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67" r:id="rId2"/>
    <p:sldId id="416" r:id="rId3"/>
    <p:sldId id="473" r:id="rId4"/>
    <p:sldId id="418" r:id="rId5"/>
    <p:sldId id="419" r:id="rId6"/>
    <p:sldId id="474" r:id="rId7"/>
    <p:sldId id="476" r:id="rId8"/>
    <p:sldId id="477" r:id="rId9"/>
    <p:sldId id="486" r:id="rId10"/>
    <p:sldId id="421" r:id="rId11"/>
    <p:sldId id="424" r:id="rId12"/>
    <p:sldId id="428" r:id="rId13"/>
    <p:sldId id="422" r:id="rId14"/>
    <p:sldId id="425" r:id="rId15"/>
    <p:sldId id="427" r:id="rId16"/>
    <p:sldId id="430" r:id="rId17"/>
    <p:sldId id="478" r:id="rId18"/>
    <p:sldId id="479" r:id="rId19"/>
    <p:sldId id="431" r:id="rId20"/>
    <p:sldId id="429" r:id="rId21"/>
    <p:sldId id="433" r:id="rId22"/>
    <p:sldId id="481" r:id="rId23"/>
    <p:sldId id="480" r:id="rId24"/>
    <p:sldId id="434" r:id="rId25"/>
    <p:sldId id="502" r:id="rId26"/>
    <p:sldId id="435" r:id="rId27"/>
    <p:sldId id="440" r:id="rId28"/>
    <p:sldId id="475" r:id="rId29"/>
    <p:sldId id="437" r:id="rId30"/>
    <p:sldId id="456" r:id="rId31"/>
    <p:sldId id="438" r:id="rId32"/>
    <p:sldId id="439" r:id="rId33"/>
    <p:sldId id="441" r:id="rId34"/>
    <p:sldId id="447" r:id="rId35"/>
    <p:sldId id="490" r:id="rId36"/>
    <p:sldId id="443" r:id="rId37"/>
    <p:sldId id="503" r:id="rId38"/>
    <p:sldId id="457" r:id="rId39"/>
    <p:sldId id="492" r:id="rId40"/>
    <p:sldId id="491" r:id="rId41"/>
    <p:sldId id="458" r:id="rId42"/>
    <p:sldId id="444" r:id="rId43"/>
    <p:sldId id="448" r:id="rId44"/>
    <p:sldId id="493" r:id="rId45"/>
    <p:sldId id="452" r:id="rId46"/>
    <p:sldId id="453" r:id="rId47"/>
    <p:sldId id="454" r:id="rId48"/>
    <p:sldId id="482" r:id="rId49"/>
    <p:sldId id="483" r:id="rId50"/>
    <p:sldId id="488" r:id="rId51"/>
    <p:sldId id="484" r:id="rId52"/>
    <p:sldId id="487" r:id="rId53"/>
    <p:sldId id="450" r:id="rId54"/>
    <p:sldId id="460" r:id="rId55"/>
    <p:sldId id="461" r:id="rId56"/>
    <p:sldId id="451" r:id="rId57"/>
    <p:sldId id="462" r:id="rId58"/>
    <p:sldId id="465" r:id="rId59"/>
    <p:sldId id="501" r:id="rId60"/>
    <p:sldId id="500" r:id="rId61"/>
    <p:sldId id="467" r:id="rId62"/>
    <p:sldId id="468" r:id="rId63"/>
    <p:sldId id="469" r:id="rId64"/>
    <p:sldId id="415" r:id="rId65"/>
    <p:sldId id="464" r:id="rId66"/>
    <p:sldId id="472" r:id="rId67"/>
    <p:sldId id="494" r:id="rId68"/>
    <p:sldId id="495" r:id="rId69"/>
    <p:sldId id="496" r:id="rId70"/>
    <p:sldId id="497" r:id="rId71"/>
    <p:sldId id="498" r:id="rId72"/>
    <p:sldId id="470" r:id="rId73"/>
    <p:sldId id="423" r:id="rId74"/>
    <p:sldId id="449" r:id="rId75"/>
    <p:sldId id="446" r:id="rId76"/>
    <p:sldId id="445" r:id="rId77"/>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4F4"/>
    <a:srgbClr val="006600"/>
    <a:srgbClr val="FF2600"/>
    <a:srgbClr val="6D7784"/>
    <a:srgbClr val="9646DD"/>
    <a:srgbClr val="AC7DDD"/>
    <a:srgbClr val="EAEAEA"/>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2" autoAdjust="0"/>
    <p:restoredTop sz="95296" autoAdjust="0"/>
  </p:normalViewPr>
  <p:slideViewPr>
    <p:cSldViewPr>
      <p:cViewPr varScale="1">
        <p:scale>
          <a:sx n="104" d="100"/>
          <a:sy n="104" d="100"/>
        </p:scale>
        <p:origin x="208" y="352"/>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39" d="100"/>
        <a:sy n="39" d="100"/>
      </p:scale>
      <p:origin x="0" y="0"/>
    </p:cViewPr>
  </p:sorterViewPr>
  <p:notesViewPr>
    <p:cSldViewPr>
      <p:cViewPr varScale="1">
        <p:scale>
          <a:sx n="42" d="100"/>
          <a:sy n="42" d="100"/>
        </p:scale>
        <p:origin x="-2242"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29/01/22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Selection of recombinant pBR322 from non-recombinant ones is done by </a:t>
            </a:r>
            <a:r>
              <a:rPr lang="en-US" sz="1200" b="1" dirty="0">
                <a:solidFill>
                  <a:srgbClr val="FFFF00"/>
                </a:solidFill>
              </a:rPr>
              <a:t>plating the </a:t>
            </a:r>
            <a:r>
              <a:rPr lang="en-US" sz="1200" b="1" dirty="0" err="1">
                <a:solidFill>
                  <a:srgbClr val="FFFF00"/>
                </a:solidFill>
              </a:rPr>
              <a:t>transformants</a:t>
            </a:r>
            <a:r>
              <a:rPr lang="en-US" sz="1200" b="1" dirty="0">
                <a:solidFill>
                  <a:srgbClr val="FFFF00"/>
                </a:solidFill>
              </a:rPr>
              <a:t> on </a:t>
            </a:r>
            <a:r>
              <a:rPr lang="en-US" sz="1200" b="1" dirty="0" err="1">
                <a:solidFill>
                  <a:srgbClr val="FFFF00"/>
                </a:solidFill>
              </a:rPr>
              <a:t>ampicillin</a:t>
            </a:r>
            <a:r>
              <a:rPr lang="en-US" sz="1200" b="1" dirty="0">
                <a:solidFill>
                  <a:srgbClr val="FFFF00"/>
                </a:solidFill>
              </a:rPr>
              <a:t> containing medium. </a:t>
            </a:r>
          </a:p>
          <a:p>
            <a:pPr algn="just"/>
            <a:r>
              <a:rPr lang="en-US" sz="1200" dirty="0"/>
              <a:t>The </a:t>
            </a:r>
            <a:r>
              <a:rPr lang="en-US" sz="1200" dirty="0" err="1"/>
              <a:t>transformants</a:t>
            </a:r>
            <a:r>
              <a:rPr lang="en-US" sz="1200" dirty="0"/>
              <a:t> growing on </a:t>
            </a:r>
            <a:r>
              <a:rPr lang="en-US" sz="1200" dirty="0" err="1"/>
              <a:t>ampicillin</a:t>
            </a:r>
            <a:r>
              <a:rPr lang="en-US" sz="1200" dirty="0"/>
              <a:t> containing medium are then transferred on a medium containing tetracycline. </a:t>
            </a:r>
          </a:p>
          <a:p>
            <a:pPr algn="just"/>
            <a:r>
              <a:rPr lang="en-US" sz="1200" dirty="0"/>
              <a:t>The </a:t>
            </a:r>
            <a:r>
              <a:rPr lang="en-US" sz="1200" b="1" dirty="0">
                <a:solidFill>
                  <a:srgbClr val="FFFF00"/>
                </a:solidFill>
              </a:rPr>
              <a:t>recombinants will grow in </a:t>
            </a:r>
            <a:r>
              <a:rPr lang="en-US" sz="1200" b="1" dirty="0" err="1">
                <a:solidFill>
                  <a:srgbClr val="FFFF00"/>
                </a:solidFill>
              </a:rPr>
              <a:t>ampicillin</a:t>
            </a:r>
            <a:r>
              <a:rPr lang="en-US" sz="1200" b="1" dirty="0">
                <a:solidFill>
                  <a:srgbClr val="FFFF00"/>
                </a:solidFill>
              </a:rPr>
              <a:t> containing medium but not on that containing tetracycline. </a:t>
            </a:r>
          </a:p>
          <a:p>
            <a:pPr algn="just"/>
            <a:r>
              <a:rPr lang="en-US" sz="1200" b="1" dirty="0"/>
              <a:t>Non recombinants will grow on the medium containing both the antibiotics.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079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Selection of recombinant pBR322 from non-recombinant ones is done by </a:t>
            </a:r>
            <a:r>
              <a:rPr lang="en-US" sz="1200" b="1" dirty="0">
                <a:solidFill>
                  <a:srgbClr val="FFFF00"/>
                </a:solidFill>
              </a:rPr>
              <a:t>plating the </a:t>
            </a:r>
            <a:r>
              <a:rPr lang="en-US" sz="1200" b="1" dirty="0" err="1">
                <a:solidFill>
                  <a:srgbClr val="FFFF00"/>
                </a:solidFill>
              </a:rPr>
              <a:t>transformants</a:t>
            </a:r>
            <a:r>
              <a:rPr lang="en-US" sz="1200" b="1" dirty="0">
                <a:solidFill>
                  <a:srgbClr val="FFFF00"/>
                </a:solidFill>
              </a:rPr>
              <a:t> on </a:t>
            </a:r>
            <a:r>
              <a:rPr lang="en-US" sz="1200" b="1" dirty="0" err="1">
                <a:solidFill>
                  <a:srgbClr val="FFFF00"/>
                </a:solidFill>
              </a:rPr>
              <a:t>ampicillin</a:t>
            </a:r>
            <a:r>
              <a:rPr lang="en-US" sz="1200" b="1" dirty="0">
                <a:solidFill>
                  <a:srgbClr val="FFFF00"/>
                </a:solidFill>
              </a:rPr>
              <a:t> containing medium. </a:t>
            </a:r>
          </a:p>
          <a:p>
            <a:pPr algn="just"/>
            <a:r>
              <a:rPr lang="en-US" sz="1200" dirty="0"/>
              <a:t>The </a:t>
            </a:r>
            <a:r>
              <a:rPr lang="en-US" sz="1200" dirty="0" err="1"/>
              <a:t>transformants</a:t>
            </a:r>
            <a:r>
              <a:rPr lang="en-US" sz="1200" dirty="0"/>
              <a:t> growing on </a:t>
            </a:r>
            <a:r>
              <a:rPr lang="en-US" sz="1200" dirty="0" err="1"/>
              <a:t>ampicillin</a:t>
            </a:r>
            <a:r>
              <a:rPr lang="en-US" sz="1200" dirty="0"/>
              <a:t> containing medium are then transferred on a medium containing tetracycline. </a:t>
            </a:r>
          </a:p>
          <a:p>
            <a:pPr algn="just"/>
            <a:r>
              <a:rPr lang="en-US" sz="1200" dirty="0"/>
              <a:t>The </a:t>
            </a:r>
            <a:r>
              <a:rPr lang="en-US" sz="1200" b="1" dirty="0">
                <a:solidFill>
                  <a:srgbClr val="FFFF00"/>
                </a:solidFill>
              </a:rPr>
              <a:t>recombinants will grow in </a:t>
            </a:r>
            <a:r>
              <a:rPr lang="en-US" sz="1200" b="1" dirty="0" err="1">
                <a:solidFill>
                  <a:srgbClr val="FFFF00"/>
                </a:solidFill>
              </a:rPr>
              <a:t>ampicillin</a:t>
            </a:r>
            <a:r>
              <a:rPr lang="en-US" sz="1200" b="1" dirty="0">
                <a:solidFill>
                  <a:srgbClr val="FFFF00"/>
                </a:solidFill>
              </a:rPr>
              <a:t> containing medium but not on that containing tetracycline. </a:t>
            </a:r>
          </a:p>
          <a:p>
            <a:pPr algn="just"/>
            <a:r>
              <a:rPr lang="en-US" sz="1200" b="1" dirty="0"/>
              <a:t>Non recombinants will grow on the medium containing both the antibiotics.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894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Selection of recombinant pBR322 from non-recombinant ones is done by </a:t>
            </a:r>
            <a:r>
              <a:rPr lang="en-US" sz="1200" b="1" dirty="0">
                <a:solidFill>
                  <a:srgbClr val="FFFF00"/>
                </a:solidFill>
              </a:rPr>
              <a:t>plating the </a:t>
            </a:r>
            <a:r>
              <a:rPr lang="en-US" sz="1200" b="1" dirty="0" err="1">
                <a:solidFill>
                  <a:srgbClr val="FFFF00"/>
                </a:solidFill>
              </a:rPr>
              <a:t>transformants</a:t>
            </a:r>
            <a:r>
              <a:rPr lang="en-US" sz="1200" b="1" dirty="0">
                <a:solidFill>
                  <a:srgbClr val="FFFF00"/>
                </a:solidFill>
              </a:rPr>
              <a:t> on </a:t>
            </a:r>
            <a:r>
              <a:rPr lang="en-US" sz="1200" b="1" dirty="0" err="1">
                <a:solidFill>
                  <a:srgbClr val="FFFF00"/>
                </a:solidFill>
              </a:rPr>
              <a:t>ampicillin</a:t>
            </a:r>
            <a:r>
              <a:rPr lang="en-US" sz="1200" b="1" dirty="0">
                <a:solidFill>
                  <a:srgbClr val="FFFF00"/>
                </a:solidFill>
              </a:rPr>
              <a:t> containing medium. </a:t>
            </a:r>
          </a:p>
          <a:p>
            <a:pPr algn="just"/>
            <a:r>
              <a:rPr lang="en-US" sz="1200" dirty="0"/>
              <a:t>The </a:t>
            </a:r>
            <a:r>
              <a:rPr lang="en-US" sz="1200" dirty="0" err="1"/>
              <a:t>transformants</a:t>
            </a:r>
            <a:r>
              <a:rPr lang="en-US" sz="1200" dirty="0"/>
              <a:t> growing on </a:t>
            </a:r>
            <a:r>
              <a:rPr lang="en-US" sz="1200" dirty="0" err="1"/>
              <a:t>ampicillin</a:t>
            </a:r>
            <a:r>
              <a:rPr lang="en-US" sz="1200" dirty="0"/>
              <a:t> containing medium are then transferred on a medium containing tetracycline. </a:t>
            </a:r>
          </a:p>
          <a:p>
            <a:pPr algn="just"/>
            <a:r>
              <a:rPr lang="en-US" sz="1200" dirty="0"/>
              <a:t>The </a:t>
            </a:r>
            <a:r>
              <a:rPr lang="en-US" sz="1200" b="1" dirty="0">
                <a:solidFill>
                  <a:srgbClr val="FFFF00"/>
                </a:solidFill>
              </a:rPr>
              <a:t>recombinants will grow in </a:t>
            </a:r>
            <a:r>
              <a:rPr lang="en-US" sz="1200" b="1" dirty="0" err="1">
                <a:solidFill>
                  <a:srgbClr val="FFFF00"/>
                </a:solidFill>
              </a:rPr>
              <a:t>ampicillin</a:t>
            </a:r>
            <a:r>
              <a:rPr lang="en-US" sz="1200" b="1" dirty="0">
                <a:solidFill>
                  <a:srgbClr val="FFFF00"/>
                </a:solidFill>
              </a:rPr>
              <a:t> containing medium but not on that containing tetracycline. </a:t>
            </a:r>
          </a:p>
          <a:p>
            <a:pPr algn="just"/>
            <a:r>
              <a:rPr lang="en-US" sz="1200" b="1" dirty="0"/>
              <a:t>Non recombinants will grow on the medium containing both the antibiotics.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361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Selection of recombinant pBR322 from non-recombinant ones is done by </a:t>
            </a:r>
            <a:r>
              <a:rPr lang="en-US" sz="1200" b="1" dirty="0">
                <a:solidFill>
                  <a:srgbClr val="FFFF00"/>
                </a:solidFill>
              </a:rPr>
              <a:t>plating the </a:t>
            </a:r>
            <a:r>
              <a:rPr lang="en-US" sz="1200" b="1" dirty="0" err="1">
                <a:solidFill>
                  <a:srgbClr val="FFFF00"/>
                </a:solidFill>
              </a:rPr>
              <a:t>transformants</a:t>
            </a:r>
            <a:r>
              <a:rPr lang="en-US" sz="1200" b="1" dirty="0">
                <a:solidFill>
                  <a:srgbClr val="FFFF00"/>
                </a:solidFill>
              </a:rPr>
              <a:t> on </a:t>
            </a:r>
            <a:r>
              <a:rPr lang="en-US" sz="1200" b="1" dirty="0" err="1">
                <a:solidFill>
                  <a:srgbClr val="FFFF00"/>
                </a:solidFill>
              </a:rPr>
              <a:t>ampicillin</a:t>
            </a:r>
            <a:r>
              <a:rPr lang="en-US" sz="1200" b="1" dirty="0">
                <a:solidFill>
                  <a:srgbClr val="FFFF00"/>
                </a:solidFill>
              </a:rPr>
              <a:t> containing medium. </a:t>
            </a:r>
          </a:p>
          <a:p>
            <a:pPr algn="just"/>
            <a:r>
              <a:rPr lang="en-US" sz="1200" dirty="0"/>
              <a:t>The </a:t>
            </a:r>
            <a:r>
              <a:rPr lang="en-US" sz="1200" dirty="0" err="1"/>
              <a:t>transformants</a:t>
            </a:r>
            <a:r>
              <a:rPr lang="en-US" sz="1200" dirty="0"/>
              <a:t> growing on </a:t>
            </a:r>
            <a:r>
              <a:rPr lang="en-US" sz="1200" dirty="0" err="1"/>
              <a:t>ampicillin</a:t>
            </a:r>
            <a:r>
              <a:rPr lang="en-US" sz="1200" dirty="0"/>
              <a:t> containing medium are then transferred on a medium containing tetracycline. </a:t>
            </a:r>
          </a:p>
          <a:p>
            <a:pPr algn="just"/>
            <a:r>
              <a:rPr lang="en-US" sz="1200" dirty="0"/>
              <a:t>The </a:t>
            </a:r>
            <a:r>
              <a:rPr lang="en-US" sz="1200" b="1" dirty="0">
                <a:solidFill>
                  <a:srgbClr val="FFFF00"/>
                </a:solidFill>
              </a:rPr>
              <a:t>recombinants will grow in </a:t>
            </a:r>
            <a:r>
              <a:rPr lang="en-US" sz="1200" b="1" dirty="0" err="1">
                <a:solidFill>
                  <a:srgbClr val="FFFF00"/>
                </a:solidFill>
              </a:rPr>
              <a:t>ampicillin</a:t>
            </a:r>
            <a:r>
              <a:rPr lang="en-US" sz="1200" b="1" dirty="0">
                <a:solidFill>
                  <a:srgbClr val="FFFF00"/>
                </a:solidFill>
              </a:rPr>
              <a:t> containing medium but not on that containing tetracycline. </a:t>
            </a:r>
          </a:p>
          <a:p>
            <a:pPr algn="just"/>
            <a:r>
              <a:rPr lang="en-US" sz="1200" b="1" dirty="0"/>
              <a:t>Non recombinants will grow on the medium containing both the antibiotics.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404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done by treating them with a specific concentration of a divalent </a:t>
            </a:r>
            <a:r>
              <a:rPr lang="en-US" sz="1200" dirty="0" err="1"/>
              <a:t>cation</a:t>
            </a:r>
            <a:r>
              <a:rPr lang="en-US" sz="1200" dirty="0"/>
              <a:t>, such as calcium, which increases the efficiency with which DNA enters the bacterium through pores in its cell wall. Recombinant DNA can then be forced into such cells by incubating the cells with recombinant DNA on ice, followed by placing them briefly at 420C (heat shock), and then putting them back on ice. This enables the bacteria to take up the recombinant DNA. This is not the only way to introduce alien DNA into host cells. In a method known as </a:t>
            </a:r>
            <a:r>
              <a:rPr lang="en-US" sz="1200" b="1" dirty="0"/>
              <a:t>micro-injection, recombinant DNA is directly injected </a:t>
            </a:r>
            <a:r>
              <a:rPr lang="en-US" sz="1200" dirty="0"/>
              <a:t>into the nucleus of an animal cell.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987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done by treating them with a specific concentration of a divalent cation, such as calcium, which increases the efficiency with which DNA enters the bacterium through pores in its cell wall.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Recombinant DNA can then be forced into such cells by incubating the cells with recombinant DNA on ice, followed by placing them briefly at 420C (heat shock), and then putting them back on ice. This enables the bacteria to take up the recombinant DNA. This is not the only way to introduce alien DNA into host cells. In a method known as </a:t>
            </a:r>
            <a:r>
              <a:rPr lang="en-US" sz="1200" b="1" dirty="0"/>
              <a:t>micro-injection, recombinant DNA is directly injected </a:t>
            </a:r>
            <a:r>
              <a:rPr lang="en-US" sz="1200" dirty="0"/>
              <a:t>into the nucleus of an animal cell. </a:t>
            </a:r>
          </a:p>
          <a:p>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done by treating them with a specific concentration of a divalent </a:t>
            </a:r>
            <a:r>
              <a:rPr lang="en-US" sz="1200" dirty="0" err="1"/>
              <a:t>cation</a:t>
            </a:r>
            <a:r>
              <a:rPr lang="en-US" sz="1200" dirty="0"/>
              <a:t>, such as calcium, which increases the efficiency with which DNA enters the bacterium through pores in its cell wall. Recombinant DNA can then be forced into such cells by incubating the cells with recombinant DNA on ice, followed by placing them briefly at 420C (heat shock), and then putting them back on ice. This enables the bacteria to take up the recombinant DNA. This is not the only way to introduce alien DNA into host cells. In a method known as </a:t>
            </a:r>
            <a:r>
              <a:rPr lang="en-US" sz="1200" b="1" dirty="0"/>
              <a:t>micro-injection, recombinant DNA is directly injected </a:t>
            </a:r>
            <a:r>
              <a:rPr lang="en-US" sz="1200" dirty="0"/>
              <a:t>into the nucleus of an animal cell. </a:t>
            </a:r>
          </a:p>
          <a:p>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20"/>
            <a:ext cx="7772400" cy="1135063"/>
          </a:xfrm>
        </p:spPr>
        <p:txBody>
          <a:bodyPr anchor="t"/>
          <a:lstStyle>
            <a:lvl1pPr algn="l">
              <a:defRPr sz="4444"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222">
                <a:solidFill>
                  <a:schemeClr val="tx1">
                    <a:tint val="75000"/>
                  </a:schemeClr>
                </a:solidFill>
              </a:defRPr>
            </a:lvl1pPr>
            <a:lvl2pPr marL="507995" indent="0">
              <a:buNone/>
              <a:defRPr sz="2000">
                <a:solidFill>
                  <a:schemeClr val="tx1">
                    <a:tint val="75000"/>
                  </a:schemeClr>
                </a:solidFill>
              </a:defRPr>
            </a:lvl2pPr>
            <a:lvl3pPr marL="1015990" indent="0">
              <a:buNone/>
              <a:defRPr sz="1778">
                <a:solidFill>
                  <a:schemeClr val="tx1">
                    <a:tint val="75000"/>
                  </a:schemeClr>
                </a:solidFill>
              </a:defRPr>
            </a:lvl3pPr>
            <a:lvl4pPr marL="1523985" indent="0">
              <a:buNone/>
              <a:defRPr sz="1556">
                <a:solidFill>
                  <a:schemeClr val="tx1">
                    <a:tint val="75000"/>
                  </a:schemeClr>
                </a:solidFill>
              </a:defRPr>
            </a:lvl4pPr>
            <a:lvl5pPr marL="2031980" indent="0">
              <a:buNone/>
              <a:defRPr sz="1556">
                <a:solidFill>
                  <a:schemeClr val="tx1">
                    <a:tint val="75000"/>
                  </a:schemeClr>
                </a:solidFill>
              </a:defRPr>
            </a:lvl5pPr>
            <a:lvl6pPr marL="2539975" indent="0">
              <a:buNone/>
              <a:defRPr sz="1556">
                <a:solidFill>
                  <a:schemeClr val="tx1">
                    <a:tint val="75000"/>
                  </a:schemeClr>
                </a:solidFill>
              </a:defRPr>
            </a:lvl6pPr>
            <a:lvl7pPr marL="3047970" indent="0">
              <a:buNone/>
              <a:defRPr sz="1556">
                <a:solidFill>
                  <a:schemeClr val="tx1">
                    <a:tint val="75000"/>
                  </a:schemeClr>
                </a:solidFill>
              </a:defRPr>
            </a:lvl7pPr>
            <a:lvl8pPr marL="3555964" indent="0">
              <a:buNone/>
              <a:defRPr sz="1556">
                <a:solidFill>
                  <a:schemeClr val="tx1">
                    <a:tint val="75000"/>
                  </a:schemeClr>
                </a:solidFill>
              </a:defRPr>
            </a:lvl8pPr>
            <a:lvl9pPr marL="4063959" indent="0">
              <a:buNone/>
              <a:defRPr sz="15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29/01/22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0"/>
            <a:ext cx="4038600" cy="377163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0"/>
            <a:ext cx="4038600" cy="3771636"/>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29/01/22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2"/>
            <a:ext cx="4040188" cy="533136"/>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30" y="1279262"/>
            <a:ext cx="4041775" cy="533136"/>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en-US"/>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29/01/22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29/01/22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29/01/22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27542"/>
            <a:ext cx="3008313" cy="968376"/>
          </a:xfrm>
        </p:spPr>
        <p:txBody>
          <a:bodyPr anchor="b"/>
          <a:lstStyle>
            <a:lvl1pPr algn="l">
              <a:defRPr sz="2222" b="1"/>
            </a:lvl1pPr>
          </a:lstStyle>
          <a:p>
            <a:r>
              <a:rPr lang="en-US"/>
              <a:t>Click to edit Master title style</a:t>
            </a:r>
            <a:endParaRPr lang="en-IN"/>
          </a:p>
        </p:txBody>
      </p:sp>
      <p:sp>
        <p:nvSpPr>
          <p:cNvPr id="3" name="Content Placeholder 2"/>
          <p:cNvSpPr>
            <a:spLocks noGrp="1"/>
          </p:cNvSpPr>
          <p:nvPr>
            <p:ph idx="1"/>
          </p:nvPr>
        </p:nvSpPr>
        <p:spPr>
          <a:xfrm>
            <a:off x="3575050" y="227543"/>
            <a:ext cx="5111750" cy="4877594"/>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4" y="1195919"/>
            <a:ext cx="3008313" cy="3909219"/>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222"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endParaRPr lang="en-IN"/>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29/01/22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333">
                <a:solidFill>
                  <a:schemeClr val="tx1">
                    <a:tint val="75000"/>
                  </a:schemeClr>
                </a:solidFill>
              </a:defRPr>
            </a:lvl1pPr>
          </a:lstStyle>
          <a:p>
            <a:fld id="{4CF93EE3-0FD7-476F-B006-1246A057C440}" type="datetimeFigureOut">
              <a:rPr lang="en-IN" smtClean="0"/>
              <a:pPr/>
              <a:t>29/01/22</a:t>
            </a:fld>
            <a:endParaRPr lang="en-IN"/>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33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333">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15990" rtl="0" eaLnBrk="1" latinLnBrk="0" hangingPunct="1">
        <a:spcBef>
          <a:spcPct val="0"/>
        </a:spcBef>
        <a:buNone/>
        <a:defRPr sz="4889" kern="1200">
          <a:solidFill>
            <a:schemeClr val="tx1"/>
          </a:solidFill>
          <a:latin typeface="+mj-lt"/>
          <a:ea typeface="+mj-ea"/>
          <a:cs typeface="+mj-cs"/>
        </a:defRPr>
      </a:lvl1pPr>
    </p:titleStyle>
    <p:bodyStyle>
      <a:lvl1pPr marL="380996" indent="-380996" algn="l" defTabSz="1015990" rtl="0" eaLnBrk="1" latinLnBrk="0" hangingPunct="1">
        <a:spcBef>
          <a:spcPct val="20000"/>
        </a:spcBef>
        <a:buFont typeface="Arial" pitchFamily="34" charset="0"/>
        <a:buChar char="•"/>
        <a:defRPr sz="3556" kern="1200">
          <a:solidFill>
            <a:schemeClr val="tx1"/>
          </a:solidFill>
          <a:latin typeface="+mn-lt"/>
          <a:ea typeface="+mn-ea"/>
          <a:cs typeface="+mn-cs"/>
        </a:defRPr>
      </a:lvl1pPr>
      <a:lvl2pPr marL="825492" indent="-317497" algn="l" defTabSz="1015990" rtl="0" eaLnBrk="1" latinLnBrk="0" hangingPunct="1">
        <a:spcBef>
          <a:spcPct val="20000"/>
        </a:spcBef>
        <a:buFont typeface="Arial" pitchFamily="34" charset="0"/>
        <a:buChar char="–"/>
        <a:defRPr sz="3111" kern="1200">
          <a:solidFill>
            <a:schemeClr val="tx1"/>
          </a:solidFill>
          <a:latin typeface="+mn-lt"/>
          <a:ea typeface="+mn-ea"/>
          <a:cs typeface="+mn-cs"/>
        </a:defRPr>
      </a:lvl2pPr>
      <a:lvl3pPr marL="1269987" indent="-253997" algn="l" defTabSz="1015990"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177798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8597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9397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96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96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95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tiff"/><Relationship Id="rId7"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image" Target="../media/image3.gif"/><Relationship Id="rId10" Type="http://schemas.microsoft.com/office/2007/relationships/hdphoto" Target="../media/hdphoto2.wdp"/><Relationship Id="rId4" Type="http://schemas.openxmlformats.org/officeDocument/2006/relationships/image" Target="../media/image21.tiff"/><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8.tiff"/><Relationship Id="rId5" Type="http://schemas.microsoft.com/office/2007/relationships/hdphoto" Target="../media/hdphoto3.wdp"/><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31.jpeg"/><Relationship Id="rId5" Type="http://schemas.microsoft.com/office/2007/relationships/hdphoto" Target="../media/hdphoto4.wdp"/><Relationship Id="rId4" Type="http://schemas.openxmlformats.org/officeDocument/2006/relationships/image" Target="../media/image30.png"/><Relationship Id="rId9"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learn.genetics.utah.edu/content/labs/pc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tiff"/><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gif"/><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38" y="1273324"/>
            <a:ext cx="9038524" cy="1225021"/>
          </a:xfrm>
        </p:spPr>
        <p:txBody>
          <a:bodyPr>
            <a:noAutofit/>
          </a:bodyPr>
          <a:lstStyle/>
          <a:p>
            <a:r>
              <a:rPr lang="en-IN" sz="4000" b="1" dirty="0"/>
              <a:t>Chapter 11</a:t>
            </a:r>
            <a:br>
              <a:rPr lang="en-IN" sz="4000" b="1" dirty="0">
                <a:solidFill>
                  <a:srgbClr val="FFC000"/>
                </a:solidFill>
              </a:rPr>
            </a:br>
            <a:r>
              <a:rPr lang="en-IN" sz="4000" b="1" dirty="0">
                <a:solidFill>
                  <a:srgbClr val="FFC000"/>
                </a:solidFill>
              </a:rPr>
              <a:t>Biotechnology  </a:t>
            </a:r>
            <a:r>
              <a:rPr lang="en-IN" sz="4000" i="1" dirty="0">
                <a:solidFill>
                  <a:srgbClr val="FFFF00"/>
                </a:solidFill>
              </a:rPr>
              <a:t>Principles</a:t>
            </a:r>
            <a:r>
              <a:rPr lang="en-IN" sz="4000" i="1" baseline="30000" dirty="0">
                <a:solidFill>
                  <a:srgbClr val="FFFF00"/>
                </a:solidFill>
              </a:rPr>
              <a:t>1</a:t>
            </a:r>
            <a:r>
              <a:rPr lang="en-IN" sz="4000" i="1" dirty="0">
                <a:solidFill>
                  <a:srgbClr val="FFFF00"/>
                </a:solidFill>
              </a:rPr>
              <a:t> and Processes</a:t>
            </a:r>
            <a:r>
              <a:rPr lang="en-IN" sz="4000" i="1" baseline="30000" dirty="0">
                <a:solidFill>
                  <a:srgbClr val="FFFF00"/>
                </a:solidFill>
              </a:rPr>
              <a:t>2</a:t>
            </a:r>
            <a:endParaRPr lang="en-IN" sz="4800" i="1" baseline="30000" dirty="0">
              <a:solidFill>
                <a:srgbClr val="FFFF00"/>
              </a:solidFill>
            </a:endParaRPr>
          </a:p>
        </p:txBody>
      </p:sp>
      <p:sp>
        <p:nvSpPr>
          <p:cNvPr id="3" name="Rectangle 2">
            <a:extLst>
              <a:ext uri="{FF2B5EF4-FFF2-40B4-BE49-F238E27FC236}">
                <a16:creationId xmlns:a16="http://schemas.microsoft.com/office/drawing/2014/main" id="{D1924C6B-3134-614F-BE56-1F417C330FC9}"/>
              </a:ext>
            </a:extLst>
          </p:cNvPr>
          <p:cNvSpPr/>
          <p:nvPr/>
        </p:nvSpPr>
        <p:spPr>
          <a:xfrm>
            <a:off x="467544" y="2735949"/>
            <a:ext cx="7435562" cy="400110"/>
          </a:xfrm>
          <a:prstGeom prst="rect">
            <a:avLst/>
          </a:prstGeom>
        </p:spPr>
        <p:txBody>
          <a:bodyPr wrap="none">
            <a:spAutoFit/>
          </a:bodyPr>
          <a:lstStyle/>
          <a:p>
            <a:r>
              <a:rPr lang="en-IN" sz="2000" dirty="0">
                <a:solidFill>
                  <a:srgbClr val="FFFF00"/>
                </a:solidFill>
                <a:ea typeface="+mj-ea"/>
                <a:cs typeface="+mj-cs"/>
              </a:rPr>
              <a:t>1. Principles/Rule/law/Doctrine: scientific theorem/law/concept/Idea </a:t>
            </a:r>
            <a:endParaRPr lang="en-US" sz="2000" dirty="0"/>
          </a:p>
        </p:txBody>
      </p:sp>
      <p:sp>
        <p:nvSpPr>
          <p:cNvPr id="4" name="Rectangle 3">
            <a:extLst>
              <a:ext uri="{FF2B5EF4-FFF2-40B4-BE49-F238E27FC236}">
                <a16:creationId xmlns:a16="http://schemas.microsoft.com/office/drawing/2014/main" id="{08069AA7-9156-B249-84C6-1A4638C8A4C6}"/>
              </a:ext>
            </a:extLst>
          </p:cNvPr>
          <p:cNvSpPr/>
          <p:nvPr/>
        </p:nvSpPr>
        <p:spPr>
          <a:xfrm>
            <a:off x="467544" y="3393494"/>
            <a:ext cx="6628161" cy="400110"/>
          </a:xfrm>
          <a:prstGeom prst="rect">
            <a:avLst/>
          </a:prstGeom>
        </p:spPr>
        <p:txBody>
          <a:bodyPr wrap="none">
            <a:spAutoFit/>
          </a:bodyPr>
          <a:lstStyle/>
          <a:p>
            <a:r>
              <a:rPr lang="en-IN" sz="2000" dirty="0">
                <a:solidFill>
                  <a:srgbClr val="FFFF00"/>
                </a:solidFill>
                <a:ea typeface="+mj-ea"/>
                <a:cs typeface="+mj-cs"/>
              </a:rPr>
              <a:t>1. Processes: Step by step events aimed to achieve an activity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45" y="-262344"/>
            <a:ext cx="6664025" cy="952500"/>
          </a:xfrm>
        </p:spPr>
        <p:txBody>
          <a:bodyPr>
            <a:noAutofit/>
          </a:bodyPr>
          <a:lstStyle/>
          <a:p>
            <a:r>
              <a:rPr lang="en-US" sz="2000" b="1" dirty="0"/>
              <a:t>Techniques of genetic engineering</a:t>
            </a:r>
          </a:p>
        </p:txBody>
      </p:sp>
      <p:sp>
        <p:nvSpPr>
          <p:cNvPr id="3" name="Content Placeholder 2"/>
          <p:cNvSpPr>
            <a:spLocks noGrp="1"/>
          </p:cNvSpPr>
          <p:nvPr>
            <p:ph idx="1"/>
          </p:nvPr>
        </p:nvSpPr>
        <p:spPr>
          <a:xfrm>
            <a:off x="0" y="474132"/>
            <a:ext cx="6336704" cy="4536505"/>
          </a:xfrm>
        </p:spPr>
        <p:txBody>
          <a:bodyPr>
            <a:noAutofit/>
          </a:bodyPr>
          <a:lstStyle/>
          <a:p>
            <a:pPr algn="just"/>
            <a:r>
              <a:rPr lang="en-US" sz="1800" dirty="0"/>
              <a:t>The techniques of genetic engineering which include </a:t>
            </a:r>
          </a:p>
          <a:p>
            <a:pPr lvl="1" algn="just"/>
            <a:r>
              <a:rPr lang="en-US" sz="1800" b="1" dirty="0">
                <a:solidFill>
                  <a:srgbClr val="FFFF00"/>
                </a:solidFill>
              </a:rPr>
              <a:t>creation of recombinant DNA, </a:t>
            </a:r>
          </a:p>
          <a:p>
            <a:pPr lvl="1" algn="just"/>
            <a:r>
              <a:rPr lang="en-US" sz="1800" b="1" dirty="0">
                <a:solidFill>
                  <a:srgbClr val="FFFF00"/>
                </a:solidFill>
              </a:rPr>
              <a:t>use of gene cloning and </a:t>
            </a:r>
          </a:p>
          <a:p>
            <a:pPr lvl="1" algn="just"/>
            <a:r>
              <a:rPr lang="en-US" sz="1800" b="1" dirty="0">
                <a:solidFill>
                  <a:srgbClr val="FFFF00"/>
                </a:solidFill>
              </a:rPr>
              <a:t>gene transfer</a:t>
            </a:r>
          </a:p>
          <a:p>
            <a:pPr algn="just"/>
            <a:r>
              <a:rPr lang="en-US" sz="1800" dirty="0"/>
              <a:t>The techniques of genetic engineering </a:t>
            </a:r>
            <a:r>
              <a:rPr lang="en-US" sz="1800" b="1" dirty="0"/>
              <a:t>allows us </a:t>
            </a:r>
          </a:p>
          <a:p>
            <a:pPr lvl="1" algn="just"/>
            <a:r>
              <a:rPr lang="en-US" sz="1800" dirty="0">
                <a:solidFill>
                  <a:srgbClr val="FFFF00"/>
                </a:solidFill>
              </a:rPr>
              <a:t>to isolate one or a set of desirable genes </a:t>
            </a:r>
            <a:r>
              <a:rPr lang="en-US" sz="1800" dirty="0"/>
              <a:t>and </a:t>
            </a:r>
          </a:p>
          <a:p>
            <a:pPr lvl="1" algn="just"/>
            <a:r>
              <a:rPr lang="en-US" sz="1800" dirty="0">
                <a:solidFill>
                  <a:srgbClr val="FFFF00"/>
                </a:solidFill>
              </a:rPr>
              <a:t>introduce only one or a set of desirable genes </a:t>
            </a:r>
            <a:r>
              <a:rPr lang="en-US" sz="1800" dirty="0"/>
              <a:t>without introducing undesirable genes into the target organism.</a:t>
            </a:r>
          </a:p>
        </p:txBody>
      </p:sp>
      <p:grpSp>
        <p:nvGrpSpPr>
          <p:cNvPr id="11" name="Group 10">
            <a:extLst>
              <a:ext uri="{FF2B5EF4-FFF2-40B4-BE49-F238E27FC236}">
                <a16:creationId xmlns:a16="http://schemas.microsoft.com/office/drawing/2014/main" id="{F6A965D3-5548-CF4C-A5CD-32B41C866A03}"/>
              </a:ext>
            </a:extLst>
          </p:cNvPr>
          <p:cNvGrpSpPr/>
          <p:nvPr/>
        </p:nvGrpSpPr>
        <p:grpSpPr>
          <a:xfrm>
            <a:off x="7596336" y="393769"/>
            <a:ext cx="969695" cy="1183047"/>
            <a:chOff x="7236296" y="1035673"/>
            <a:chExt cx="969695" cy="1183047"/>
          </a:xfrm>
        </p:grpSpPr>
        <p:grpSp>
          <p:nvGrpSpPr>
            <p:cNvPr id="7" name="Group 6">
              <a:extLst>
                <a:ext uri="{FF2B5EF4-FFF2-40B4-BE49-F238E27FC236}">
                  <a16:creationId xmlns:a16="http://schemas.microsoft.com/office/drawing/2014/main" id="{8B476BD2-F07D-4F49-9159-53E9A337272F}"/>
                </a:ext>
              </a:extLst>
            </p:cNvPr>
            <p:cNvGrpSpPr/>
            <p:nvPr/>
          </p:nvGrpSpPr>
          <p:grpSpPr>
            <a:xfrm>
              <a:off x="7236296" y="1035673"/>
              <a:ext cx="969695" cy="902120"/>
              <a:chOff x="4211960" y="1557115"/>
              <a:chExt cx="1717264" cy="1660425"/>
            </a:xfrm>
          </p:grpSpPr>
          <p:pic>
            <p:nvPicPr>
              <p:cNvPr id="8" name="Picture 3" descr="C:\Users\Lhakpa Wangyal\Desktop\Vector.gif">
                <a:extLst>
                  <a:ext uri="{FF2B5EF4-FFF2-40B4-BE49-F238E27FC236}">
                    <a16:creationId xmlns:a16="http://schemas.microsoft.com/office/drawing/2014/main" id="{581B4EDD-2988-B543-9746-1C344C007B14}"/>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9" name="Picture 3" descr="C:\Users\Lhakpa Wangyal\Desktop\Vector.gif">
                <a:extLst>
                  <a:ext uri="{FF2B5EF4-FFF2-40B4-BE49-F238E27FC236}">
                    <a16:creationId xmlns:a16="http://schemas.microsoft.com/office/drawing/2014/main" id="{DE202B79-1C5D-2F4A-80A1-7505D9159B81}"/>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sp>
          <p:nvSpPr>
            <p:cNvPr id="10" name="Rectangle 9">
              <a:extLst>
                <a:ext uri="{FF2B5EF4-FFF2-40B4-BE49-F238E27FC236}">
                  <a16:creationId xmlns:a16="http://schemas.microsoft.com/office/drawing/2014/main" id="{89D6F01F-1487-6F4A-8EE7-5394798E3AD3}"/>
                </a:ext>
              </a:extLst>
            </p:cNvPr>
            <p:cNvSpPr/>
            <p:nvPr/>
          </p:nvSpPr>
          <p:spPr>
            <a:xfrm>
              <a:off x="7380312" y="1849388"/>
              <a:ext cx="704039" cy="369332"/>
            </a:xfrm>
            <a:prstGeom prst="rect">
              <a:avLst/>
            </a:prstGeom>
          </p:spPr>
          <p:txBody>
            <a:bodyPr wrap="none">
              <a:spAutoFit/>
            </a:bodyPr>
            <a:lstStyle/>
            <a:p>
              <a:r>
                <a:rPr lang="en-US" b="1" dirty="0">
                  <a:solidFill>
                    <a:srgbClr val="FFFF00"/>
                  </a:solidFill>
                </a:rPr>
                <a:t>rDNA</a:t>
              </a:r>
              <a:endParaRPr lang="en-US" dirty="0"/>
            </a:p>
          </p:txBody>
        </p:sp>
      </p:grpSp>
      <p:grpSp>
        <p:nvGrpSpPr>
          <p:cNvPr id="15" name="Group 37">
            <a:extLst>
              <a:ext uri="{FF2B5EF4-FFF2-40B4-BE49-F238E27FC236}">
                <a16:creationId xmlns:a16="http://schemas.microsoft.com/office/drawing/2014/main" id="{9B26D698-F4DC-FE47-B1A7-23D34818D1F6}"/>
              </a:ext>
            </a:extLst>
          </p:cNvPr>
          <p:cNvGrpSpPr/>
          <p:nvPr/>
        </p:nvGrpSpPr>
        <p:grpSpPr>
          <a:xfrm>
            <a:off x="6691249" y="2045273"/>
            <a:ext cx="2383842" cy="1082544"/>
            <a:chOff x="250376" y="2187720"/>
            <a:chExt cx="4141032" cy="2016224"/>
          </a:xfrm>
        </p:grpSpPr>
        <p:sp>
          <p:nvSpPr>
            <p:cNvPr id="16" name="Rounded Rectangle 15">
              <a:extLst>
                <a:ext uri="{FF2B5EF4-FFF2-40B4-BE49-F238E27FC236}">
                  <a16:creationId xmlns:a16="http://schemas.microsoft.com/office/drawing/2014/main" id="{0EE71E42-224F-2644-A884-31AA762E4761}"/>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7" name="Rounded Rectangle 16">
              <a:extLst>
                <a:ext uri="{FF2B5EF4-FFF2-40B4-BE49-F238E27FC236}">
                  <a16:creationId xmlns:a16="http://schemas.microsoft.com/office/drawing/2014/main" id="{9775205A-B5FA-A941-AF2B-99F85DDAB68E}"/>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 name="Rounded Rectangle 17">
              <a:extLst>
                <a:ext uri="{FF2B5EF4-FFF2-40B4-BE49-F238E27FC236}">
                  <a16:creationId xmlns:a16="http://schemas.microsoft.com/office/drawing/2014/main" id="{D4FE4A50-06D3-4D4A-95AE-5A9F5D1A9121}"/>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9" name="Freeform 18">
              <a:extLst>
                <a:ext uri="{FF2B5EF4-FFF2-40B4-BE49-F238E27FC236}">
                  <a16:creationId xmlns:a16="http://schemas.microsoft.com/office/drawing/2014/main" id="{D8EBC398-C668-374D-B90F-785A5993E793}"/>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20" name="Donut 29">
              <a:extLst>
                <a:ext uri="{FF2B5EF4-FFF2-40B4-BE49-F238E27FC236}">
                  <a16:creationId xmlns:a16="http://schemas.microsoft.com/office/drawing/2014/main" id="{88127805-4525-FB43-996C-9B2D8781B060}"/>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21" name="Freeform 20">
              <a:extLst>
                <a:ext uri="{FF2B5EF4-FFF2-40B4-BE49-F238E27FC236}">
                  <a16:creationId xmlns:a16="http://schemas.microsoft.com/office/drawing/2014/main" id="{A70D5B75-5158-4D4F-82FE-1DC5962FD56B}"/>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22" name="Group 21">
            <a:extLst>
              <a:ext uri="{FF2B5EF4-FFF2-40B4-BE49-F238E27FC236}">
                <a16:creationId xmlns:a16="http://schemas.microsoft.com/office/drawing/2014/main" id="{A952CAC5-C0CE-9246-B19B-9B64B341118B}"/>
              </a:ext>
            </a:extLst>
          </p:cNvPr>
          <p:cNvGrpSpPr/>
          <p:nvPr/>
        </p:nvGrpSpPr>
        <p:grpSpPr>
          <a:xfrm>
            <a:off x="7657672" y="2488127"/>
            <a:ext cx="450997" cy="419914"/>
            <a:chOff x="1845718" y="5036280"/>
            <a:chExt cx="450997" cy="419914"/>
          </a:xfrm>
        </p:grpSpPr>
        <p:pic>
          <p:nvPicPr>
            <p:cNvPr id="23" name="Picture 3" descr="C:\Users\Lhakpa Wangyal\Desktop\Vector.gif">
              <a:extLst>
                <a:ext uri="{FF2B5EF4-FFF2-40B4-BE49-F238E27FC236}">
                  <a16:creationId xmlns:a16="http://schemas.microsoft.com/office/drawing/2014/main" id="{E3479B55-024A-CA4D-B343-080CE34C4FD3}"/>
                </a:ext>
              </a:extLst>
            </p:cNvPr>
            <p:cNvPicPr>
              <a:picLocks noChangeAspect="1" noChangeArrowheads="1"/>
            </p:cNvPicPr>
            <p:nvPr/>
          </p:nvPicPr>
          <p:blipFill>
            <a:blip r:embed="rId2" cstate="print"/>
            <a:srcRect/>
            <a:stretch>
              <a:fillRect/>
            </a:stretch>
          </p:blipFill>
          <p:spPr bwMode="auto">
            <a:xfrm>
              <a:off x="1845718" y="5036280"/>
              <a:ext cx="450997" cy="419914"/>
            </a:xfrm>
            <a:prstGeom prst="rect">
              <a:avLst/>
            </a:prstGeom>
            <a:noFill/>
          </p:spPr>
        </p:pic>
        <p:pic>
          <p:nvPicPr>
            <p:cNvPr id="24" name="Picture 3" descr="C:\Users\Lhakpa Wangyal\Desktop\Vector.gif">
              <a:extLst>
                <a:ext uri="{FF2B5EF4-FFF2-40B4-BE49-F238E27FC236}">
                  <a16:creationId xmlns:a16="http://schemas.microsoft.com/office/drawing/2014/main" id="{A22E3A5A-69E6-0D45-B9BC-3E083E89F4BF}"/>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1985832" y="5036280"/>
              <a:ext cx="170768" cy="89160"/>
            </a:xfrm>
            <a:prstGeom prst="rect">
              <a:avLst/>
            </a:prstGeom>
            <a:noFill/>
          </p:spPr>
        </p:pic>
      </p:grpSp>
      <p:sp>
        <p:nvSpPr>
          <p:cNvPr id="25" name="TextBox 24">
            <a:extLst>
              <a:ext uri="{FF2B5EF4-FFF2-40B4-BE49-F238E27FC236}">
                <a16:creationId xmlns:a16="http://schemas.microsoft.com/office/drawing/2014/main" id="{99AB5618-6B39-0D40-B1FA-919407A5A2A1}"/>
              </a:ext>
            </a:extLst>
          </p:cNvPr>
          <p:cNvSpPr txBox="1"/>
          <p:nvPr/>
        </p:nvSpPr>
        <p:spPr>
          <a:xfrm>
            <a:off x="6127828" y="3132299"/>
            <a:ext cx="3386575" cy="523220"/>
          </a:xfrm>
          <a:prstGeom prst="rect">
            <a:avLst/>
          </a:prstGeom>
          <a:noFill/>
        </p:spPr>
        <p:txBody>
          <a:bodyPr wrap="square" rtlCol="0">
            <a:spAutoFit/>
          </a:bodyPr>
          <a:lstStyle/>
          <a:p>
            <a:pPr algn="ctr"/>
            <a:r>
              <a:rPr lang="en-US" sz="1400" b="1" dirty="0"/>
              <a:t>Transformation</a:t>
            </a:r>
          </a:p>
          <a:p>
            <a:pPr algn="ctr"/>
            <a:r>
              <a:rPr lang="en-US" sz="1400" dirty="0"/>
              <a:t>(Introduction of a piece of DNA)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1" presetClass="entr" presetSubtype="0" fill="hold" nodeType="afterEffect">
                                  <p:stCondLst>
                                    <p:cond delay="150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p:cTn id="4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2820"/>
            <a:ext cx="9361040" cy="952500"/>
          </a:xfrm>
        </p:spPr>
        <p:txBody>
          <a:bodyPr>
            <a:noAutofit/>
          </a:bodyPr>
          <a:lstStyle/>
          <a:p>
            <a:r>
              <a:rPr lang="en-US" sz="1950" b="1" dirty="0"/>
              <a:t>First Recombinant DNA (rDNA) </a:t>
            </a:r>
            <a:r>
              <a:rPr lang="en-US" sz="1800" b="1" i="1" dirty="0"/>
              <a:t>was constructed by </a:t>
            </a:r>
            <a:r>
              <a:rPr lang="en-US" sz="1800" b="1" i="1" dirty="0">
                <a:solidFill>
                  <a:srgbClr val="FFFF00"/>
                </a:solidFill>
              </a:rPr>
              <a:t>Stanley Cohen and Herbert Boyer in 1972</a:t>
            </a:r>
            <a:br>
              <a:rPr lang="en-US" sz="1800" b="1" i="1" dirty="0"/>
            </a:br>
            <a:r>
              <a:rPr lang="en-US" sz="1950" b="1" dirty="0"/>
              <a:t> </a:t>
            </a:r>
          </a:p>
        </p:txBody>
      </p:sp>
      <p:sp>
        <p:nvSpPr>
          <p:cNvPr id="3" name="Content Placeholder 2"/>
          <p:cNvSpPr>
            <a:spLocks noGrp="1"/>
          </p:cNvSpPr>
          <p:nvPr>
            <p:ph idx="1"/>
          </p:nvPr>
        </p:nvSpPr>
        <p:spPr>
          <a:xfrm>
            <a:off x="-36512" y="1256928"/>
            <a:ext cx="5544616" cy="3832820"/>
          </a:xfrm>
        </p:spPr>
        <p:txBody>
          <a:bodyPr>
            <a:noAutofit/>
          </a:bodyPr>
          <a:lstStyle/>
          <a:p>
            <a:pPr marL="17463" indent="0" algn="ctr">
              <a:buNone/>
            </a:pPr>
            <a:r>
              <a:rPr lang="en-US" sz="1600" b="1" dirty="0"/>
              <a:t>Identified and isolated the gene encoding antibiotic resistance in the native plasmid of </a:t>
            </a:r>
            <a:r>
              <a:rPr lang="en-US" sz="1600" b="1" i="1" u="sng" dirty="0">
                <a:solidFill>
                  <a:srgbClr val="FFFF00"/>
                </a:solidFill>
              </a:rPr>
              <a:t>Salmonella</a:t>
            </a:r>
            <a:r>
              <a:rPr lang="en-US" sz="1600" b="1" i="1" dirty="0">
                <a:solidFill>
                  <a:srgbClr val="FFFF00"/>
                </a:solidFill>
              </a:rPr>
              <a:t> </a:t>
            </a:r>
            <a:r>
              <a:rPr lang="en-US" sz="1600" b="1" i="1" u="sng" dirty="0">
                <a:solidFill>
                  <a:srgbClr val="FFFF00"/>
                </a:solidFill>
              </a:rPr>
              <a:t>typhimurium</a:t>
            </a:r>
            <a:endParaRPr lang="en-US" sz="1600" b="1" dirty="0">
              <a:solidFill>
                <a:srgbClr val="FFFF00"/>
              </a:solidFill>
            </a:endParaRPr>
          </a:p>
          <a:p>
            <a:pPr algn="ctr">
              <a:lnSpc>
                <a:spcPct val="250000"/>
              </a:lnSpc>
              <a:buNone/>
            </a:pPr>
            <a:r>
              <a:rPr lang="en-US" sz="1600" b="1" dirty="0"/>
              <a:t>Desired DNA was cut by restriction enzymes</a:t>
            </a:r>
          </a:p>
          <a:p>
            <a:pPr algn="ctr">
              <a:lnSpc>
                <a:spcPct val="250000"/>
              </a:lnSpc>
              <a:buNone/>
            </a:pPr>
            <a:r>
              <a:rPr lang="en-US" sz="1600" b="1" dirty="0"/>
              <a:t>Cut DNA was linked to plasmid DNA</a:t>
            </a:r>
          </a:p>
          <a:p>
            <a:pPr algn="ctr">
              <a:lnSpc>
                <a:spcPct val="250000"/>
              </a:lnSpc>
              <a:buNone/>
            </a:pPr>
            <a:r>
              <a:rPr lang="en-US" sz="1600" b="1" dirty="0"/>
              <a:t>Transferred to </a:t>
            </a:r>
            <a:r>
              <a:rPr lang="en-US" sz="1600" b="1" i="1" dirty="0"/>
              <a:t>E. coli </a:t>
            </a:r>
            <a:r>
              <a:rPr lang="en-US" sz="1600" b="1" dirty="0"/>
              <a:t>for gene multiplication.</a:t>
            </a:r>
          </a:p>
        </p:txBody>
      </p:sp>
      <p:sp>
        <p:nvSpPr>
          <p:cNvPr id="4" name="Down Arrow 3"/>
          <p:cNvSpPr/>
          <p:nvPr/>
        </p:nvSpPr>
        <p:spPr>
          <a:xfrm>
            <a:off x="2555776" y="1789550"/>
            <a:ext cx="129873" cy="3311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Down Arrow 4"/>
          <p:cNvSpPr/>
          <p:nvPr/>
        </p:nvSpPr>
        <p:spPr>
          <a:xfrm>
            <a:off x="2555776" y="2393701"/>
            <a:ext cx="129873" cy="3311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Down Arrow 5"/>
          <p:cNvSpPr/>
          <p:nvPr/>
        </p:nvSpPr>
        <p:spPr>
          <a:xfrm>
            <a:off x="2569919" y="3013967"/>
            <a:ext cx="129873" cy="3311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DDC36851-7D16-D04E-A458-8CC88440E6F9}"/>
              </a:ext>
            </a:extLst>
          </p:cNvPr>
          <p:cNvSpPr/>
          <p:nvPr/>
        </p:nvSpPr>
        <p:spPr>
          <a:xfrm>
            <a:off x="35496" y="625799"/>
            <a:ext cx="7446162" cy="369332"/>
          </a:xfrm>
          <a:prstGeom prst="rect">
            <a:avLst/>
          </a:prstGeom>
        </p:spPr>
        <p:txBody>
          <a:bodyPr wrap="square">
            <a:spAutoFit/>
          </a:bodyPr>
          <a:lstStyle/>
          <a:p>
            <a:pPr algn="just">
              <a:buNone/>
            </a:pPr>
            <a:r>
              <a:rPr lang="en-US" b="1" dirty="0">
                <a:solidFill>
                  <a:srgbClr val="FFFF00"/>
                </a:solidFill>
              </a:rPr>
              <a:t>How did they constructed the first rDNA?</a:t>
            </a:r>
          </a:p>
        </p:txBody>
      </p:sp>
      <p:grpSp>
        <p:nvGrpSpPr>
          <p:cNvPr id="12" name="Group 11">
            <a:extLst>
              <a:ext uri="{FF2B5EF4-FFF2-40B4-BE49-F238E27FC236}">
                <a16:creationId xmlns:a16="http://schemas.microsoft.com/office/drawing/2014/main" id="{A3A02B10-72D0-E849-882F-667EA0C2573C}"/>
              </a:ext>
            </a:extLst>
          </p:cNvPr>
          <p:cNvGrpSpPr/>
          <p:nvPr/>
        </p:nvGrpSpPr>
        <p:grpSpPr>
          <a:xfrm>
            <a:off x="7945331" y="462761"/>
            <a:ext cx="1091165" cy="1674659"/>
            <a:chOff x="6972156" y="2031261"/>
            <a:chExt cx="1635554" cy="2470468"/>
          </a:xfrm>
        </p:grpSpPr>
        <p:pic>
          <p:nvPicPr>
            <p:cNvPr id="2050" name="Picture 2" descr="Pioneers of Medicine Without a Nobel Prize : HERBERT BOYER AND STANLEY COHEN:  RECOMBINANT DNA">
              <a:extLst>
                <a:ext uri="{FF2B5EF4-FFF2-40B4-BE49-F238E27FC236}">
                  <a16:creationId xmlns:a16="http://schemas.microsoft.com/office/drawing/2014/main" id="{0D84F1C8-2B42-8E4B-92D9-398735B562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66" b="11000"/>
            <a:stretch/>
          </p:blipFill>
          <p:spPr bwMode="auto">
            <a:xfrm>
              <a:off x="6972156" y="2031261"/>
              <a:ext cx="1635554" cy="21362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85F96CF-7E03-8440-9F65-B09505D6CC81}"/>
                </a:ext>
              </a:extLst>
            </p:cNvPr>
            <p:cNvSpPr/>
            <p:nvPr/>
          </p:nvSpPr>
          <p:spPr>
            <a:xfrm>
              <a:off x="6972156" y="4154838"/>
              <a:ext cx="1405564" cy="346891"/>
            </a:xfrm>
            <a:prstGeom prst="rect">
              <a:avLst/>
            </a:prstGeom>
          </p:spPr>
          <p:txBody>
            <a:bodyPr wrap="none">
              <a:spAutoFit/>
            </a:bodyPr>
            <a:lstStyle/>
            <a:p>
              <a:r>
                <a:rPr lang="en-US" sz="1200" b="1" dirty="0">
                  <a:solidFill>
                    <a:srgbClr val="FFFF00"/>
                  </a:solidFill>
                </a:rPr>
                <a:t>Stanley Cohen </a:t>
              </a:r>
              <a:endParaRPr lang="en-US" sz="1200" dirty="0"/>
            </a:p>
          </p:txBody>
        </p:sp>
      </p:grpSp>
      <p:grpSp>
        <p:nvGrpSpPr>
          <p:cNvPr id="11" name="Group 10">
            <a:extLst>
              <a:ext uri="{FF2B5EF4-FFF2-40B4-BE49-F238E27FC236}">
                <a16:creationId xmlns:a16="http://schemas.microsoft.com/office/drawing/2014/main" id="{9A32AB12-33E2-FB41-91A3-BF17F0409C28}"/>
              </a:ext>
            </a:extLst>
          </p:cNvPr>
          <p:cNvGrpSpPr/>
          <p:nvPr/>
        </p:nvGrpSpPr>
        <p:grpSpPr>
          <a:xfrm>
            <a:off x="6833313" y="460493"/>
            <a:ext cx="1040778" cy="1661962"/>
            <a:chOff x="5244219" y="2039358"/>
            <a:chExt cx="1560030" cy="2451738"/>
          </a:xfrm>
        </p:grpSpPr>
        <p:pic>
          <p:nvPicPr>
            <p:cNvPr id="10" name="Picture 2" descr="Pioneers of Medicine Without a Nobel Prize : HERBERT BOYER AND STANLEY COHEN:  RECOMBINANT DNA">
              <a:extLst>
                <a:ext uri="{FF2B5EF4-FFF2-40B4-BE49-F238E27FC236}">
                  <a16:creationId xmlns:a16="http://schemas.microsoft.com/office/drawing/2014/main" id="{AE836FFE-7450-934C-8D10-7090E4CDB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993" b="11000"/>
            <a:stretch/>
          </p:blipFill>
          <p:spPr bwMode="auto">
            <a:xfrm>
              <a:off x="5244219" y="2039358"/>
              <a:ext cx="1560030" cy="21362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2142C3D-46C2-F847-A4CC-57217272ABD9}"/>
                </a:ext>
              </a:extLst>
            </p:cNvPr>
            <p:cNvSpPr/>
            <p:nvPr/>
          </p:nvSpPr>
          <p:spPr>
            <a:xfrm>
              <a:off x="5244219" y="4144206"/>
              <a:ext cx="1393947" cy="346890"/>
            </a:xfrm>
            <a:prstGeom prst="rect">
              <a:avLst/>
            </a:prstGeom>
          </p:spPr>
          <p:txBody>
            <a:bodyPr wrap="none">
              <a:spAutoFit/>
            </a:bodyPr>
            <a:lstStyle/>
            <a:p>
              <a:r>
                <a:rPr lang="en-US" sz="1200" b="1" dirty="0">
                  <a:solidFill>
                    <a:srgbClr val="FFFF00"/>
                  </a:solidFill>
                </a:rPr>
                <a:t>Herbert Boyer </a:t>
              </a:r>
              <a:endParaRPr lang="en-US" sz="1200" dirty="0"/>
            </a:p>
          </p:txBody>
        </p:sp>
      </p:grpSp>
      <p:grpSp>
        <p:nvGrpSpPr>
          <p:cNvPr id="14" name="Group 13">
            <a:extLst>
              <a:ext uri="{FF2B5EF4-FFF2-40B4-BE49-F238E27FC236}">
                <a16:creationId xmlns:a16="http://schemas.microsoft.com/office/drawing/2014/main" id="{64FC9EC1-8842-014C-A10B-EB4FF546FD7B}"/>
              </a:ext>
            </a:extLst>
          </p:cNvPr>
          <p:cNvGrpSpPr/>
          <p:nvPr/>
        </p:nvGrpSpPr>
        <p:grpSpPr>
          <a:xfrm>
            <a:off x="5246801" y="1923791"/>
            <a:ext cx="1847816" cy="1602206"/>
            <a:chOff x="5940152" y="3432998"/>
            <a:chExt cx="2868923" cy="2213970"/>
          </a:xfrm>
        </p:grpSpPr>
        <p:pic>
          <p:nvPicPr>
            <p:cNvPr id="2056" name="Picture 8" descr="Salmonella typhimurium | bacteria | Britannica">
              <a:extLst>
                <a:ext uri="{FF2B5EF4-FFF2-40B4-BE49-F238E27FC236}">
                  <a16:creationId xmlns:a16="http://schemas.microsoft.com/office/drawing/2014/main" id="{49531378-3D8C-BC4B-84AC-6501678EA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29" b="9469"/>
            <a:stretch/>
          </p:blipFill>
          <p:spPr bwMode="auto">
            <a:xfrm>
              <a:off x="6338904" y="3432998"/>
              <a:ext cx="1855273" cy="1594298"/>
            </a:xfrm>
            <a:prstGeom prst="ellipse">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F6D6CFB-1D57-004E-B6EF-4AEB06EF0804}"/>
                </a:ext>
              </a:extLst>
            </p:cNvPr>
            <p:cNvSpPr/>
            <p:nvPr/>
          </p:nvSpPr>
          <p:spPr>
            <a:xfrm>
              <a:off x="5940152" y="5009028"/>
              <a:ext cx="2868923" cy="637940"/>
            </a:xfrm>
            <a:prstGeom prst="rect">
              <a:avLst/>
            </a:prstGeom>
          </p:spPr>
          <p:txBody>
            <a:bodyPr wrap="square">
              <a:spAutoFit/>
            </a:bodyPr>
            <a:lstStyle/>
            <a:p>
              <a:pPr algn="ctr"/>
              <a:r>
                <a:rPr lang="en-US" sz="1200" dirty="0"/>
                <a:t>Electron micrograph of </a:t>
              </a:r>
              <a:r>
                <a:rPr lang="en-US" sz="1200" b="1" i="1" u="sng" dirty="0">
                  <a:solidFill>
                    <a:srgbClr val="FFFF00"/>
                  </a:solidFill>
                </a:rPr>
                <a:t>Salmonella</a:t>
              </a:r>
              <a:r>
                <a:rPr lang="en-US" sz="1200" b="1" i="1" dirty="0">
                  <a:solidFill>
                    <a:srgbClr val="FFFF00"/>
                  </a:solidFill>
                </a:rPr>
                <a:t> </a:t>
              </a:r>
              <a:r>
                <a:rPr lang="en-US" sz="1200" b="1" i="1" u="sng" dirty="0">
                  <a:solidFill>
                    <a:srgbClr val="FFFF00"/>
                  </a:solidFill>
                </a:rPr>
                <a:t>typhimurium</a:t>
              </a:r>
              <a:endParaRPr lang="en-US" sz="1200" b="1" dirty="0">
                <a:solidFill>
                  <a:srgbClr val="FFFF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23" presetClass="entr" presetSubtype="16" fill="hold" nodeType="after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 calcmode="lin" valueType="num">
                                      <p:cBhvr>
                                        <p:cTn id="4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23" presetClass="entr" presetSubtype="16" fill="hold" nodeType="after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 calcmode="lin" valueType="num">
                                      <p:cBhvr>
                                        <p:cTn id="5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59" y="-166836"/>
            <a:ext cx="9069956" cy="952500"/>
          </a:xfrm>
        </p:spPr>
        <p:txBody>
          <a:bodyPr>
            <a:noAutofit/>
          </a:bodyPr>
          <a:lstStyle/>
          <a:p>
            <a:r>
              <a:rPr lang="en-US" sz="2000" b="1" dirty="0"/>
              <a:t>The three basic steps in genetically modifying an organism</a:t>
            </a:r>
          </a:p>
        </p:txBody>
      </p:sp>
      <p:sp>
        <p:nvSpPr>
          <p:cNvPr id="3" name="Content Placeholder 2"/>
          <p:cNvSpPr>
            <a:spLocks noGrp="1"/>
          </p:cNvSpPr>
          <p:nvPr>
            <p:ph idx="1"/>
          </p:nvPr>
        </p:nvSpPr>
        <p:spPr>
          <a:xfrm>
            <a:off x="77037" y="569640"/>
            <a:ext cx="8887451" cy="1135732"/>
          </a:xfrm>
        </p:spPr>
        <p:txBody>
          <a:bodyPr>
            <a:noAutofit/>
          </a:bodyPr>
          <a:lstStyle/>
          <a:p>
            <a:pPr marL="379413" indent="-230188"/>
            <a:r>
              <a:rPr lang="en-US" sz="1800" b="1" dirty="0">
                <a:solidFill>
                  <a:srgbClr val="FFFF00"/>
                </a:solidFill>
              </a:rPr>
              <a:t>Identification of DNA with desirable genes</a:t>
            </a:r>
          </a:p>
          <a:p>
            <a:pPr marL="379413" indent="-230188"/>
            <a:r>
              <a:rPr lang="en-US" sz="1800" b="1" dirty="0">
                <a:solidFill>
                  <a:srgbClr val="FFFF00"/>
                </a:solidFill>
              </a:rPr>
              <a:t>Introduction of the identified DNA into the host</a:t>
            </a:r>
          </a:p>
          <a:p>
            <a:pPr marL="379413" indent="-230188"/>
            <a:r>
              <a:rPr lang="en-US" sz="1800" b="1" dirty="0">
                <a:solidFill>
                  <a:srgbClr val="FFFF00"/>
                </a:solidFill>
              </a:rPr>
              <a:t>Maintenance of introduced DNA in the host and transfer of the DNA to its progeny.</a:t>
            </a:r>
          </a:p>
        </p:txBody>
      </p:sp>
      <p:pic>
        <p:nvPicPr>
          <p:cNvPr id="4098" name="Picture 2" descr="Making a Genetically Engineered Crop | CropWatch">
            <a:extLst>
              <a:ext uri="{FF2B5EF4-FFF2-40B4-BE49-F238E27FC236}">
                <a16:creationId xmlns:a16="http://schemas.microsoft.com/office/drawing/2014/main" id="{0CD3B1EC-F457-2043-9E7D-06FC6E15C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77" y="1777380"/>
            <a:ext cx="4289846" cy="29523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genetic modification? - Curious">
            <a:extLst>
              <a:ext uri="{FF2B5EF4-FFF2-40B4-BE49-F238E27FC236}">
                <a16:creationId xmlns:a16="http://schemas.microsoft.com/office/drawing/2014/main" id="{3A3544D5-3714-D14C-9368-00664A3AE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727" y="2209427"/>
            <a:ext cx="4406160" cy="21602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9" y="16125"/>
            <a:ext cx="8748463" cy="760479"/>
          </a:xfrm>
        </p:spPr>
        <p:txBody>
          <a:bodyPr>
            <a:noAutofit/>
          </a:bodyPr>
          <a:lstStyle/>
          <a:p>
            <a:r>
              <a:rPr lang="en-US" sz="1800" b="1" dirty="0">
                <a:solidFill>
                  <a:srgbClr val="FFFF00"/>
                </a:solidFill>
              </a:rPr>
              <a:t>What is the fate of a piece of foreign DNA which is transferred into an alien organism? </a:t>
            </a:r>
          </a:p>
        </p:txBody>
      </p:sp>
      <p:sp>
        <p:nvSpPr>
          <p:cNvPr id="3" name="Content Placeholder 2"/>
          <p:cNvSpPr>
            <a:spLocks noGrp="1"/>
          </p:cNvSpPr>
          <p:nvPr>
            <p:ph idx="1"/>
          </p:nvPr>
        </p:nvSpPr>
        <p:spPr>
          <a:xfrm>
            <a:off x="335119" y="841276"/>
            <a:ext cx="7261217" cy="3456384"/>
          </a:xfrm>
        </p:spPr>
        <p:txBody>
          <a:bodyPr>
            <a:noAutofit/>
          </a:bodyPr>
          <a:lstStyle/>
          <a:p>
            <a:pPr lvl="1" algn="ctr">
              <a:lnSpc>
                <a:spcPct val="250000"/>
              </a:lnSpc>
              <a:buNone/>
            </a:pPr>
            <a:r>
              <a:rPr lang="en-US" sz="1600" b="1" dirty="0">
                <a:solidFill>
                  <a:srgbClr val="FFFF00"/>
                </a:solidFill>
              </a:rPr>
              <a:t>Piece of DNA (</a:t>
            </a:r>
            <a:r>
              <a:rPr lang="en-US" sz="1600" b="1" i="1" dirty="0">
                <a:solidFill>
                  <a:srgbClr val="FFFF00"/>
                </a:solidFill>
              </a:rPr>
              <a:t>Gene of interest/foreign DNA/Alien DNA</a:t>
            </a:r>
            <a:r>
              <a:rPr lang="en-US" sz="1600" b="1" dirty="0">
                <a:solidFill>
                  <a:srgbClr val="FFFF00"/>
                </a:solidFill>
              </a:rPr>
              <a:t>) </a:t>
            </a:r>
          </a:p>
          <a:p>
            <a:pPr marL="315913" lvl="1" indent="-315913">
              <a:lnSpc>
                <a:spcPct val="250000"/>
              </a:lnSpc>
              <a:buNone/>
            </a:pPr>
            <a:r>
              <a:rPr lang="en-US" sz="1600" b="1" dirty="0">
                <a:solidFill>
                  <a:srgbClr val="FFFF00"/>
                </a:solidFill>
              </a:rPr>
              <a:t>Piece of DNA gets integrated into the genome of the recipient/ host organism at </a:t>
            </a:r>
            <a:r>
              <a:rPr lang="en-US" sz="1600" b="1" dirty="0" err="1">
                <a:solidFill>
                  <a:srgbClr val="FFFF00"/>
                </a:solidFill>
              </a:rPr>
              <a:t>ori</a:t>
            </a:r>
            <a:endParaRPr lang="en-US" sz="1600" b="1" dirty="0">
              <a:solidFill>
                <a:srgbClr val="FFFF00"/>
              </a:solidFill>
            </a:endParaRPr>
          </a:p>
          <a:p>
            <a:pPr lvl="1" algn="ctr">
              <a:lnSpc>
                <a:spcPct val="250000"/>
              </a:lnSpc>
              <a:buNone/>
            </a:pPr>
            <a:r>
              <a:rPr lang="en-US" sz="1600" b="1" dirty="0">
                <a:solidFill>
                  <a:srgbClr val="FFFF00"/>
                </a:solidFill>
              </a:rPr>
              <a:t>Cloning (</a:t>
            </a:r>
            <a:r>
              <a:rPr lang="en-US" sz="1600" i="1" dirty="0"/>
              <a:t>making multiple identical copies of any template DNA</a:t>
            </a:r>
            <a:r>
              <a:rPr lang="en-US" sz="1600" dirty="0"/>
              <a:t>) </a:t>
            </a:r>
          </a:p>
          <a:p>
            <a:pPr lvl="1" algn="ctr">
              <a:lnSpc>
                <a:spcPct val="250000"/>
              </a:lnSpc>
              <a:buNone/>
            </a:pPr>
            <a:r>
              <a:rPr lang="en-US" sz="1600" b="1" dirty="0">
                <a:solidFill>
                  <a:srgbClr val="FFFF00"/>
                </a:solidFill>
              </a:rPr>
              <a:t>Piece of DNA inherited along with the host DNA. </a:t>
            </a:r>
          </a:p>
        </p:txBody>
      </p:sp>
      <p:sp>
        <p:nvSpPr>
          <p:cNvPr id="5" name="Down Arrow 4"/>
          <p:cNvSpPr/>
          <p:nvPr/>
        </p:nvSpPr>
        <p:spPr>
          <a:xfrm>
            <a:off x="3794940" y="1443740"/>
            <a:ext cx="273100" cy="4000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Down Arrow 5"/>
          <p:cNvSpPr/>
          <p:nvPr/>
        </p:nvSpPr>
        <p:spPr>
          <a:xfrm>
            <a:off x="3806436" y="2055950"/>
            <a:ext cx="273100" cy="4000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Down Arrow 6"/>
          <p:cNvSpPr/>
          <p:nvPr/>
        </p:nvSpPr>
        <p:spPr>
          <a:xfrm>
            <a:off x="3806436" y="2715105"/>
            <a:ext cx="273100" cy="40004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FD9C19FF-064C-7D49-A9FA-B73D7322ACB0}"/>
              </a:ext>
            </a:extLst>
          </p:cNvPr>
          <p:cNvSpPr/>
          <p:nvPr/>
        </p:nvSpPr>
        <p:spPr>
          <a:xfrm>
            <a:off x="72009" y="687968"/>
            <a:ext cx="8999982" cy="369332"/>
          </a:xfrm>
          <a:prstGeom prst="rect">
            <a:avLst/>
          </a:prstGeom>
        </p:spPr>
        <p:txBody>
          <a:bodyPr wrap="square">
            <a:spAutoFit/>
          </a:bodyPr>
          <a:lstStyle/>
          <a:p>
            <a:pPr algn="just"/>
            <a:r>
              <a:rPr lang="en-US" b="1" dirty="0"/>
              <a:t>The piece of DNA would not be able to multiply itself in the progeny cells of the organism.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3" presetClass="entr" presetSubtype="16" fill="hold"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23" presetClass="entr" presetSubtype="16" fill="hold"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childTnLst>
                                </p:cTn>
                              </p:par>
                            </p:childTnLst>
                          </p:cTn>
                        </p:par>
                        <p:par>
                          <p:cTn id="44" fill="hold">
                            <p:stCondLst>
                              <p:cond delay="500"/>
                            </p:stCondLst>
                            <p:childTnLst>
                              <p:par>
                                <p:cTn id="45" presetID="23" presetClass="entr" presetSubtype="16" fill="hold" nodeType="after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0" y="-166836"/>
            <a:ext cx="9218045" cy="952500"/>
          </a:xfrm>
        </p:spPr>
        <p:txBody>
          <a:bodyPr>
            <a:noAutofit/>
          </a:bodyPr>
          <a:lstStyle/>
          <a:p>
            <a:r>
              <a:rPr lang="en-US" sz="2000" b="1" dirty="0"/>
              <a:t>Tools of </a:t>
            </a:r>
            <a:r>
              <a:rPr lang="en-US" sz="2000" b="1" dirty="0" err="1"/>
              <a:t>rDNA</a:t>
            </a:r>
            <a:r>
              <a:rPr lang="en-US" sz="2000" b="1" dirty="0"/>
              <a:t> Technology</a:t>
            </a:r>
          </a:p>
        </p:txBody>
      </p:sp>
      <p:sp>
        <p:nvSpPr>
          <p:cNvPr id="3" name="Content Placeholder 2"/>
          <p:cNvSpPr>
            <a:spLocks noGrp="1"/>
          </p:cNvSpPr>
          <p:nvPr>
            <p:ph idx="1"/>
          </p:nvPr>
        </p:nvSpPr>
        <p:spPr>
          <a:xfrm>
            <a:off x="179512" y="569640"/>
            <a:ext cx="8676456" cy="4392488"/>
          </a:xfrm>
        </p:spPr>
        <p:txBody>
          <a:bodyPr>
            <a:noAutofit/>
          </a:bodyPr>
          <a:lstStyle/>
          <a:p>
            <a:pPr algn="just"/>
            <a:r>
              <a:rPr lang="en-US" sz="1800" b="1" dirty="0">
                <a:solidFill>
                  <a:srgbClr val="FFFF00"/>
                </a:solidFill>
              </a:rPr>
              <a:t>Enzymes</a:t>
            </a:r>
          </a:p>
          <a:p>
            <a:pPr lvl="1" algn="just"/>
            <a:r>
              <a:rPr lang="en-US" sz="1800" b="1" dirty="0">
                <a:solidFill>
                  <a:srgbClr val="FFFF00"/>
                </a:solidFill>
              </a:rPr>
              <a:t>Nucleases/Restriction enzymes </a:t>
            </a:r>
            <a:r>
              <a:rPr lang="en-US" sz="1800" b="1" i="1" dirty="0"/>
              <a:t>(cut DNA at recognition site)</a:t>
            </a:r>
          </a:p>
          <a:p>
            <a:pPr lvl="1" algn="just"/>
            <a:r>
              <a:rPr lang="en-US" sz="1800" b="1" dirty="0">
                <a:solidFill>
                  <a:srgbClr val="FFFF00"/>
                </a:solidFill>
              </a:rPr>
              <a:t>Ligases </a:t>
            </a:r>
          </a:p>
          <a:p>
            <a:pPr lvl="1" algn="just"/>
            <a:r>
              <a:rPr lang="en-US" sz="1800" b="1" dirty="0">
                <a:solidFill>
                  <a:srgbClr val="FFFF00"/>
                </a:solidFill>
              </a:rPr>
              <a:t>Polymerase enzymes </a:t>
            </a:r>
          </a:p>
          <a:p>
            <a:pPr algn="just"/>
            <a:r>
              <a:rPr lang="en-US" sz="1800" b="1" dirty="0">
                <a:solidFill>
                  <a:srgbClr val="FFFF00"/>
                </a:solidFill>
              </a:rPr>
              <a:t>Vectors </a:t>
            </a:r>
            <a:r>
              <a:rPr lang="en-US" sz="1800" dirty="0"/>
              <a:t>like Plasmids, bacteriophages and  </a:t>
            </a:r>
            <a:r>
              <a:rPr lang="en-US" sz="1800" dirty="0" err="1"/>
              <a:t>cosmids</a:t>
            </a:r>
            <a:r>
              <a:rPr lang="en-US" sz="1800" dirty="0"/>
              <a:t> </a:t>
            </a:r>
            <a:r>
              <a:rPr lang="en-US" sz="1800" b="1" i="1" dirty="0"/>
              <a:t>(</a:t>
            </a:r>
            <a:r>
              <a:rPr lang="en-US" sz="1800" b="1" i="1" dirty="0">
                <a:solidFill>
                  <a:srgbClr val="FFFF00"/>
                </a:solidFill>
              </a:rPr>
              <a:t>transfer the piece of DNA attached to it</a:t>
            </a:r>
            <a:r>
              <a:rPr lang="en-US" sz="1800" b="1" i="1" dirty="0"/>
              <a:t>)</a:t>
            </a:r>
          </a:p>
          <a:p>
            <a:pPr algn="just"/>
            <a:r>
              <a:rPr lang="en-US" sz="1800" b="1" dirty="0">
                <a:solidFill>
                  <a:srgbClr val="FFFF00"/>
                </a:solidFill>
              </a:rPr>
              <a:t>Host organism/cell (</a:t>
            </a:r>
            <a:r>
              <a:rPr lang="en-US" sz="1800" b="1" i="1" dirty="0">
                <a:solidFill>
                  <a:srgbClr val="FFFF00"/>
                </a:solidFill>
              </a:rPr>
              <a:t>E. coli</a:t>
            </a:r>
            <a:r>
              <a:rPr lang="en-US" sz="1800" b="1" dirty="0">
                <a:solidFill>
                  <a:srgbClr val="FFFF00"/>
                </a:solidFill>
              </a:rPr>
              <a:t>)</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4" y="-238844"/>
            <a:ext cx="8993826" cy="952500"/>
          </a:xfrm>
        </p:spPr>
        <p:txBody>
          <a:bodyPr>
            <a:noAutofit/>
          </a:bodyPr>
          <a:lstStyle/>
          <a:p>
            <a:r>
              <a:rPr lang="en-US" sz="2000" b="1" dirty="0"/>
              <a:t>Restriction Enzyme (Molecular scissors)</a:t>
            </a:r>
          </a:p>
        </p:txBody>
      </p:sp>
      <p:sp>
        <p:nvSpPr>
          <p:cNvPr id="3" name="Content Placeholder 2"/>
          <p:cNvSpPr>
            <a:spLocks noGrp="1"/>
          </p:cNvSpPr>
          <p:nvPr>
            <p:ph idx="1"/>
          </p:nvPr>
        </p:nvSpPr>
        <p:spPr>
          <a:xfrm>
            <a:off x="107504" y="409228"/>
            <a:ext cx="8746436" cy="1882626"/>
          </a:xfrm>
        </p:spPr>
        <p:txBody>
          <a:bodyPr>
            <a:noAutofit/>
          </a:bodyPr>
          <a:lstStyle/>
          <a:p>
            <a:pPr marL="192088" indent="-192088" algn="just"/>
            <a:r>
              <a:rPr lang="en-US" sz="1800" b="1" dirty="0"/>
              <a:t>Naturally, present in bacteria to provide a type of </a:t>
            </a:r>
            <a:r>
              <a:rPr lang="en-US" sz="1800" b="1" dirty="0">
                <a:solidFill>
                  <a:srgbClr val="FFFF00"/>
                </a:solidFill>
              </a:rPr>
              <a:t>defense mechanism against </a:t>
            </a:r>
            <a:r>
              <a:rPr lang="en-US" sz="1800" b="1" dirty="0" err="1">
                <a:solidFill>
                  <a:srgbClr val="FFFF00"/>
                </a:solidFill>
              </a:rPr>
              <a:t>bacteriophage</a:t>
            </a:r>
            <a:r>
              <a:rPr lang="en-US" sz="1800" b="1" dirty="0"/>
              <a:t>.</a:t>
            </a:r>
          </a:p>
          <a:p>
            <a:pPr marL="192088" indent="-192088" algn="just"/>
            <a:r>
              <a:rPr lang="en-US" sz="1800" b="1" dirty="0"/>
              <a:t>Responsible for </a:t>
            </a:r>
            <a:r>
              <a:rPr lang="en-US" sz="1800" b="1" dirty="0">
                <a:solidFill>
                  <a:srgbClr val="FFFF00"/>
                </a:solidFill>
              </a:rPr>
              <a:t>cutting DNA at recognition sequence</a:t>
            </a:r>
            <a:r>
              <a:rPr lang="en-US" sz="1800" b="1" dirty="0"/>
              <a:t> (</a:t>
            </a:r>
            <a:r>
              <a:rPr lang="en-US" sz="1800" b="1" i="1" dirty="0" err="1"/>
              <a:t>i.e</a:t>
            </a:r>
            <a:r>
              <a:rPr lang="en-US" sz="1800" b="1" i="1" dirty="0"/>
              <a:t> sequence of base pair </a:t>
            </a:r>
            <a:r>
              <a:rPr lang="en-US" sz="1800" b="1" i="1" dirty="0" err="1"/>
              <a:t>recognised</a:t>
            </a:r>
            <a:r>
              <a:rPr lang="en-US" sz="1800" b="1" i="1" dirty="0"/>
              <a:t> by restriction enzyme</a:t>
            </a:r>
            <a:r>
              <a:rPr lang="en-US" sz="1800" b="1" dirty="0"/>
              <a:t>)</a:t>
            </a:r>
          </a:p>
          <a:p>
            <a:pPr marL="192088" indent="-192088" algn="just"/>
            <a:r>
              <a:rPr lang="en-US" sz="1800" b="1" dirty="0"/>
              <a:t>Generate </a:t>
            </a:r>
            <a:r>
              <a:rPr lang="en-US" sz="1800" b="1" dirty="0">
                <a:solidFill>
                  <a:srgbClr val="FFFF00"/>
                </a:solidFill>
              </a:rPr>
              <a:t>sticky ends</a:t>
            </a:r>
          </a:p>
          <a:p>
            <a:pPr marL="192088" indent="-192088"/>
            <a:r>
              <a:rPr lang="en-US" sz="1800" b="1" dirty="0">
                <a:solidFill>
                  <a:srgbClr val="FFFF00"/>
                </a:solidFill>
              </a:rPr>
              <a:t>Nucleases </a:t>
            </a:r>
            <a:r>
              <a:rPr lang="en-US" sz="1800" dirty="0"/>
              <a:t>is the collective term used for restriction enzymes</a:t>
            </a:r>
            <a:r>
              <a:rPr lang="en-US" sz="1800" b="1" dirty="0"/>
              <a:t>. </a:t>
            </a:r>
          </a:p>
        </p:txBody>
      </p:sp>
      <p:graphicFrame>
        <p:nvGraphicFramePr>
          <p:cNvPr id="5" name="Table 4"/>
          <p:cNvGraphicFramePr>
            <a:graphicFrameLocks noGrp="1"/>
          </p:cNvGraphicFramePr>
          <p:nvPr>
            <p:extLst>
              <p:ext uri="{D42A27DB-BD31-4B8C-83A1-F6EECF244321}">
                <p14:modId xmlns:p14="http://schemas.microsoft.com/office/powerpoint/2010/main" val="531039261"/>
              </p:ext>
            </p:extLst>
          </p:nvPr>
        </p:nvGraphicFramePr>
        <p:xfrm>
          <a:off x="116706" y="2441848"/>
          <a:ext cx="8847782" cy="1228231"/>
        </p:xfrm>
        <a:graphic>
          <a:graphicData uri="http://schemas.openxmlformats.org/drawingml/2006/table">
            <a:tbl>
              <a:tblPr firstRow="1" bandRow="1">
                <a:tableStyleId>{5940675A-B579-460E-94D1-54222C63F5DA}</a:tableStyleId>
              </a:tblPr>
              <a:tblGrid>
                <a:gridCol w="4423891">
                  <a:extLst>
                    <a:ext uri="{9D8B030D-6E8A-4147-A177-3AD203B41FA5}">
                      <a16:colId xmlns:a16="http://schemas.microsoft.com/office/drawing/2014/main" val="20000"/>
                    </a:ext>
                  </a:extLst>
                </a:gridCol>
                <a:gridCol w="4423891">
                  <a:extLst>
                    <a:ext uri="{9D8B030D-6E8A-4147-A177-3AD203B41FA5}">
                      <a16:colId xmlns:a16="http://schemas.microsoft.com/office/drawing/2014/main" val="20001"/>
                    </a:ext>
                  </a:extLst>
                </a:gridCol>
              </a:tblGrid>
              <a:tr h="219968">
                <a:tc gridSpan="2">
                  <a:txBody>
                    <a:bodyPr/>
                    <a:lstStyle/>
                    <a:p>
                      <a:pPr algn="ctr"/>
                      <a:r>
                        <a:rPr lang="en-US" sz="1800" b="1" dirty="0"/>
                        <a:t>Types</a:t>
                      </a:r>
                      <a:r>
                        <a:rPr lang="en-US" sz="1800" b="1" baseline="0" dirty="0"/>
                        <a:t> of r</a:t>
                      </a:r>
                      <a:r>
                        <a:rPr lang="en-US" sz="1800" b="1" dirty="0"/>
                        <a:t>estriction nucleases</a:t>
                      </a:r>
                    </a:p>
                  </a:txBody>
                  <a:tcPr marL="101600" marR="101600" marT="50800" marB="50800"/>
                </a:tc>
                <a:tc hMerge="1">
                  <a:txBody>
                    <a:bodyPr/>
                    <a:lstStyle/>
                    <a:p>
                      <a:endParaRPr lang="en-US" dirty="0"/>
                    </a:p>
                  </a:txBody>
                  <a:tcPr/>
                </a:tc>
                <a:extLst>
                  <a:ext uri="{0D108BD9-81ED-4DB2-BD59-A6C34878D82A}">
                    <a16:rowId xmlns:a16="http://schemas.microsoft.com/office/drawing/2014/main" val="10000"/>
                  </a:ext>
                </a:extLst>
              </a:tr>
              <a:tr h="412044">
                <a:tc>
                  <a:txBody>
                    <a:bodyPr/>
                    <a:lstStyle/>
                    <a:p>
                      <a:pPr algn="ctr"/>
                      <a:r>
                        <a:rPr lang="en-US" sz="1800" b="1" dirty="0" err="1"/>
                        <a:t>Exonucleases</a:t>
                      </a:r>
                      <a:endParaRPr lang="en-US" sz="1800" b="1" dirty="0"/>
                    </a:p>
                  </a:txBody>
                  <a:tcPr marL="101600" marR="101600" marT="50800" marB="50800"/>
                </a:tc>
                <a:tc>
                  <a:txBody>
                    <a:bodyPr/>
                    <a:lstStyle/>
                    <a:p>
                      <a:pPr algn="ctr"/>
                      <a:r>
                        <a:rPr lang="en-US" sz="1800" b="1" dirty="0" err="1"/>
                        <a:t>Endonucleases</a:t>
                      </a:r>
                      <a:endParaRPr lang="en-US" sz="1800" b="1" dirty="0"/>
                    </a:p>
                  </a:txBody>
                  <a:tcPr marL="101600" marR="101600" marT="50800" marB="50800"/>
                </a:tc>
                <a:extLst>
                  <a:ext uri="{0D108BD9-81ED-4DB2-BD59-A6C34878D82A}">
                    <a16:rowId xmlns:a16="http://schemas.microsoft.com/office/drawing/2014/main" val="10001"/>
                  </a:ext>
                </a:extLst>
              </a:tr>
              <a:tr h="440267">
                <a:tc>
                  <a:txBody>
                    <a:bodyPr/>
                    <a:lstStyle/>
                    <a:p>
                      <a:endParaRPr lang="en-US" sz="1800" dirty="0"/>
                    </a:p>
                  </a:txBody>
                  <a:tcPr marL="101600" marR="101600" marT="50800" marB="50800"/>
                </a:tc>
                <a:tc>
                  <a:txBody>
                    <a:bodyPr/>
                    <a:lstStyle/>
                    <a:p>
                      <a:endParaRPr lang="en-US" sz="1800" dirty="0"/>
                    </a:p>
                  </a:txBody>
                  <a:tcPr marL="101600" marR="101600" marT="50800" marB="50800"/>
                </a:tc>
                <a:extLst>
                  <a:ext uri="{0D108BD9-81ED-4DB2-BD59-A6C34878D82A}">
                    <a16:rowId xmlns:a16="http://schemas.microsoft.com/office/drawing/2014/main" val="10002"/>
                  </a:ext>
                </a:extLst>
              </a:tr>
            </a:tbl>
          </a:graphicData>
        </a:graphic>
      </p:graphicFrame>
      <p:sp>
        <p:nvSpPr>
          <p:cNvPr id="6" name="Rectangle 5"/>
          <p:cNvSpPr/>
          <p:nvPr/>
        </p:nvSpPr>
        <p:spPr>
          <a:xfrm>
            <a:off x="4572000" y="3285937"/>
            <a:ext cx="4493263" cy="338554"/>
          </a:xfrm>
          <a:prstGeom prst="rect">
            <a:avLst/>
          </a:prstGeom>
        </p:spPr>
        <p:txBody>
          <a:bodyPr wrap="square">
            <a:spAutoFit/>
          </a:bodyPr>
          <a:lstStyle/>
          <a:p>
            <a:r>
              <a:rPr lang="en-US" sz="1600" dirty="0"/>
              <a:t>Make cuts at specific positions </a:t>
            </a:r>
            <a:r>
              <a:rPr lang="en-US" sz="1600" b="1" dirty="0">
                <a:solidFill>
                  <a:srgbClr val="FFFF00"/>
                </a:solidFill>
              </a:rPr>
              <a:t>within the DNA</a:t>
            </a:r>
          </a:p>
        </p:txBody>
      </p:sp>
      <p:sp>
        <p:nvSpPr>
          <p:cNvPr id="7" name="Rectangle 6"/>
          <p:cNvSpPr/>
          <p:nvPr/>
        </p:nvSpPr>
        <p:spPr>
          <a:xfrm>
            <a:off x="105476" y="3296652"/>
            <a:ext cx="4749153" cy="338554"/>
          </a:xfrm>
          <a:prstGeom prst="rect">
            <a:avLst/>
          </a:prstGeom>
        </p:spPr>
        <p:txBody>
          <a:bodyPr wrap="square">
            <a:spAutoFit/>
          </a:bodyPr>
          <a:lstStyle/>
          <a:p>
            <a:r>
              <a:rPr lang="en-US" sz="1600" dirty="0"/>
              <a:t>Remove nucleotides from the </a:t>
            </a:r>
            <a:r>
              <a:rPr lang="en-US" sz="1600" b="1" dirty="0">
                <a:solidFill>
                  <a:srgbClr val="FFFF00"/>
                </a:solidFill>
              </a:rPr>
              <a:t>ends of the DNA </a:t>
            </a:r>
          </a:p>
        </p:txBody>
      </p:sp>
      <p:pic>
        <p:nvPicPr>
          <p:cNvPr id="8" name="Picture 2" descr="Enzymes - Genetic Engineering Tools">
            <a:extLst>
              <a:ext uri="{FF2B5EF4-FFF2-40B4-BE49-F238E27FC236}">
                <a16:creationId xmlns:a16="http://schemas.microsoft.com/office/drawing/2014/main" id="{51E9134F-7D31-D442-AC8F-9EFC91097A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96" r="8829" b="67058"/>
          <a:stretch/>
        </p:blipFill>
        <p:spPr bwMode="auto">
          <a:xfrm>
            <a:off x="323527" y="3794376"/>
            <a:ext cx="3659255" cy="98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nzymes - Genetic Engineering Tools">
            <a:extLst>
              <a:ext uri="{FF2B5EF4-FFF2-40B4-BE49-F238E27FC236}">
                <a16:creationId xmlns:a16="http://schemas.microsoft.com/office/drawing/2014/main" id="{7FEFEADD-3640-EA44-AFB1-EFE70C2B22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819" r="8829" b="32360"/>
          <a:stretch/>
        </p:blipFill>
        <p:spPr bwMode="auto">
          <a:xfrm>
            <a:off x="4850685" y="3794377"/>
            <a:ext cx="3472297" cy="9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51229"/>
            <a:ext cx="5004874" cy="848489"/>
          </a:xfrm>
        </p:spPr>
        <p:txBody>
          <a:bodyPr>
            <a:noAutofit/>
          </a:bodyPr>
          <a:lstStyle/>
          <a:p>
            <a:r>
              <a:rPr lang="en-US" sz="2000" b="1" dirty="0"/>
              <a:t>Activity of Restriction Enzyme</a:t>
            </a:r>
          </a:p>
        </p:txBody>
      </p:sp>
      <p:sp>
        <p:nvSpPr>
          <p:cNvPr id="3" name="Content Placeholder 2"/>
          <p:cNvSpPr>
            <a:spLocks noGrp="1"/>
          </p:cNvSpPr>
          <p:nvPr>
            <p:ph idx="1"/>
          </p:nvPr>
        </p:nvSpPr>
        <p:spPr>
          <a:xfrm>
            <a:off x="136841" y="441231"/>
            <a:ext cx="4867207" cy="3712413"/>
          </a:xfrm>
        </p:spPr>
        <p:txBody>
          <a:bodyPr>
            <a:noAutofit/>
          </a:bodyPr>
          <a:lstStyle/>
          <a:p>
            <a:pPr marL="223838" indent="-223838" algn="just"/>
            <a:r>
              <a:rPr lang="en-US" sz="1800" dirty="0"/>
              <a:t>Restriction endonuclease </a:t>
            </a:r>
            <a:r>
              <a:rPr lang="en-US" sz="1800" b="1" dirty="0">
                <a:solidFill>
                  <a:srgbClr val="FFFF00"/>
                </a:solidFill>
              </a:rPr>
              <a:t>inspect the length of a DNA sequence </a:t>
            </a:r>
            <a:r>
              <a:rPr lang="en-US" sz="1800" dirty="0"/>
              <a:t>and </a:t>
            </a:r>
            <a:r>
              <a:rPr lang="en-US" sz="1800" b="1" dirty="0">
                <a:solidFill>
                  <a:srgbClr val="FFFF00"/>
                </a:solidFill>
              </a:rPr>
              <a:t>finds its specific recognition sequence</a:t>
            </a:r>
            <a:r>
              <a:rPr lang="en-US" sz="1800" dirty="0"/>
              <a:t>. </a:t>
            </a:r>
          </a:p>
          <a:p>
            <a:pPr marL="223838" indent="-223838" algn="just"/>
            <a:r>
              <a:rPr lang="en-US" sz="1800" dirty="0"/>
              <a:t>Finally, it will </a:t>
            </a:r>
            <a:r>
              <a:rPr lang="en-US" sz="1800" b="1" dirty="0">
                <a:solidFill>
                  <a:srgbClr val="FFFF00"/>
                </a:solidFill>
              </a:rPr>
              <a:t>bind to the DNA and cut </a:t>
            </a:r>
            <a:r>
              <a:rPr lang="en-US" sz="1800" dirty="0"/>
              <a:t>each of the two strands of the double helix at specific points in their sugar-phosphate backbones. </a:t>
            </a:r>
          </a:p>
          <a:p>
            <a:pPr marL="223838" indent="-223838" algn="just"/>
            <a:r>
              <a:rPr lang="en-US" sz="1800" dirty="0"/>
              <a:t>Restriction endonuclease </a:t>
            </a:r>
            <a:r>
              <a:rPr lang="en-US" sz="1800" dirty="0" err="1"/>
              <a:t>recognises</a:t>
            </a:r>
            <a:r>
              <a:rPr lang="en-US" sz="1800" dirty="0"/>
              <a:t> a specific </a:t>
            </a:r>
            <a:r>
              <a:rPr lang="en-US" sz="1800" b="1" dirty="0">
                <a:solidFill>
                  <a:srgbClr val="FFFF00"/>
                </a:solidFill>
              </a:rPr>
              <a:t>palindromic nucleotide sequences in the DNA</a:t>
            </a:r>
            <a:r>
              <a:rPr lang="en-US" sz="1800" b="1" dirty="0"/>
              <a:t> i.e. </a:t>
            </a:r>
            <a:r>
              <a:rPr lang="en-US" sz="1800" dirty="0"/>
              <a:t>sequences of DNA reads the same on the two strands either in 5</a:t>
            </a:r>
            <a:r>
              <a:rPr lang="en-US" sz="1800" i="1" dirty="0"/>
              <a:t>‘ </a:t>
            </a:r>
            <a:r>
              <a:rPr lang="en-US" sz="1800" i="1" dirty="0">
                <a:sym typeface="Wingdings 3"/>
              </a:rPr>
              <a:t></a:t>
            </a:r>
            <a:r>
              <a:rPr lang="en-US" sz="1800" i="1" dirty="0"/>
              <a:t> 3' direction or </a:t>
            </a:r>
            <a:r>
              <a:rPr lang="en-US" sz="1800" dirty="0"/>
              <a:t>in the 3</a:t>
            </a:r>
            <a:r>
              <a:rPr lang="en-US" sz="1800" i="1" dirty="0"/>
              <a:t>‘</a:t>
            </a:r>
            <a:r>
              <a:rPr lang="en-US" sz="1800" i="1" dirty="0">
                <a:sym typeface="Wingdings 3"/>
              </a:rPr>
              <a:t> </a:t>
            </a:r>
            <a:r>
              <a:rPr lang="en-US" sz="1800" i="1" dirty="0"/>
              <a:t>5' direction.</a:t>
            </a:r>
          </a:p>
          <a:p>
            <a:pPr lvl="1">
              <a:buNone/>
            </a:pPr>
            <a:r>
              <a:rPr lang="en-US" sz="1800" b="1" dirty="0"/>
              <a:t>5' —— GAATTC —— 3'</a:t>
            </a:r>
          </a:p>
          <a:p>
            <a:pPr lvl="1">
              <a:buNone/>
            </a:pPr>
            <a:r>
              <a:rPr lang="en-US" sz="1800" b="1" dirty="0"/>
              <a:t>3' —— CTTAAG —— 5'</a:t>
            </a:r>
            <a:endParaRPr lang="en-US" sz="1800" b="1" dirty="0">
              <a:solidFill>
                <a:srgbClr val="FFFF00"/>
              </a:solidFill>
            </a:endParaRPr>
          </a:p>
        </p:txBody>
      </p:sp>
      <p:sp>
        <p:nvSpPr>
          <p:cNvPr id="4" name="Rectangle 3">
            <a:extLst>
              <a:ext uri="{FF2B5EF4-FFF2-40B4-BE49-F238E27FC236}">
                <a16:creationId xmlns:a16="http://schemas.microsoft.com/office/drawing/2014/main" id="{68A3F330-3CEB-4C4A-9463-86B18424936E}"/>
              </a:ext>
            </a:extLst>
          </p:cNvPr>
          <p:cNvSpPr/>
          <p:nvPr/>
        </p:nvSpPr>
        <p:spPr>
          <a:xfrm>
            <a:off x="35496" y="4441676"/>
            <a:ext cx="5616624" cy="584775"/>
          </a:xfrm>
          <a:prstGeom prst="rect">
            <a:avLst/>
          </a:prstGeom>
        </p:spPr>
        <p:txBody>
          <a:bodyPr wrap="square">
            <a:spAutoFit/>
          </a:bodyPr>
          <a:lstStyle/>
          <a:p>
            <a:r>
              <a:rPr lang="en-US" sz="1600" b="1" i="1" dirty="0">
                <a:solidFill>
                  <a:srgbClr val="FFFF00"/>
                </a:solidFill>
              </a:rPr>
              <a:t>Palindrome: groups of letters that form the same words when read both forward and backward E.g., MOM, MALAYALAM,  </a:t>
            </a:r>
            <a:r>
              <a:rPr lang="en-US" sz="1600" b="1" i="1" dirty="0" err="1">
                <a:solidFill>
                  <a:srgbClr val="FFFF00"/>
                </a:solidFill>
              </a:rPr>
              <a:t>etc</a:t>
            </a:r>
            <a:endParaRPr lang="en-US" sz="1600" dirty="0"/>
          </a:p>
        </p:txBody>
      </p:sp>
      <p:sp>
        <p:nvSpPr>
          <p:cNvPr id="5" name="Rectangle 4">
            <a:extLst>
              <a:ext uri="{FF2B5EF4-FFF2-40B4-BE49-F238E27FC236}">
                <a16:creationId xmlns:a16="http://schemas.microsoft.com/office/drawing/2014/main" id="{2810E992-373E-EC4D-96A6-4D486C2C8DB1}"/>
              </a:ext>
            </a:extLst>
          </p:cNvPr>
          <p:cNvSpPr/>
          <p:nvPr/>
        </p:nvSpPr>
        <p:spPr>
          <a:xfrm>
            <a:off x="5690357" y="1023495"/>
            <a:ext cx="3203848" cy="646331"/>
          </a:xfrm>
          <a:prstGeom prst="rect">
            <a:avLst/>
          </a:prstGeom>
        </p:spPr>
        <p:txBody>
          <a:bodyPr wrap="square">
            <a:spAutoFit/>
          </a:bodyPr>
          <a:lstStyle/>
          <a:p>
            <a:pPr marL="15875" lvl="1">
              <a:buNone/>
            </a:pPr>
            <a:r>
              <a:rPr lang="en-US" b="1" dirty="0">
                <a:solidFill>
                  <a:schemeClr val="bg2">
                    <a:lumMod val="20000"/>
                    <a:lumOff val="80000"/>
                  </a:schemeClr>
                </a:solidFill>
              </a:rPr>
              <a:t>5' —— </a:t>
            </a:r>
            <a:r>
              <a:rPr lang="en-US" b="1" spc="600" dirty="0">
                <a:solidFill>
                  <a:schemeClr val="bg2">
                    <a:lumMod val="20000"/>
                    <a:lumOff val="80000"/>
                  </a:schemeClr>
                </a:solidFill>
              </a:rPr>
              <a:t>GAATTC</a:t>
            </a:r>
            <a:r>
              <a:rPr lang="en-US" b="1" dirty="0">
                <a:solidFill>
                  <a:schemeClr val="bg2">
                    <a:lumMod val="20000"/>
                    <a:lumOff val="80000"/>
                  </a:schemeClr>
                </a:solidFill>
              </a:rPr>
              <a:t>—— 3'</a:t>
            </a:r>
          </a:p>
          <a:p>
            <a:pPr marL="15875" lvl="1">
              <a:buNone/>
            </a:pPr>
            <a:r>
              <a:rPr lang="en-US" b="1" dirty="0"/>
              <a:t>3' —— </a:t>
            </a:r>
            <a:r>
              <a:rPr lang="en-US" b="1" spc="600" dirty="0"/>
              <a:t>CTTAAG</a:t>
            </a:r>
            <a:r>
              <a:rPr lang="en-US" b="1" dirty="0"/>
              <a:t>—— 5'</a:t>
            </a:r>
            <a:endParaRPr lang="en-US" b="1" dirty="0">
              <a:solidFill>
                <a:srgbClr val="FFFF00"/>
              </a:solidFill>
            </a:endParaRPr>
          </a:p>
        </p:txBody>
      </p:sp>
      <p:sp>
        <p:nvSpPr>
          <p:cNvPr id="6" name="Rectangle 5">
            <a:extLst>
              <a:ext uri="{FF2B5EF4-FFF2-40B4-BE49-F238E27FC236}">
                <a16:creationId xmlns:a16="http://schemas.microsoft.com/office/drawing/2014/main" id="{79985246-9C02-6E49-AF52-3A0BEF745B6F}"/>
              </a:ext>
            </a:extLst>
          </p:cNvPr>
          <p:cNvSpPr/>
          <p:nvPr/>
        </p:nvSpPr>
        <p:spPr>
          <a:xfrm>
            <a:off x="5530816" y="622210"/>
            <a:ext cx="703269" cy="369332"/>
          </a:xfrm>
          <a:prstGeom prst="rect">
            <a:avLst/>
          </a:prstGeom>
        </p:spPr>
        <p:txBody>
          <a:bodyPr wrap="none">
            <a:spAutoFit/>
          </a:bodyPr>
          <a:lstStyle/>
          <a:p>
            <a:r>
              <a:rPr lang="en-US" b="1" dirty="0" err="1">
                <a:solidFill>
                  <a:srgbClr val="FFFF00"/>
                </a:solidFill>
              </a:rPr>
              <a:t>EcoRI</a:t>
            </a:r>
            <a:endParaRPr lang="en-US" dirty="0"/>
          </a:p>
        </p:txBody>
      </p:sp>
      <p:sp>
        <p:nvSpPr>
          <p:cNvPr id="7" name="Down Arrow 6">
            <a:extLst>
              <a:ext uri="{FF2B5EF4-FFF2-40B4-BE49-F238E27FC236}">
                <a16:creationId xmlns:a16="http://schemas.microsoft.com/office/drawing/2014/main" id="{6E7F3074-D201-9B48-A389-C37A7C3A0F69}"/>
              </a:ext>
            </a:extLst>
          </p:cNvPr>
          <p:cNvSpPr/>
          <p:nvPr/>
        </p:nvSpPr>
        <p:spPr>
          <a:xfrm>
            <a:off x="6621320" y="1023495"/>
            <a:ext cx="10800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5B92804E-7D1A-FF44-A5B8-BACC392DD5D2}"/>
              </a:ext>
            </a:extLst>
          </p:cNvPr>
          <p:cNvSpPr/>
          <p:nvPr/>
        </p:nvSpPr>
        <p:spPr>
          <a:xfrm flipV="1">
            <a:off x="7401080" y="1489826"/>
            <a:ext cx="8828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4CDA56-759E-1D4A-83F8-F86707DB5AC7}"/>
              </a:ext>
            </a:extLst>
          </p:cNvPr>
          <p:cNvSpPr/>
          <p:nvPr/>
        </p:nvSpPr>
        <p:spPr>
          <a:xfrm>
            <a:off x="5424043" y="2507438"/>
            <a:ext cx="2847224" cy="523220"/>
          </a:xfrm>
          <a:prstGeom prst="rect">
            <a:avLst/>
          </a:prstGeom>
        </p:spPr>
        <p:txBody>
          <a:bodyPr wrap="square">
            <a:spAutoFit/>
          </a:bodyPr>
          <a:lstStyle/>
          <a:p>
            <a:pPr marL="15875" lvl="1">
              <a:buNone/>
            </a:pPr>
            <a:r>
              <a:rPr lang="en-US" sz="1400" b="1" dirty="0">
                <a:solidFill>
                  <a:schemeClr val="bg2">
                    <a:lumMod val="20000"/>
                    <a:lumOff val="80000"/>
                  </a:schemeClr>
                </a:solidFill>
              </a:rPr>
              <a:t>5' —— G-3'</a:t>
            </a:r>
          </a:p>
          <a:p>
            <a:pPr marL="15875" lvl="1">
              <a:buNone/>
            </a:pPr>
            <a:r>
              <a:rPr lang="en-US" sz="1400" b="1" dirty="0"/>
              <a:t>3' —— </a:t>
            </a:r>
            <a:r>
              <a:rPr lang="en-US" sz="1400" b="1" spc="600" dirty="0"/>
              <a:t>CTTAAG</a:t>
            </a:r>
            <a:r>
              <a:rPr lang="en-US" sz="1400" b="1" dirty="0"/>
              <a:t>—— 5'</a:t>
            </a:r>
            <a:endParaRPr lang="en-US" sz="1400" b="1" dirty="0">
              <a:solidFill>
                <a:srgbClr val="FFFF00"/>
              </a:solidFill>
            </a:endParaRPr>
          </a:p>
        </p:txBody>
      </p:sp>
      <p:sp>
        <p:nvSpPr>
          <p:cNvPr id="10" name="Rectangle 9">
            <a:extLst>
              <a:ext uri="{FF2B5EF4-FFF2-40B4-BE49-F238E27FC236}">
                <a16:creationId xmlns:a16="http://schemas.microsoft.com/office/drawing/2014/main" id="{33A8C18A-55C0-5B4D-BA05-3CB350132242}"/>
              </a:ext>
            </a:extLst>
          </p:cNvPr>
          <p:cNvSpPr/>
          <p:nvPr/>
        </p:nvSpPr>
        <p:spPr>
          <a:xfrm>
            <a:off x="6847655" y="2212823"/>
            <a:ext cx="2847224" cy="523220"/>
          </a:xfrm>
          <a:prstGeom prst="rect">
            <a:avLst/>
          </a:prstGeom>
        </p:spPr>
        <p:txBody>
          <a:bodyPr wrap="square">
            <a:spAutoFit/>
          </a:bodyPr>
          <a:lstStyle/>
          <a:p>
            <a:pPr marL="15875" lvl="1">
              <a:buNone/>
            </a:pPr>
            <a:r>
              <a:rPr lang="en-US" sz="1400" b="1" dirty="0">
                <a:solidFill>
                  <a:schemeClr val="bg2">
                    <a:lumMod val="20000"/>
                    <a:lumOff val="80000"/>
                  </a:schemeClr>
                </a:solidFill>
              </a:rPr>
              <a:t>5' —— </a:t>
            </a:r>
            <a:r>
              <a:rPr lang="en-US" sz="1400" b="1" spc="600" dirty="0">
                <a:solidFill>
                  <a:schemeClr val="bg2">
                    <a:lumMod val="20000"/>
                    <a:lumOff val="80000"/>
                  </a:schemeClr>
                </a:solidFill>
              </a:rPr>
              <a:t>GAATTC</a:t>
            </a:r>
            <a:r>
              <a:rPr lang="en-US" sz="1400" b="1" dirty="0">
                <a:solidFill>
                  <a:schemeClr val="bg2">
                    <a:lumMod val="20000"/>
                    <a:lumOff val="80000"/>
                  </a:schemeClr>
                </a:solidFill>
              </a:rPr>
              <a:t>—— 3</a:t>
            </a:r>
            <a:r>
              <a:rPr lang="en-US" sz="1400" b="1" dirty="0"/>
              <a:t>’</a:t>
            </a:r>
          </a:p>
          <a:p>
            <a:pPr marL="15875" lvl="1">
              <a:buNone/>
            </a:pPr>
            <a:r>
              <a:rPr lang="en-US" sz="1400" b="1" dirty="0"/>
              <a:t>                               3’-</a:t>
            </a:r>
            <a:r>
              <a:rPr lang="en-US" sz="1400" b="1" spc="600" dirty="0"/>
              <a:t>G</a:t>
            </a:r>
            <a:r>
              <a:rPr lang="en-US" sz="1400" b="1" dirty="0"/>
              <a:t>—— 5'</a:t>
            </a:r>
            <a:endParaRPr lang="en-US" sz="1400" b="1" dirty="0">
              <a:solidFill>
                <a:srgbClr val="FFFF00"/>
              </a:solidFill>
            </a:endParaRPr>
          </a:p>
        </p:txBody>
      </p:sp>
      <p:sp>
        <p:nvSpPr>
          <p:cNvPr id="11" name="Rectangle 10">
            <a:extLst>
              <a:ext uri="{FF2B5EF4-FFF2-40B4-BE49-F238E27FC236}">
                <a16:creationId xmlns:a16="http://schemas.microsoft.com/office/drawing/2014/main" id="{D565C421-34AF-F34F-BF1E-04EDA830155B}"/>
              </a:ext>
            </a:extLst>
          </p:cNvPr>
          <p:cNvSpPr/>
          <p:nvPr/>
        </p:nvSpPr>
        <p:spPr>
          <a:xfrm>
            <a:off x="7401080" y="1499174"/>
            <a:ext cx="703269" cy="369332"/>
          </a:xfrm>
          <a:prstGeom prst="rect">
            <a:avLst/>
          </a:prstGeom>
        </p:spPr>
        <p:txBody>
          <a:bodyPr wrap="none">
            <a:spAutoFit/>
          </a:bodyPr>
          <a:lstStyle/>
          <a:p>
            <a:r>
              <a:rPr lang="en-US" b="1" dirty="0" err="1">
                <a:solidFill>
                  <a:srgbClr val="FFFF00"/>
                </a:solidFill>
              </a:rPr>
              <a:t>EcoRI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0.00017 0.03833 L 0.18837 0.03833 " pathEditMode="relative" rAng="0" ptsTypes="AA">
                                      <p:cBhvr>
                                        <p:cTn id="20" dur="2000" fill="hold"/>
                                        <p:tgtEl>
                                          <p:spTgt spid="6"/>
                                        </p:tgtEl>
                                        <p:attrNameLst>
                                          <p:attrName>ppt_x</p:attrName>
                                          <p:attrName>ppt_y</p:attrName>
                                        </p:attrNameLst>
                                      </p:cBhvr>
                                      <p:rCtr x="9410" y="0"/>
                                    </p:animMotion>
                                  </p:childTnLst>
                                </p:cTn>
                              </p:par>
                            </p:childTnLst>
                          </p:cTn>
                        </p:par>
                        <p:par>
                          <p:cTn id="21" fill="hold">
                            <p:stCondLst>
                              <p:cond delay="2000"/>
                            </p:stCondLst>
                            <p:childTnLst>
                              <p:par>
                                <p:cTn id="22" presetID="0" presetClass="path" presetSubtype="0" accel="50000" decel="50000" fill="hold" grpId="0" nodeType="afterEffect">
                                  <p:stCondLst>
                                    <p:cond delay="0"/>
                                  </p:stCondLst>
                                  <p:childTnLst>
                                    <p:animMotion origin="layout" path="M 0.22743 0.03945 L 0.05555 0.03945 " pathEditMode="relative" rAng="0" ptsTypes="AA">
                                      <p:cBhvr>
                                        <p:cTn id="23" dur="2000" fill="hold"/>
                                        <p:tgtEl>
                                          <p:spTgt spid="6"/>
                                        </p:tgtEl>
                                        <p:attrNameLst>
                                          <p:attrName>ppt_x</p:attrName>
                                          <p:attrName>ppt_y</p:attrName>
                                        </p:attrNameLst>
                                      </p:cBhvr>
                                      <p:rCtr x="-8594" y="0"/>
                                    </p:animMotion>
                                  </p:childTnLst>
                                </p:cTn>
                              </p:par>
                            </p:childTnLst>
                          </p:cTn>
                        </p:par>
                        <p:par>
                          <p:cTn id="24" fill="hold">
                            <p:stCondLst>
                              <p:cond delay="400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4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 calcmode="lin" valueType="num">
                                      <p:cBhvr>
                                        <p:cTn id="3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 calcmode="lin" valueType="num">
                                      <p:cBhvr>
                                        <p:cTn id="4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 calcmode="lin" valueType="num">
                                      <p:cBhvr>
                                        <p:cTn id="5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3" end="3"/>
                                            </p:txEl>
                                          </p:spTgt>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p:cTn id="6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6" grpId="1"/>
      <p:bldP spid="6" grpId="2"/>
      <p:bldP spid="7" grpId="0" animBg="1"/>
      <p:bldP spid="8" grpId="0" animBg="1"/>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C345F92-C828-6047-A2CD-C1C8D6E04BC6}"/>
              </a:ext>
            </a:extLst>
          </p:cNvPr>
          <p:cNvGrpSpPr/>
          <p:nvPr/>
        </p:nvGrpSpPr>
        <p:grpSpPr>
          <a:xfrm>
            <a:off x="2370332" y="1956378"/>
            <a:ext cx="703269" cy="463900"/>
            <a:chOff x="2763495" y="759976"/>
            <a:chExt cx="703269" cy="463900"/>
          </a:xfrm>
        </p:grpSpPr>
        <p:sp>
          <p:nvSpPr>
            <p:cNvPr id="83" name="Rectangle 82">
              <a:extLst>
                <a:ext uri="{FF2B5EF4-FFF2-40B4-BE49-F238E27FC236}">
                  <a16:creationId xmlns:a16="http://schemas.microsoft.com/office/drawing/2014/main" id="{5C65BB62-5309-5147-98AB-CE95290D2AB5}"/>
                </a:ext>
              </a:extLst>
            </p:cNvPr>
            <p:cNvSpPr/>
            <p:nvPr/>
          </p:nvSpPr>
          <p:spPr>
            <a:xfrm>
              <a:off x="2763495" y="759976"/>
              <a:ext cx="703269" cy="369332"/>
            </a:xfrm>
            <a:prstGeom prst="rect">
              <a:avLst/>
            </a:prstGeom>
          </p:spPr>
          <p:txBody>
            <a:bodyPr wrap="none">
              <a:spAutoFit/>
            </a:bodyPr>
            <a:lstStyle/>
            <a:p>
              <a:r>
                <a:rPr lang="en-US" b="1" dirty="0" err="1">
                  <a:solidFill>
                    <a:srgbClr val="FFFF00"/>
                  </a:solidFill>
                </a:rPr>
                <a:t>EcoRI</a:t>
              </a:r>
              <a:endParaRPr lang="en-US" dirty="0"/>
            </a:p>
          </p:txBody>
        </p:sp>
        <p:sp>
          <p:nvSpPr>
            <p:cNvPr id="84" name="Down Arrow 83">
              <a:extLst>
                <a:ext uri="{FF2B5EF4-FFF2-40B4-BE49-F238E27FC236}">
                  <a16:creationId xmlns:a16="http://schemas.microsoft.com/office/drawing/2014/main" id="{13D8B53C-EABD-B740-988F-90DD1A581086}"/>
                </a:ext>
              </a:extLst>
            </p:cNvPr>
            <p:cNvSpPr/>
            <p:nvPr/>
          </p:nvSpPr>
          <p:spPr>
            <a:xfrm>
              <a:off x="3049339" y="1043876"/>
              <a:ext cx="10800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2336109-9BD7-8040-AF71-D7C03108870C}"/>
              </a:ext>
            </a:extLst>
          </p:cNvPr>
          <p:cNvGrpSpPr/>
          <p:nvPr/>
        </p:nvGrpSpPr>
        <p:grpSpPr>
          <a:xfrm>
            <a:off x="3602773" y="3100787"/>
            <a:ext cx="703269" cy="408542"/>
            <a:chOff x="4012747" y="1954194"/>
            <a:chExt cx="703269" cy="408542"/>
          </a:xfrm>
        </p:grpSpPr>
        <p:sp>
          <p:nvSpPr>
            <p:cNvPr id="85" name="Down Arrow 84">
              <a:extLst>
                <a:ext uri="{FF2B5EF4-FFF2-40B4-BE49-F238E27FC236}">
                  <a16:creationId xmlns:a16="http://schemas.microsoft.com/office/drawing/2014/main" id="{725E79F5-3FEA-F347-A353-5C232B090EA9}"/>
                </a:ext>
              </a:extLst>
            </p:cNvPr>
            <p:cNvSpPr/>
            <p:nvPr/>
          </p:nvSpPr>
          <p:spPr>
            <a:xfrm flipV="1">
              <a:off x="4278413" y="1954194"/>
              <a:ext cx="8828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B51971D-B0A9-5D44-B24B-413C59037581}"/>
                </a:ext>
              </a:extLst>
            </p:cNvPr>
            <p:cNvSpPr/>
            <p:nvPr/>
          </p:nvSpPr>
          <p:spPr>
            <a:xfrm>
              <a:off x="4012747" y="1993404"/>
              <a:ext cx="703269" cy="369332"/>
            </a:xfrm>
            <a:prstGeom prst="rect">
              <a:avLst/>
            </a:prstGeom>
          </p:spPr>
          <p:txBody>
            <a:bodyPr wrap="none">
              <a:spAutoFit/>
            </a:bodyPr>
            <a:lstStyle/>
            <a:p>
              <a:r>
                <a:rPr lang="en-US" b="1" dirty="0" err="1">
                  <a:solidFill>
                    <a:srgbClr val="FFFF00"/>
                  </a:solidFill>
                </a:rPr>
                <a:t>EcoRI</a:t>
              </a:r>
              <a:endParaRPr lang="en-US" dirty="0"/>
            </a:p>
          </p:txBody>
        </p:sp>
      </p:grpSp>
      <p:grpSp>
        <p:nvGrpSpPr>
          <p:cNvPr id="89" name="Group 88">
            <a:extLst>
              <a:ext uri="{FF2B5EF4-FFF2-40B4-BE49-F238E27FC236}">
                <a16:creationId xmlns:a16="http://schemas.microsoft.com/office/drawing/2014/main" id="{D72AF377-CEF9-694C-8B2F-A9E5858FBB69}"/>
              </a:ext>
            </a:extLst>
          </p:cNvPr>
          <p:cNvGrpSpPr/>
          <p:nvPr/>
        </p:nvGrpSpPr>
        <p:grpSpPr>
          <a:xfrm>
            <a:off x="5033329" y="1956378"/>
            <a:ext cx="703269" cy="463900"/>
            <a:chOff x="2763495" y="759976"/>
            <a:chExt cx="703269" cy="463900"/>
          </a:xfrm>
        </p:grpSpPr>
        <p:sp>
          <p:nvSpPr>
            <p:cNvPr id="90" name="Rectangle 89">
              <a:extLst>
                <a:ext uri="{FF2B5EF4-FFF2-40B4-BE49-F238E27FC236}">
                  <a16:creationId xmlns:a16="http://schemas.microsoft.com/office/drawing/2014/main" id="{1AA92CAA-0385-9D4C-8707-57A7A17A6D9C}"/>
                </a:ext>
              </a:extLst>
            </p:cNvPr>
            <p:cNvSpPr/>
            <p:nvPr/>
          </p:nvSpPr>
          <p:spPr>
            <a:xfrm>
              <a:off x="2763495" y="759976"/>
              <a:ext cx="703269" cy="369332"/>
            </a:xfrm>
            <a:prstGeom prst="rect">
              <a:avLst/>
            </a:prstGeom>
          </p:spPr>
          <p:txBody>
            <a:bodyPr wrap="none">
              <a:spAutoFit/>
            </a:bodyPr>
            <a:lstStyle/>
            <a:p>
              <a:r>
                <a:rPr lang="en-US" b="1" dirty="0" err="1">
                  <a:solidFill>
                    <a:srgbClr val="FFFF00"/>
                  </a:solidFill>
                </a:rPr>
                <a:t>EcoRI</a:t>
              </a:r>
              <a:endParaRPr lang="en-US" dirty="0"/>
            </a:p>
          </p:txBody>
        </p:sp>
        <p:sp>
          <p:nvSpPr>
            <p:cNvPr id="91" name="Down Arrow 90">
              <a:extLst>
                <a:ext uri="{FF2B5EF4-FFF2-40B4-BE49-F238E27FC236}">
                  <a16:creationId xmlns:a16="http://schemas.microsoft.com/office/drawing/2014/main" id="{98CB3196-2628-B64E-BC1F-EB24AF8150B5}"/>
                </a:ext>
              </a:extLst>
            </p:cNvPr>
            <p:cNvSpPr/>
            <p:nvPr/>
          </p:nvSpPr>
          <p:spPr>
            <a:xfrm>
              <a:off x="3049339" y="1043876"/>
              <a:ext cx="10800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438DBB31-97A8-FB48-B28D-40409792E982}"/>
              </a:ext>
            </a:extLst>
          </p:cNvPr>
          <p:cNvGrpSpPr/>
          <p:nvPr/>
        </p:nvGrpSpPr>
        <p:grpSpPr>
          <a:xfrm>
            <a:off x="6239062" y="3112062"/>
            <a:ext cx="703269" cy="408542"/>
            <a:chOff x="4012747" y="1954194"/>
            <a:chExt cx="703269" cy="408542"/>
          </a:xfrm>
        </p:grpSpPr>
        <p:sp>
          <p:nvSpPr>
            <p:cNvPr id="93" name="Down Arrow 92">
              <a:extLst>
                <a:ext uri="{FF2B5EF4-FFF2-40B4-BE49-F238E27FC236}">
                  <a16:creationId xmlns:a16="http://schemas.microsoft.com/office/drawing/2014/main" id="{5608C02C-0C5C-2D4D-B980-A6CC5EE4113D}"/>
                </a:ext>
              </a:extLst>
            </p:cNvPr>
            <p:cNvSpPr/>
            <p:nvPr/>
          </p:nvSpPr>
          <p:spPr>
            <a:xfrm flipV="1">
              <a:off x="4278413" y="1954194"/>
              <a:ext cx="8828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910BE69-0E07-F84D-B2E7-A97F698FE3E0}"/>
                </a:ext>
              </a:extLst>
            </p:cNvPr>
            <p:cNvSpPr/>
            <p:nvPr/>
          </p:nvSpPr>
          <p:spPr>
            <a:xfrm>
              <a:off x="4012747" y="1993404"/>
              <a:ext cx="703269" cy="369332"/>
            </a:xfrm>
            <a:prstGeom prst="rect">
              <a:avLst/>
            </a:prstGeom>
          </p:spPr>
          <p:txBody>
            <a:bodyPr wrap="none">
              <a:spAutoFit/>
            </a:bodyPr>
            <a:lstStyle/>
            <a:p>
              <a:r>
                <a:rPr lang="en-US" b="1" dirty="0" err="1">
                  <a:solidFill>
                    <a:srgbClr val="FFFF00"/>
                  </a:solidFill>
                </a:rPr>
                <a:t>EcoRI</a:t>
              </a:r>
              <a:endParaRPr lang="en-US" dirty="0"/>
            </a:p>
          </p:txBody>
        </p:sp>
      </p:grpSp>
      <p:sp>
        <p:nvSpPr>
          <p:cNvPr id="95" name="Rectangle 94">
            <a:extLst>
              <a:ext uri="{FF2B5EF4-FFF2-40B4-BE49-F238E27FC236}">
                <a16:creationId xmlns:a16="http://schemas.microsoft.com/office/drawing/2014/main" id="{31C7F965-7922-8B48-9D8E-99E18C62D616}"/>
              </a:ext>
            </a:extLst>
          </p:cNvPr>
          <p:cNvSpPr/>
          <p:nvPr/>
        </p:nvSpPr>
        <p:spPr>
          <a:xfrm>
            <a:off x="469636" y="3022655"/>
            <a:ext cx="1345455" cy="366371"/>
          </a:xfrm>
          <a:prstGeom prst="rect">
            <a:avLst/>
          </a:prstGeom>
        </p:spPr>
        <p:txBody>
          <a:bodyPr wrap="square">
            <a:spAutoFit/>
          </a:bodyPr>
          <a:lstStyle/>
          <a:p>
            <a:r>
              <a:rPr lang="en-US" b="1" dirty="0">
                <a:solidFill>
                  <a:srgbClr val="FFFF00"/>
                </a:solidFill>
              </a:rPr>
              <a:t>Vector DNA</a:t>
            </a:r>
            <a:endParaRPr lang="en-US" dirty="0"/>
          </a:p>
        </p:txBody>
      </p:sp>
      <p:sp>
        <p:nvSpPr>
          <p:cNvPr id="96" name="Rectangle 95">
            <a:extLst>
              <a:ext uri="{FF2B5EF4-FFF2-40B4-BE49-F238E27FC236}">
                <a16:creationId xmlns:a16="http://schemas.microsoft.com/office/drawing/2014/main" id="{DA233683-0D98-8A45-B59B-195E90370C34}"/>
              </a:ext>
            </a:extLst>
          </p:cNvPr>
          <p:cNvSpPr/>
          <p:nvPr/>
        </p:nvSpPr>
        <p:spPr>
          <a:xfrm>
            <a:off x="7460411" y="3128646"/>
            <a:ext cx="1669930" cy="369332"/>
          </a:xfrm>
          <a:prstGeom prst="rect">
            <a:avLst/>
          </a:prstGeom>
        </p:spPr>
        <p:txBody>
          <a:bodyPr wrap="square">
            <a:spAutoFit/>
          </a:bodyPr>
          <a:lstStyle/>
          <a:p>
            <a:r>
              <a:rPr lang="en-US" b="1" dirty="0">
                <a:solidFill>
                  <a:srgbClr val="FFFF00"/>
                </a:solidFill>
              </a:rPr>
              <a:t>Foreign DNA</a:t>
            </a:r>
            <a:endParaRPr lang="en-US" dirty="0"/>
          </a:p>
        </p:txBody>
      </p:sp>
      <p:sp>
        <p:nvSpPr>
          <p:cNvPr id="218" name="Rectangle 217">
            <a:extLst>
              <a:ext uri="{FF2B5EF4-FFF2-40B4-BE49-F238E27FC236}">
                <a16:creationId xmlns:a16="http://schemas.microsoft.com/office/drawing/2014/main" id="{3084ECCD-05C6-944F-80DD-90407E0F2B1E}"/>
              </a:ext>
            </a:extLst>
          </p:cNvPr>
          <p:cNvSpPr/>
          <p:nvPr/>
        </p:nvSpPr>
        <p:spPr>
          <a:xfrm>
            <a:off x="3310853" y="3139675"/>
            <a:ext cx="3486572" cy="369332"/>
          </a:xfrm>
          <a:prstGeom prst="rect">
            <a:avLst/>
          </a:prstGeom>
        </p:spPr>
        <p:txBody>
          <a:bodyPr wrap="square">
            <a:spAutoFit/>
          </a:bodyPr>
          <a:lstStyle/>
          <a:p>
            <a:pPr algn="ctr"/>
            <a:r>
              <a:rPr lang="en-US" b="1" dirty="0">
                <a:solidFill>
                  <a:srgbClr val="FFFF00"/>
                </a:solidFill>
              </a:rPr>
              <a:t>Recombinant DNA (rDNA)</a:t>
            </a:r>
            <a:endParaRPr lang="en-US" dirty="0"/>
          </a:p>
        </p:txBody>
      </p:sp>
      <p:sp>
        <p:nvSpPr>
          <p:cNvPr id="237" name="Rectangle 236">
            <a:extLst>
              <a:ext uri="{FF2B5EF4-FFF2-40B4-BE49-F238E27FC236}">
                <a16:creationId xmlns:a16="http://schemas.microsoft.com/office/drawing/2014/main" id="{FD87D0C1-C14D-7A4C-A008-39187AE903F0}"/>
              </a:ext>
            </a:extLst>
          </p:cNvPr>
          <p:cNvSpPr/>
          <p:nvPr/>
        </p:nvSpPr>
        <p:spPr>
          <a:xfrm>
            <a:off x="251520" y="-22820"/>
            <a:ext cx="8640960" cy="646331"/>
          </a:xfrm>
          <a:prstGeom prst="rect">
            <a:avLst/>
          </a:prstGeom>
        </p:spPr>
        <p:txBody>
          <a:bodyPr wrap="square">
            <a:spAutoFit/>
          </a:bodyPr>
          <a:lstStyle/>
          <a:p>
            <a:pPr algn="ctr"/>
            <a:r>
              <a:rPr lang="en-US" b="1" dirty="0"/>
              <a:t>Restriction endonuclease (</a:t>
            </a:r>
            <a:r>
              <a:rPr lang="en-US" b="1" dirty="0" err="1"/>
              <a:t>EcoRI</a:t>
            </a:r>
            <a:r>
              <a:rPr lang="en-US" b="1" dirty="0"/>
              <a:t>) </a:t>
            </a:r>
            <a:r>
              <a:rPr lang="en-US" b="1" i="1" dirty="0">
                <a:solidFill>
                  <a:srgbClr val="FFFF00"/>
                </a:solidFill>
              </a:rPr>
              <a:t>cuts both the DNA between G and A </a:t>
            </a:r>
            <a:r>
              <a:rPr lang="en-US" b="1" i="1" dirty="0"/>
              <a:t>only when </a:t>
            </a:r>
            <a:r>
              <a:rPr lang="en-US" b="1" i="1" dirty="0">
                <a:solidFill>
                  <a:srgbClr val="FFFF00"/>
                </a:solidFill>
              </a:rPr>
              <a:t>palindromic recognition sequence GAATCC </a:t>
            </a:r>
            <a:r>
              <a:rPr lang="en-US" b="1" i="1" dirty="0"/>
              <a:t>is present in DNA</a:t>
            </a:r>
            <a:endParaRPr lang="en-US" i="1" dirty="0"/>
          </a:p>
        </p:txBody>
      </p:sp>
      <p:grpSp>
        <p:nvGrpSpPr>
          <p:cNvPr id="244" name="Group 243">
            <a:extLst>
              <a:ext uri="{FF2B5EF4-FFF2-40B4-BE49-F238E27FC236}">
                <a16:creationId xmlns:a16="http://schemas.microsoft.com/office/drawing/2014/main" id="{931EC1C7-9AC8-E54A-AB66-149D62FA7FDA}"/>
              </a:ext>
            </a:extLst>
          </p:cNvPr>
          <p:cNvGrpSpPr/>
          <p:nvPr/>
        </p:nvGrpSpPr>
        <p:grpSpPr>
          <a:xfrm>
            <a:off x="-213651" y="2424007"/>
            <a:ext cx="4464496" cy="676463"/>
            <a:chOff x="-252536" y="1104093"/>
            <a:chExt cx="4464496" cy="676463"/>
          </a:xfrm>
        </p:grpSpPr>
        <p:grpSp>
          <p:nvGrpSpPr>
            <p:cNvPr id="245" name="Group 244">
              <a:extLst>
                <a:ext uri="{FF2B5EF4-FFF2-40B4-BE49-F238E27FC236}">
                  <a16:creationId xmlns:a16="http://schemas.microsoft.com/office/drawing/2014/main" id="{73C4D4AB-7051-FB4F-B948-D3394FC46C33}"/>
                </a:ext>
              </a:extLst>
            </p:cNvPr>
            <p:cNvGrpSpPr/>
            <p:nvPr/>
          </p:nvGrpSpPr>
          <p:grpSpPr>
            <a:xfrm>
              <a:off x="2434722" y="1140520"/>
              <a:ext cx="1705230" cy="238019"/>
              <a:chOff x="2866770" y="1221300"/>
              <a:chExt cx="2281294" cy="307777"/>
            </a:xfrm>
          </p:grpSpPr>
          <p:sp>
            <p:nvSpPr>
              <p:cNvPr id="259" name="Rectangle 258">
                <a:extLst>
                  <a:ext uri="{FF2B5EF4-FFF2-40B4-BE49-F238E27FC236}">
                    <a16:creationId xmlns:a16="http://schemas.microsoft.com/office/drawing/2014/main" id="{95456C03-5427-DD46-AAF5-22ACBE36128F}"/>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260" name="Rectangle 259">
                <a:extLst>
                  <a:ext uri="{FF2B5EF4-FFF2-40B4-BE49-F238E27FC236}">
                    <a16:creationId xmlns:a16="http://schemas.microsoft.com/office/drawing/2014/main" id="{0E94B2A8-30A4-AD41-9D7B-8AF61A3D5548}"/>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61" name="Rectangle 260">
                <a:extLst>
                  <a:ext uri="{FF2B5EF4-FFF2-40B4-BE49-F238E27FC236}">
                    <a16:creationId xmlns:a16="http://schemas.microsoft.com/office/drawing/2014/main" id="{C3B42A06-3D70-1A44-8C62-BAA8B0D8E7F6}"/>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62" name="Rectangle 261">
                <a:extLst>
                  <a:ext uri="{FF2B5EF4-FFF2-40B4-BE49-F238E27FC236}">
                    <a16:creationId xmlns:a16="http://schemas.microsoft.com/office/drawing/2014/main" id="{307D7E3F-D9A4-C44C-A898-D49694577C6E}"/>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63" name="Rectangle 262">
                <a:extLst>
                  <a:ext uri="{FF2B5EF4-FFF2-40B4-BE49-F238E27FC236}">
                    <a16:creationId xmlns:a16="http://schemas.microsoft.com/office/drawing/2014/main" id="{9A1D50B4-1523-844B-9E1D-378A05C676CE}"/>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64" name="Rectangle 263">
                <a:extLst>
                  <a:ext uri="{FF2B5EF4-FFF2-40B4-BE49-F238E27FC236}">
                    <a16:creationId xmlns:a16="http://schemas.microsoft.com/office/drawing/2014/main" id="{9C5F8F77-0FED-F049-A1B9-76272534C790}"/>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grpSp>
          <p:nvGrpSpPr>
            <p:cNvPr id="246" name="Group 245">
              <a:extLst>
                <a:ext uri="{FF2B5EF4-FFF2-40B4-BE49-F238E27FC236}">
                  <a16:creationId xmlns:a16="http://schemas.microsoft.com/office/drawing/2014/main" id="{E9649D2C-1D4E-4349-8F97-289F3E82ADB0}"/>
                </a:ext>
              </a:extLst>
            </p:cNvPr>
            <p:cNvGrpSpPr/>
            <p:nvPr/>
          </p:nvGrpSpPr>
          <p:grpSpPr>
            <a:xfrm>
              <a:off x="2434722" y="1509852"/>
              <a:ext cx="1705230" cy="238019"/>
              <a:chOff x="2866770" y="1633364"/>
              <a:chExt cx="2281294" cy="307777"/>
            </a:xfrm>
          </p:grpSpPr>
          <p:sp>
            <p:nvSpPr>
              <p:cNvPr id="253" name="Rectangle 252">
                <a:extLst>
                  <a:ext uri="{FF2B5EF4-FFF2-40B4-BE49-F238E27FC236}">
                    <a16:creationId xmlns:a16="http://schemas.microsoft.com/office/drawing/2014/main" id="{1A983F15-6FFE-2042-9236-68AC5ADC3D55}"/>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254" name="Rectangle 253">
                <a:extLst>
                  <a:ext uri="{FF2B5EF4-FFF2-40B4-BE49-F238E27FC236}">
                    <a16:creationId xmlns:a16="http://schemas.microsoft.com/office/drawing/2014/main" id="{3EFDA018-AD27-CB4D-9393-EAD7D83F6341}"/>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55" name="Rectangle 254">
                <a:extLst>
                  <a:ext uri="{FF2B5EF4-FFF2-40B4-BE49-F238E27FC236}">
                    <a16:creationId xmlns:a16="http://schemas.microsoft.com/office/drawing/2014/main" id="{3D5266BA-B3C9-1F4A-856E-1FF26F782581}"/>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56" name="Rectangle 255">
                <a:extLst>
                  <a:ext uri="{FF2B5EF4-FFF2-40B4-BE49-F238E27FC236}">
                    <a16:creationId xmlns:a16="http://schemas.microsoft.com/office/drawing/2014/main" id="{32248A72-7F59-044C-A73F-A427D0B704CD}"/>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57" name="Rectangle 256">
                <a:extLst>
                  <a:ext uri="{FF2B5EF4-FFF2-40B4-BE49-F238E27FC236}">
                    <a16:creationId xmlns:a16="http://schemas.microsoft.com/office/drawing/2014/main" id="{41260CC0-70AA-D848-919F-B222A4356D2D}"/>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58" name="Rectangle 257">
                <a:extLst>
                  <a:ext uri="{FF2B5EF4-FFF2-40B4-BE49-F238E27FC236}">
                    <a16:creationId xmlns:a16="http://schemas.microsoft.com/office/drawing/2014/main" id="{5DE7E06A-0C6B-0F42-89D5-2E5ED137D174}"/>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247" name="Group 246">
              <a:extLst>
                <a:ext uri="{FF2B5EF4-FFF2-40B4-BE49-F238E27FC236}">
                  <a16:creationId xmlns:a16="http://schemas.microsoft.com/office/drawing/2014/main" id="{75A83B1E-5299-934A-BB5F-75DDF8C6F1B4}"/>
                </a:ext>
              </a:extLst>
            </p:cNvPr>
            <p:cNvGrpSpPr/>
            <p:nvPr/>
          </p:nvGrpSpPr>
          <p:grpSpPr>
            <a:xfrm>
              <a:off x="-252536" y="1104093"/>
              <a:ext cx="4464496" cy="676463"/>
              <a:chOff x="179512" y="1227605"/>
              <a:chExt cx="4464496" cy="676463"/>
            </a:xfrm>
          </p:grpSpPr>
          <p:grpSp>
            <p:nvGrpSpPr>
              <p:cNvPr id="248" name="Group 247">
                <a:extLst>
                  <a:ext uri="{FF2B5EF4-FFF2-40B4-BE49-F238E27FC236}">
                    <a16:creationId xmlns:a16="http://schemas.microsoft.com/office/drawing/2014/main" id="{8C5845FE-D11F-A745-A9F3-651FD4A1AF43}"/>
                  </a:ext>
                </a:extLst>
              </p:cNvPr>
              <p:cNvGrpSpPr/>
              <p:nvPr/>
            </p:nvGrpSpPr>
            <p:grpSpPr>
              <a:xfrm>
                <a:off x="179512" y="1250465"/>
                <a:ext cx="2678479" cy="628332"/>
                <a:chOff x="611380" y="1205474"/>
                <a:chExt cx="3562226" cy="709202"/>
              </a:xfrm>
            </p:grpSpPr>
            <p:sp>
              <p:nvSpPr>
                <p:cNvPr id="251" name="Freeform 250">
                  <a:extLst>
                    <a:ext uri="{FF2B5EF4-FFF2-40B4-BE49-F238E27FC236}">
                      <a16:creationId xmlns:a16="http://schemas.microsoft.com/office/drawing/2014/main" id="{31C903AA-D004-F24C-AF59-5AEC8D2528E4}"/>
                    </a:ext>
                  </a:extLst>
                </p:cNvPr>
                <p:cNvSpPr/>
                <p:nvPr/>
              </p:nvSpPr>
              <p:spPr>
                <a:xfrm>
                  <a:off x="899427" y="1381303"/>
                  <a:ext cx="3270108" cy="53337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a:extLst>
                    <a:ext uri="{FF2B5EF4-FFF2-40B4-BE49-F238E27FC236}">
                      <a16:creationId xmlns:a16="http://schemas.microsoft.com/office/drawing/2014/main" id="{C81AF33B-55EB-4C4D-BE80-C7B68CE4A9D2}"/>
                    </a:ext>
                  </a:extLst>
                </p:cNvPr>
                <p:cNvSpPr/>
                <p:nvPr/>
              </p:nvSpPr>
              <p:spPr>
                <a:xfrm>
                  <a:off x="611380" y="1205474"/>
                  <a:ext cx="3562226"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Rectangle 248">
                <a:extLst>
                  <a:ext uri="{FF2B5EF4-FFF2-40B4-BE49-F238E27FC236}">
                    <a16:creationId xmlns:a16="http://schemas.microsoft.com/office/drawing/2014/main" id="{5E6CFA93-8CEC-624D-B151-A2B3BDDC5915}"/>
                  </a:ext>
                </a:extLst>
              </p:cNvPr>
              <p:cNvSpPr/>
              <p:nvPr/>
            </p:nvSpPr>
            <p:spPr>
              <a:xfrm>
                <a:off x="2866770" y="1227605"/>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8F2DAE27-F79C-744A-8D6C-7CCFD42157AD}"/>
                  </a:ext>
                </a:extLst>
              </p:cNvPr>
              <p:cNvSpPr/>
              <p:nvPr/>
            </p:nvSpPr>
            <p:spPr>
              <a:xfrm>
                <a:off x="2860693" y="1858349"/>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6" name="Group 265">
            <a:extLst>
              <a:ext uri="{FF2B5EF4-FFF2-40B4-BE49-F238E27FC236}">
                <a16:creationId xmlns:a16="http://schemas.microsoft.com/office/drawing/2014/main" id="{54884A29-AEF1-EF4D-9EF5-E763423F14D5}"/>
              </a:ext>
            </a:extLst>
          </p:cNvPr>
          <p:cNvGrpSpPr/>
          <p:nvPr/>
        </p:nvGrpSpPr>
        <p:grpSpPr>
          <a:xfrm>
            <a:off x="5068254" y="2425452"/>
            <a:ext cx="4151143" cy="676463"/>
            <a:chOff x="5029369" y="1105538"/>
            <a:chExt cx="4151143" cy="676463"/>
          </a:xfrm>
        </p:grpSpPr>
        <p:grpSp>
          <p:nvGrpSpPr>
            <p:cNvPr id="267" name="Group 266">
              <a:extLst>
                <a:ext uri="{FF2B5EF4-FFF2-40B4-BE49-F238E27FC236}">
                  <a16:creationId xmlns:a16="http://schemas.microsoft.com/office/drawing/2014/main" id="{08C72D14-45B6-7E45-8B15-18B3AD561149}"/>
                </a:ext>
              </a:extLst>
            </p:cNvPr>
            <p:cNvGrpSpPr/>
            <p:nvPr/>
          </p:nvGrpSpPr>
          <p:grpSpPr>
            <a:xfrm>
              <a:off x="5099018" y="1140520"/>
              <a:ext cx="1705230" cy="238019"/>
              <a:chOff x="2866770" y="1221300"/>
              <a:chExt cx="2281294" cy="307777"/>
            </a:xfrm>
          </p:grpSpPr>
          <p:sp>
            <p:nvSpPr>
              <p:cNvPr id="281" name="Rectangle 280">
                <a:extLst>
                  <a:ext uri="{FF2B5EF4-FFF2-40B4-BE49-F238E27FC236}">
                    <a16:creationId xmlns:a16="http://schemas.microsoft.com/office/drawing/2014/main" id="{A1A239D8-C5A4-7B4F-B9AC-5294B71B07E6}"/>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282" name="Rectangle 281">
                <a:extLst>
                  <a:ext uri="{FF2B5EF4-FFF2-40B4-BE49-F238E27FC236}">
                    <a16:creationId xmlns:a16="http://schemas.microsoft.com/office/drawing/2014/main" id="{77D12319-ED8A-2948-82C1-3F5D2628426E}"/>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3" name="Rectangle 282">
                <a:extLst>
                  <a:ext uri="{FF2B5EF4-FFF2-40B4-BE49-F238E27FC236}">
                    <a16:creationId xmlns:a16="http://schemas.microsoft.com/office/drawing/2014/main" id="{EC1D5F2E-44E2-7747-A8F1-9C81FE2C79F8}"/>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4" name="Rectangle 283">
                <a:extLst>
                  <a:ext uri="{FF2B5EF4-FFF2-40B4-BE49-F238E27FC236}">
                    <a16:creationId xmlns:a16="http://schemas.microsoft.com/office/drawing/2014/main" id="{3D82C214-167B-254F-8474-8631D68EE5E9}"/>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85" name="Rectangle 284">
                <a:extLst>
                  <a:ext uri="{FF2B5EF4-FFF2-40B4-BE49-F238E27FC236}">
                    <a16:creationId xmlns:a16="http://schemas.microsoft.com/office/drawing/2014/main" id="{6974EDE9-AF67-D747-A369-F66C455258F4}"/>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86" name="Rectangle 285">
                <a:extLst>
                  <a:ext uri="{FF2B5EF4-FFF2-40B4-BE49-F238E27FC236}">
                    <a16:creationId xmlns:a16="http://schemas.microsoft.com/office/drawing/2014/main" id="{48933C09-DB11-9C42-B854-682598A4553B}"/>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grpSp>
          <p:nvGrpSpPr>
            <p:cNvPr id="268" name="Group 267">
              <a:extLst>
                <a:ext uri="{FF2B5EF4-FFF2-40B4-BE49-F238E27FC236}">
                  <a16:creationId xmlns:a16="http://schemas.microsoft.com/office/drawing/2014/main" id="{35DBF421-5A6D-A246-9060-A39C79129B34}"/>
                </a:ext>
              </a:extLst>
            </p:cNvPr>
            <p:cNvGrpSpPr/>
            <p:nvPr/>
          </p:nvGrpSpPr>
          <p:grpSpPr>
            <a:xfrm>
              <a:off x="5059976" y="1509852"/>
              <a:ext cx="1705230" cy="238019"/>
              <a:chOff x="2866770" y="1633364"/>
              <a:chExt cx="2281294" cy="307777"/>
            </a:xfrm>
          </p:grpSpPr>
          <p:sp>
            <p:nvSpPr>
              <p:cNvPr id="275" name="Rectangle 274">
                <a:extLst>
                  <a:ext uri="{FF2B5EF4-FFF2-40B4-BE49-F238E27FC236}">
                    <a16:creationId xmlns:a16="http://schemas.microsoft.com/office/drawing/2014/main" id="{46427960-1CE2-4745-9DE7-D1189E22AED8}"/>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276" name="Rectangle 275">
                <a:extLst>
                  <a:ext uri="{FF2B5EF4-FFF2-40B4-BE49-F238E27FC236}">
                    <a16:creationId xmlns:a16="http://schemas.microsoft.com/office/drawing/2014/main" id="{41C8E938-970E-3C41-8ABD-FAFBC1AB4508}"/>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77" name="Rectangle 276">
                <a:extLst>
                  <a:ext uri="{FF2B5EF4-FFF2-40B4-BE49-F238E27FC236}">
                    <a16:creationId xmlns:a16="http://schemas.microsoft.com/office/drawing/2014/main" id="{52932497-D05C-3D46-8D47-90985BF9F464}"/>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78" name="Rectangle 277">
                <a:extLst>
                  <a:ext uri="{FF2B5EF4-FFF2-40B4-BE49-F238E27FC236}">
                    <a16:creationId xmlns:a16="http://schemas.microsoft.com/office/drawing/2014/main" id="{2BE44CD2-2492-F649-96B3-1361947A43C5}"/>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79" name="Rectangle 278">
                <a:extLst>
                  <a:ext uri="{FF2B5EF4-FFF2-40B4-BE49-F238E27FC236}">
                    <a16:creationId xmlns:a16="http://schemas.microsoft.com/office/drawing/2014/main" id="{7D68B771-6848-DE48-82C9-819FC3A0AB10}"/>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0" name="Rectangle 279">
                <a:extLst>
                  <a:ext uri="{FF2B5EF4-FFF2-40B4-BE49-F238E27FC236}">
                    <a16:creationId xmlns:a16="http://schemas.microsoft.com/office/drawing/2014/main" id="{F35E1DA0-6954-AC45-A8DF-9329FDF46C79}"/>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269" name="Group 268">
              <a:extLst>
                <a:ext uri="{FF2B5EF4-FFF2-40B4-BE49-F238E27FC236}">
                  <a16:creationId xmlns:a16="http://schemas.microsoft.com/office/drawing/2014/main" id="{0DF1145A-AC4E-A846-BE17-FCE00FAFEAEB}"/>
                </a:ext>
              </a:extLst>
            </p:cNvPr>
            <p:cNvGrpSpPr/>
            <p:nvPr/>
          </p:nvGrpSpPr>
          <p:grpSpPr>
            <a:xfrm>
              <a:off x="5029369" y="1105538"/>
              <a:ext cx="4151143" cy="676463"/>
              <a:chOff x="5081913" y="1229050"/>
              <a:chExt cx="4151143" cy="676463"/>
            </a:xfrm>
          </p:grpSpPr>
          <p:grpSp>
            <p:nvGrpSpPr>
              <p:cNvPr id="270" name="Group 269">
                <a:extLst>
                  <a:ext uri="{FF2B5EF4-FFF2-40B4-BE49-F238E27FC236}">
                    <a16:creationId xmlns:a16="http://schemas.microsoft.com/office/drawing/2014/main" id="{FFE71143-360C-4947-B732-A642DF39BB8A}"/>
                  </a:ext>
                </a:extLst>
              </p:cNvPr>
              <p:cNvGrpSpPr/>
              <p:nvPr/>
            </p:nvGrpSpPr>
            <p:grpSpPr>
              <a:xfrm flipH="1">
                <a:off x="6867336" y="1250464"/>
                <a:ext cx="2365720" cy="628333"/>
                <a:chOff x="606907" y="1244315"/>
                <a:chExt cx="3562227" cy="833323"/>
              </a:xfrm>
            </p:grpSpPr>
            <p:sp>
              <p:nvSpPr>
                <p:cNvPr id="273" name="Freeform 272">
                  <a:extLst>
                    <a:ext uri="{FF2B5EF4-FFF2-40B4-BE49-F238E27FC236}">
                      <a16:creationId xmlns:a16="http://schemas.microsoft.com/office/drawing/2014/main" id="{DFAD94FD-D915-484A-8D75-15094C7E06D3}"/>
                    </a:ext>
                  </a:extLst>
                </p:cNvPr>
                <p:cNvSpPr/>
                <p:nvPr/>
              </p:nvSpPr>
              <p:spPr>
                <a:xfrm>
                  <a:off x="606909" y="1361689"/>
                  <a:ext cx="3552277" cy="715949"/>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a:extLst>
                    <a:ext uri="{FF2B5EF4-FFF2-40B4-BE49-F238E27FC236}">
                      <a16:creationId xmlns:a16="http://schemas.microsoft.com/office/drawing/2014/main" id="{E1168FCE-3D2D-6B48-A8F2-8BCC0E64674C}"/>
                    </a:ext>
                  </a:extLst>
                </p:cNvPr>
                <p:cNvSpPr/>
                <p:nvPr/>
              </p:nvSpPr>
              <p:spPr>
                <a:xfrm>
                  <a:off x="606907" y="1244315"/>
                  <a:ext cx="3562227"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Rectangle 270">
                <a:extLst>
                  <a:ext uri="{FF2B5EF4-FFF2-40B4-BE49-F238E27FC236}">
                    <a16:creationId xmlns:a16="http://schemas.microsoft.com/office/drawing/2014/main" id="{6A867153-B5BA-8243-AEFC-DA209240D54D}"/>
                  </a:ext>
                </a:extLst>
              </p:cNvPr>
              <p:cNvSpPr/>
              <p:nvPr/>
            </p:nvSpPr>
            <p:spPr>
              <a:xfrm>
                <a:off x="5087990" y="1229050"/>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249FE989-061F-2A49-AE91-EC82013E22BB}"/>
                  </a:ext>
                </a:extLst>
              </p:cNvPr>
              <p:cNvSpPr/>
              <p:nvPr/>
            </p:nvSpPr>
            <p:spPr>
              <a:xfrm>
                <a:off x="5081913" y="1859794"/>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4" name="Group 1033">
            <a:extLst>
              <a:ext uri="{FF2B5EF4-FFF2-40B4-BE49-F238E27FC236}">
                <a16:creationId xmlns:a16="http://schemas.microsoft.com/office/drawing/2014/main" id="{3DEE701A-19D3-2646-BBBC-B0843344312B}"/>
              </a:ext>
            </a:extLst>
          </p:cNvPr>
          <p:cNvGrpSpPr/>
          <p:nvPr/>
        </p:nvGrpSpPr>
        <p:grpSpPr>
          <a:xfrm>
            <a:off x="6104668" y="2399396"/>
            <a:ext cx="6665829" cy="666279"/>
            <a:chOff x="5096188" y="3896765"/>
            <a:chExt cx="6665829" cy="666279"/>
          </a:xfrm>
        </p:grpSpPr>
        <p:grpSp>
          <p:nvGrpSpPr>
            <p:cNvPr id="1025" name="Group 1024">
              <a:extLst>
                <a:ext uri="{FF2B5EF4-FFF2-40B4-BE49-F238E27FC236}">
                  <a16:creationId xmlns:a16="http://schemas.microsoft.com/office/drawing/2014/main" id="{E4C971AF-F27B-8946-9C5A-7CF799481F76}"/>
                </a:ext>
              </a:extLst>
            </p:cNvPr>
            <p:cNvGrpSpPr/>
            <p:nvPr/>
          </p:nvGrpSpPr>
          <p:grpSpPr>
            <a:xfrm>
              <a:off x="5096188" y="3896765"/>
              <a:ext cx="4206588" cy="666279"/>
              <a:chOff x="5038745" y="2519605"/>
              <a:chExt cx="4206588" cy="666279"/>
            </a:xfrm>
          </p:grpSpPr>
          <p:grpSp>
            <p:nvGrpSpPr>
              <p:cNvPr id="127" name="Group 126">
                <a:extLst>
                  <a:ext uri="{FF2B5EF4-FFF2-40B4-BE49-F238E27FC236}">
                    <a16:creationId xmlns:a16="http://schemas.microsoft.com/office/drawing/2014/main" id="{ABC26B09-89A6-2C47-8B5D-517D8E6E80EF}"/>
                  </a:ext>
                </a:extLst>
              </p:cNvPr>
              <p:cNvGrpSpPr/>
              <p:nvPr/>
            </p:nvGrpSpPr>
            <p:grpSpPr>
              <a:xfrm>
                <a:off x="5038745" y="2519605"/>
                <a:ext cx="4206588" cy="649747"/>
                <a:chOff x="5087990" y="1229050"/>
                <a:chExt cx="4206588" cy="649747"/>
              </a:xfrm>
            </p:grpSpPr>
            <p:grpSp>
              <p:nvGrpSpPr>
                <p:cNvPr id="128" name="Group 127">
                  <a:extLst>
                    <a:ext uri="{FF2B5EF4-FFF2-40B4-BE49-F238E27FC236}">
                      <a16:creationId xmlns:a16="http://schemas.microsoft.com/office/drawing/2014/main" id="{B8CB32F4-33EB-DE41-9575-156AD7772FA2}"/>
                    </a:ext>
                  </a:extLst>
                </p:cNvPr>
                <p:cNvGrpSpPr/>
                <p:nvPr/>
              </p:nvGrpSpPr>
              <p:grpSpPr>
                <a:xfrm flipH="1">
                  <a:off x="6867336" y="1250464"/>
                  <a:ext cx="2427242" cy="628333"/>
                  <a:chOff x="514270" y="1244315"/>
                  <a:chExt cx="3654864" cy="833323"/>
                </a:xfrm>
              </p:grpSpPr>
              <p:sp>
                <p:nvSpPr>
                  <p:cNvPr id="131" name="Freeform 130">
                    <a:extLst>
                      <a:ext uri="{FF2B5EF4-FFF2-40B4-BE49-F238E27FC236}">
                        <a16:creationId xmlns:a16="http://schemas.microsoft.com/office/drawing/2014/main" id="{6E938426-F7F6-524E-AB91-C1C51F157828}"/>
                      </a:ext>
                    </a:extLst>
                  </p:cNvPr>
                  <p:cNvSpPr/>
                  <p:nvPr/>
                </p:nvSpPr>
                <p:spPr>
                  <a:xfrm>
                    <a:off x="514530" y="1361689"/>
                    <a:ext cx="3644656" cy="715949"/>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a:extLst>
                      <a:ext uri="{FF2B5EF4-FFF2-40B4-BE49-F238E27FC236}">
                        <a16:creationId xmlns:a16="http://schemas.microsoft.com/office/drawing/2014/main" id="{7C8F5DF2-FDA8-DE49-8E88-693672C6E0C3}"/>
                      </a:ext>
                    </a:extLst>
                  </p:cNvPr>
                  <p:cNvSpPr/>
                  <p:nvPr/>
                </p:nvSpPr>
                <p:spPr>
                  <a:xfrm>
                    <a:off x="514270" y="1244315"/>
                    <a:ext cx="3654864"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a:extLst>
                    <a:ext uri="{FF2B5EF4-FFF2-40B4-BE49-F238E27FC236}">
                      <a16:creationId xmlns:a16="http://schemas.microsoft.com/office/drawing/2014/main" id="{0A2A9C5C-E5C9-B443-A031-8D13AF10BB56}"/>
                    </a:ext>
                  </a:extLst>
                </p:cNvPr>
                <p:cNvSpPr/>
                <p:nvPr/>
              </p:nvSpPr>
              <p:spPr>
                <a:xfrm>
                  <a:off x="5087990" y="1229050"/>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6E6829AF-3885-7B41-809F-2562E956F88F}"/>
                  </a:ext>
                </a:extLst>
              </p:cNvPr>
              <p:cNvGrpSpPr/>
              <p:nvPr/>
            </p:nvGrpSpPr>
            <p:grpSpPr>
              <a:xfrm>
                <a:off x="5080862" y="2556191"/>
                <a:ext cx="1721229" cy="629693"/>
                <a:chOff x="4941580" y="2576059"/>
                <a:chExt cx="1721229" cy="629693"/>
              </a:xfrm>
            </p:grpSpPr>
            <p:grpSp>
              <p:nvGrpSpPr>
                <p:cNvPr id="113" name="Group 112">
                  <a:extLst>
                    <a:ext uri="{FF2B5EF4-FFF2-40B4-BE49-F238E27FC236}">
                      <a16:creationId xmlns:a16="http://schemas.microsoft.com/office/drawing/2014/main" id="{F3B93290-B4EA-104F-89D6-943ACB3DD9E2}"/>
                    </a:ext>
                  </a:extLst>
                </p:cNvPr>
                <p:cNvGrpSpPr/>
                <p:nvPr/>
              </p:nvGrpSpPr>
              <p:grpSpPr>
                <a:xfrm>
                  <a:off x="4941580" y="2576059"/>
                  <a:ext cx="1705230" cy="238019"/>
                  <a:chOff x="2866770" y="1221300"/>
                  <a:chExt cx="2281294" cy="307777"/>
                </a:xfrm>
              </p:grpSpPr>
              <p:sp>
                <p:nvSpPr>
                  <p:cNvPr id="114" name="Rectangle 113">
                    <a:extLst>
                      <a:ext uri="{FF2B5EF4-FFF2-40B4-BE49-F238E27FC236}">
                        <a16:creationId xmlns:a16="http://schemas.microsoft.com/office/drawing/2014/main" id="{517FDA3F-E3D0-E544-AB80-D18B3C8FBF82}"/>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115" name="Rectangle 114">
                    <a:extLst>
                      <a:ext uri="{FF2B5EF4-FFF2-40B4-BE49-F238E27FC236}">
                        <a16:creationId xmlns:a16="http://schemas.microsoft.com/office/drawing/2014/main" id="{066F8E48-5829-E542-AD49-F71A0F5D8406}"/>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16" name="Rectangle 115">
                    <a:extLst>
                      <a:ext uri="{FF2B5EF4-FFF2-40B4-BE49-F238E27FC236}">
                        <a16:creationId xmlns:a16="http://schemas.microsoft.com/office/drawing/2014/main" id="{E781A579-6EEA-7842-A5EB-D2DF7B65C19B}"/>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17" name="Rectangle 116">
                    <a:extLst>
                      <a:ext uri="{FF2B5EF4-FFF2-40B4-BE49-F238E27FC236}">
                        <a16:creationId xmlns:a16="http://schemas.microsoft.com/office/drawing/2014/main" id="{5455608C-3A3E-B74F-9CFA-87113D11FC90}"/>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18" name="Rectangle 117">
                    <a:extLst>
                      <a:ext uri="{FF2B5EF4-FFF2-40B4-BE49-F238E27FC236}">
                        <a16:creationId xmlns:a16="http://schemas.microsoft.com/office/drawing/2014/main" id="{DCDE43F7-E1AB-0B40-8F9B-8AA795BF20DC}"/>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19" name="Rectangle 118">
                    <a:extLst>
                      <a:ext uri="{FF2B5EF4-FFF2-40B4-BE49-F238E27FC236}">
                        <a16:creationId xmlns:a16="http://schemas.microsoft.com/office/drawing/2014/main" id="{C2A0835E-3E75-0040-841F-B94A57855103}"/>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sp>
              <p:nvSpPr>
                <p:cNvPr id="133" name="Rectangle 132">
                  <a:extLst>
                    <a:ext uri="{FF2B5EF4-FFF2-40B4-BE49-F238E27FC236}">
                      <a16:creationId xmlns:a16="http://schemas.microsoft.com/office/drawing/2014/main" id="{58338A96-DD91-FE41-A14D-E9B9C1ADEBF2}"/>
                    </a:ext>
                  </a:extLst>
                </p:cNvPr>
                <p:cNvSpPr/>
                <p:nvPr/>
              </p:nvSpPr>
              <p:spPr>
                <a:xfrm>
                  <a:off x="6430020" y="2967733"/>
                  <a:ext cx="232789" cy="238019"/>
                </a:xfrm>
                <a:prstGeom prst="rect">
                  <a:avLst/>
                </a:prstGeom>
                <a:ln>
                  <a:solidFill>
                    <a:schemeClr val="tx1"/>
                  </a:solidFill>
                </a:ln>
              </p:spPr>
              <p:txBody>
                <a:bodyPr wrap="square">
                  <a:spAutoFit/>
                </a:bodyPr>
                <a:lstStyle/>
                <a:p>
                  <a:r>
                    <a:rPr lang="en-US" sz="1400" b="1" spc="600" dirty="0"/>
                    <a:t>G</a:t>
                  </a:r>
                  <a:endParaRPr lang="en-US" sz="1400" dirty="0"/>
                </a:p>
              </p:txBody>
            </p:sp>
          </p:grpSp>
        </p:grpSp>
        <p:grpSp>
          <p:nvGrpSpPr>
            <p:cNvPr id="1033" name="Group 1032">
              <a:extLst>
                <a:ext uri="{FF2B5EF4-FFF2-40B4-BE49-F238E27FC236}">
                  <a16:creationId xmlns:a16="http://schemas.microsoft.com/office/drawing/2014/main" id="{C30DEB49-0FBE-1A42-BABF-89EF8C9CE15F}"/>
                </a:ext>
              </a:extLst>
            </p:cNvPr>
            <p:cNvGrpSpPr/>
            <p:nvPr/>
          </p:nvGrpSpPr>
          <p:grpSpPr>
            <a:xfrm flipH="1">
              <a:off x="9334775" y="3918179"/>
              <a:ext cx="2427242" cy="628333"/>
              <a:chOff x="6768849" y="3446063"/>
              <a:chExt cx="2427242" cy="628333"/>
            </a:xfrm>
          </p:grpSpPr>
          <p:sp>
            <p:nvSpPr>
              <p:cNvPr id="287" name="Freeform 286">
                <a:extLst>
                  <a:ext uri="{FF2B5EF4-FFF2-40B4-BE49-F238E27FC236}">
                    <a16:creationId xmlns:a16="http://schemas.microsoft.com/office/drawing/2014/main" id="{B5863EF8-2F1C-C248-906E-7E0653B82D86}"/>
                  </a:ext>
                </a:extLst>
              </p:cNvPr>
              <p:cNvSpPr/>
              <p:nvPr/>
            </p:nvSpPr>
            <p:spPr>
              <a:xfrm flipH="1">
                <a:off x="6775456" y="3534564"/>
                <a:ext cx="2420463" cy="539832"/>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reeform 287">
                <a:extLst>
                  <a:ext uri="{FF2B5EF4-FFF2-40B4-BE49-F238E27FC236}">
                    <a16:creationId xmlns:a16="http://schemas.microsoft.com/office/drawing/2014/main" id="{D140876A-30AB-3544-A1EA-E7A7CC15A1EF}"/>
                  </a:ext>
                </a:extLst>
              </p:cNvPr>
              <p:cNvSpPr/>
              <p:nvPr/>
            </p:nvSpPr>
            <p:spPr>
              <a:xfrm flipH="1">
                <a:off x="6768849" y="3446063"/>
                <a:ext cx="2427242" cy="454631"/>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07F605B5-6DE7-9A44-94A5-F974A0753D9C}"/>
              </a:ext>
            </a:extLst>
          </p:cNvPr>
          <p:cNvGrpSpPr/>
          <p:nvPr/>
        </p:nvGrpSpPr>
        <p:grpSpPr>
          <a:xfrm>
            <a:off x="-1814569" y="2399396"/>
            <a:ext cx="7133742" cy="685755"/>
            <a:chOff x="-2823049" y="3896765"/>
            <a:chExt cx="7133742" cy="685755"/>
          </a:xfrm>
        </p:grpSpPr>
        <p:grpSp>
          <p:nvGrpSpPr>
            <p:cNvPr id="1024" name="Group 1023">
              <a:extLst>
                <a:ext uri="{FF2B5EF4-FFF2-40B4-BE49-F238E27FC236}">
                  <a16:creationId xmlns:a16="http://schemas.microsoft.com/office/drawing/2014/main" id="{D7909C12-9B73-2746-A864-C3FC9F921999}"/>
                </a:ext>
              </a:extLst>
            </p:cNvPr>
            <p:cNvGrpSpPr/>
            <p:nvPr/>
          </p:nvGrpSpPr>
          <p:grpSpPr>
            <a:xfrm>
              <a:off x="-147726" y="3896765"/>
              <a:ext cx="4458419" cy="685755"/>
              <a:chOff x="-252536" y="2560176"/>
              <a:chExt cx="4458419" cy="685755"/>
            </a:xfrm>
          </p:grpSpPr>
          <p:grpSp>
            <p:nvGrpSpPr>
              <p:cNvPr id="142" name="Group 141">
                <a:extLst>
                  <a:ext uri="{FF2B5EF4-FFF2-40B4-BE49-F238E27FC236}">
                    <a16:creationId xmlns:a16="http://schemas.microsoft.com/office/drawing/2014/main" id="{D75BDB08-AAFF-7E4F-988F-6277DBE88C4D}"/>
                  </a:ext>
                </a:extLst>
              </p:cNvPr>
              <p:cNvGrpSpPr/>
              <p:nvPr/>
            </p:nvGrpSpPr>
            <p:grpSpPr>
              <a:xfrm>
                <a:off x="2434722" y="2975227"/>
                <a:ext cx="1705230" cy="238019"/>
                <a:chOff x="2866770" y="1633364"/>
                <a:chExt cx="2281294" cy="307777"/>
              </a:xfrm>
            </p:grpSpPr>
            <p:sp>
              <p:nvSpPr>
                <p:cNvPr id="143" name="Rectangle 142">
                  <a:extLst>
                    <a:ext uri="{FF2B5EF4-FFF2-40B4-BE49-F238E27FC236}">
                      <a16:creationId xmlns:a16="http://schemas.microsoft.com/office/drawing/2014/main" id="{D5A6DF34-45C7-7A43-9EEC-A43A340EFD3D}"/>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144" name="Rectangle 143">
                  <a:extLst>
                    <a:ext uri="{FF2B5EF4-FFF2-40B4-BE49-F238E27FC236}">
                      <a16:creationId xmlns:a16="http://schemas.microsoft.com/office/drawing/2014/main" id="{598CB8B8-2C30-8A44-8DBF-9299318EFD97}"/>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45" name="Rectangle 144">
                  <a:extLst>
                    <a:ext uri="{FF2B5EF4-FFF2-40B4-BE49-F238E27FC236}">
                      <a16:creationId xmlns:a16="http://schemas.microsoft.com/office/drawing/2014/main" id="{49FCC984-7629-4E41-8734-CE2EC030420F}"/>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46" name="Rectangle 145">
                  <a:extLst>
                    <a:ext uri="{FF2B5EF4-FFF2-40B4-BE49-F238E27FC236}">
                      <a16:creationId xmlns:a16="http://schemas.microsoft.com/office/drawing/2014/main" id="{1E4ADA7A-CDAB-1C4E-9C84-4B8CF5634D61}"/>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47" name="Rectangle 146">
                  <a:extLst>
                    <a:ext uri="{FF2B5EF4-FFF2-40B4-BE49-F238E27FC236}">
                      <a16:creationId xmlns:a16="http://schemas.microsoft.com/office/drawing/2014/main" id="{9F17EFB9-BF06-594E-83BE-7F556FDA6F5F}"/>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48" name="Rectangle 147">
                  <a:extLst>
                    <a:ext uri="{FF2B5EF4-FFF2-40B4-BE49-F238E27FC236}">
                      <a16:creationId xmlns:a16="http://schemas.microsoft.com/office/drawing/2014/main" id="{6203494E-BA93-AE4A-8CF7-FB469D0C21FF}"/>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149" name="Group 148">
                <a:extLst>
                  <a:ext uri="{FF2B5EF4-FFF2-40B4-BE49-F238E27FC236}">
                    <a16:creationId xmlns:a16="http://schemas.microsoft.com/office/drawing/2014/main" id="{0B32F36A-91D4-E940-96AE-06E09BE233FC}"/>
                  </a:ext>
                </a:extLst>
              </p:cNvPr>
              <p:cNvGrpSpPr/>
              <p:nvPr/>
            </p:nvGrpSpPr>
            <p:grpSpPr>
              <a:xfrm>
                <a:off x="-252536" y="2592328"/>
                <a:ext cx="4458419" cy="653603"/>
                <a:chOff x="179512" y="1250465"/>
                <a:chExt cx="4458419" cy="653603"/>
              </a:xfrm>
            </p:grpSpPr>
            <p:grpSp>
              <p:nvGrpSpPr>
                <p:cNvPr id="150" name="Group 149">
                  <a:extLst>
                    <a:ext uri="{FF2B5EF4-FFF2-40B4-BE49-F238E27FC236}">
                      <a16:creationId xmlns:a16="http://schemas.microsoft.com/office/drawing/2014/main" id="{AD3EF342-7C7C-034B-B52B-B14076CAB9C1}"/>
                    </a:ext>
                  </a:extLst>
                </p:cNvPr>
                <p:cNvGrpSpPr/>
                <p:nvPr/>
              </p:nvGrpSpPr>
              <p:grpSpPr>
                <a:xfrm>
                  <a:off x="179512" y="1250465"/>
                  <a:ext cx="2678479" cy="628332"/>
                  <a:chOff x="611380" y="1205474"/>
                  <a:chExt cx="3562226" cy="709202"/>
                </a:xfrm>
              </p:grpSpPr>
              <p:sp>
                <p:nvSpPr>
                  <p:cNvPr id="153" name="Freeform 152">
                    <a:extLst>
                      <a:ext uri="{FF2B5EF4-FFF2-40B4-BE49-F238E27FC236}">
                        <a16:creationId xmlns:a16="http://schemas.microsoft.com/office/drawing/2014/main" id="{C044F9E8-0B45-E54A-BF54-12FCBDF488AF}"/>
                      </a:ext>
                    </a:extLst>
                  </p:cNvPr>
                  <p:cNvSpPr/>
                  <p:nvPr/>
                </p:nvSpPr>
                <p:spPr>
                  <a:xfrm>
                    <a:off x="899427" y="1381303"/>
                    <a:ext cx="3270108" cy="53337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552A689C-5DD1-6D43-A4E0-21D295066106}"/>
                      </a:ext>
                    </a:extLst>
                  </p:cNvPr>
                  <p:cNvSpPr/>
                  <p:nvPr/>
                </p:nvSpPr>
                <p:spPr>
                  <a:xfrm>
                    <a:off x="611380" y="1205474"/>
                    <a:ext cx="3562226"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BF946D66-ABDA-724B-B481-D0A1783FEBB3}"/>
                    </a:ext>
                  </a:extLst>
                </p:cNvPr>
                <p:cNvSpPr/>
                <p:nvPr/>
              </p:nvSpPr>
              <p:spPr>
                <a:xfrm>
                  <a:off x="2860693" y="1858349"/>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154">
                <a:extLst>
                  <a:ext uri="{FF2B5EF4-FFF2-40B4-BE49-F238E27FC236}">
                    <a16:creationId xmlns:a16="http://schemas.microsoft.com/office/drawing/2014/main" id="{18F4F251-2263-2643-BA6F-8BFB8AFBDBB7}"/>
                  </a:ext>
                </a:extLst>
              </p:cNvPr>
              <p:cNvSpPr/>
              <p:nvPr/>
            </p:nvSpPr>
            <p:spPr>
              <a:xfrm>
                <a:off x="2434721" y="2560176"/>
                <a:ext cx="248360" cy="238019"/>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1035" name="Group 1034">
              <a:extLst>
                <a:ext uri="{FF2B5EF4-FFF2-40B4-BE49-F238E27FC236}">
                  <a16:creationId xmlns:a16="http://schemas.microsoft.com/office/drawing/2014/main" id="{416B1B43-1C5D-5840-99F9-6D0140129304}"/>
                </a:ext>
              </a:extLst>
            </p:cNvPr>
            <p:cNvGrpSpPr/>
            <p:nvPr/>
          </p:nvGrpSpPr>
          <p:grpSpPr>
            <a:xfrm flipV="1">
              <a:off x="-2823049" y="3969881"/>
              <a:ext cx="2875909" cy="554419"/>
              <a:chOff x="27376" y="4237096"/>
              <a:chExt cx="2875909" cy="472553"/>
            </a:xfrm>
          </p:grpSpPr>
          <p:sp>
            <p:nvSpPr>
              <p:cNvPr id="291" name="Freeform 290">
                <a:extLst>
                  <a:ext uri="{FF2B5EF4-FFF2-40B4-BE49-F238E27FC236}">
                    <a16:creationId xmlns:a16="http://schemas.microsoft.com/office/drawing/2014/main" id="{3720E0E5-DA46-E145-99EC-D0F5C62A62BF}"/>
                  </a:ext>
                </a:extLst>
              </p:cNvPr>
              <p:cNvSpPr/>
              <p:nvPr/>
            </p:nvSpPr>
            <p:spPr>
              <a:xfrm>
                <a:off x="221260" y="4237096"/>
                <a:ext cx="2458832" cy="47255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Freeform 291">
                <a:extLst>
                  <a:ext uri="{FF2B5EF4-FFF2-40B4-BE49-F238E27FC236}">
                    <a16:creationId xmlns:a16="http://schemas.microsoft.com/office/drawing/2014/main" id="{7F6E83E1-6ABC-504E-A46B-6EA507F76760}"/>
                  </a:ext>
                </a:extLst>
              </p:cNvPr>
              <p:cNvSpPr/>
              <p:nvPr/>
            </p:nvSpPr>
            <p:spPr>
              <a:xfrm>
                <a:off x="27376" y="4282780"/>
                <a:ext cx="2875909" cy="359830"/>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1219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66"/>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1036"/>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25625 -0.00362 L -0.25625 -0.00334 " pathEditMode="relative" rAng="0" ptsTypes="AA">
                                      <p:cBhvr>
                                        <p:cTn id="54" dur="3000" fill="hold"/>
                                        <p:tgtEl>
                                          <p:spTgt spid="1034"/>
                                        </p:tgtEl>
                                        <p:attrNameLst>
                                          <p:attrName>ppt_x</p:attrName>
                                          <p:attrName>ppt_y</p:attrName>
                                        </p:attrNameLst>
                                      </p:cBhvr>
                                      <p:rCtr x="0"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5" grpId="1"/>
      <p:bldP spid="96" grpId="0"/>
      <p:bldP spid="96" grpId="1"/>
      <p:bldP spid="2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C345F92-C828-6047-A2CD-C1C8D6E04BC6}"/>
              </a:ext>
            </a:extLst>
          </p:cNvPr>
          <p:cNvGrpSpPr/>
          <p:nvPr/>
        </p:nvGrpSpPr>
        <p:grpSpPr>
          <a:xfrm>
            <a:off x="2331447" y="636464"/>
            <a:ext cx="703269" cy="463900"/>
            <a:chOff x="2763495" y="759976"/>
            <a:chExt cx="703269" cy="463900"/>
          </a:xfrm>
        </p:grpSpPr>
        <p:sp>
          <p:nvSpPr>
            <p:cNvPr id="83" name="Rectangle 82">
              <a:extLst>
                <a:ext uri="{FF2B5EF4-FFF2-40B4-BE49-F238E27FC236}">
                  <a16:creationId xmlns:a16="http://schemas.microsoft.com/office/drawing/2014/main" id="{5C65BB62-5309-5147-98AB-CE95290D2AB5}"/>
                </a:ext>
              </a:extLst>
            </p:cNvPr>
            <p:cNvSpPr/>
            <p:nvPr/>
          </p:nvSpPr>
          <p:spPr>
            <a:xfrm>
              <a:off x="2763495" y="759976"/>
              <a:ext cx="703269" cy="369332"/>
            </a:xfrm>
            <a:prstGeom prst="rect">
              <a:avLst/>
            </a:prstGeom>
          </p:spPr>
          <p:txBody>
            <a:bodyPr wrap="none">
              <a:spAutoFit/>
            </a:bodyPr>
            <a:lstStyle/>
            <a:p>
              <a:r>
                <a:rPr lang="en-US" b="1" dirty="0" err="1">
                  <a:solidFill>
                    <a:srgbClr val="FFFF00"/>
                  </a:solidFill>
                </a:rPr>
                <a:t>EcoRI</a:t>
              </a:r>
              <a:endParaRPr lang="en-US" dirty="0"/>
            </a:p>
          </p:txBody>
        </p:sp>
        <p:sp>
          <p:nvSpPr>
            <p:cNvPr id="84" name="Down Arrow 83">
              <a:extLst>
                <a:ext uri="{FF2B5EF4-FFF2-40B4-BE49-F238E27FC236}">
                  <a16:creationId xmlns:a16="http://schemas.microsoft.com/office/drawing/2014/main" id="{13D8B53C-EABD-B740-988F-90DD1A581086}"/>
                </a:ext>
              </a:extLst>
            </p:cNvPr>
            <p:cNvSpPr/>
            <p:nvPr/>
          </p:nvSpPr>
          <p:spPr>
            <a:xfrm>
              <a:off x="3049339" y="1043876"/>
              <a:ext cx="10800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82336109-9BD7-8040-AF71-D7C03108870C}"/>
              </a:ext>
            </a:extLst>
          </p:cNvPr>
          <p:cNvGrpSpPr/>
          <p:nvPr/>
        </p:nvGrpSpPr>
        <p:grpSpPr>
          <a:xfrm>
            <a:off x="3563888" y="1780873"/>
            <a:ext cx="703269" cy="408542"/>
            <a:chOff x="4012747" y="1954194"/>
            <a:chExt cx="703269" cy="408542"/>
          </a:xfrm>
        </p:grpSpPr>
        <p:sp>
          <p:nvSpPr>
            <p:cNvPr id="85" name="Down Arrow 84">
              <a:extLst>
                <a:ext uri="{FF2B5EF4-FFF2-40B4-BE49-F238E27FC236}">
                  <a16:creationId xmlns:a16="http://schemas.microsoft.com/office/drawing/2014/main" id="{725E79F5-3FEA-F347-A353-5C232B090EA9}"/>
                </a:ext>
              </a:extLst>
            </p:cNvPr>
            <p:cNvSpPr/>
            <p:nvPr/>
          </p:nvSpPr>
          <p:spPr>
            <a:xfrm flipV="1">
              <a:off x="4278413" y="1954194"/>
              <a:ext cx="8828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B51971D-B0A9-5D44-B24B-413C59037581}"/>
                </a:ext>
              </a:extLst>
            </p:cNvPr>
            <p:cNvSpPr/>
            <p:nvPr/>
          </p:nvSpPr>
          <p:spPr>
            <a:xfrm>
              <a:off x="4012747" y="1993404"/>
              <a:ext cx="703269" cy="369332"/>
            </a:xfrm>
            <a:prstGeom prst="rect">
              <a:avLst/>
            </a:prstGeom>
          </p:spPr>
          <p:txBody>
            <a:bodyPr wrap="none">
              <a:spAutoFit/>
            </a:bodyPr>
            <a:lstStyle/>
            <a:p>
              <a:r>
                <a:rPr lang="en-US" b="1" dirty="0" err="1">
                  <a:solidFill>
                    <a:srgbClr val="FFFF00"/>
                  </a:solidFill>
                </a:rPr>
                <a:t>EcoRI</a:t>
              </a:r>
              <a:endParaRPr lang="en-US" dirty="0"/>
            </a:p>
          </p:txBody>
        </p:sp>
      </p:grpSp>
      <p:grpSp>
        <p:nvGrpSpPr>
          <p:cNvPr id="89" name="Group 88">
            <a:extLst>
              <a:ext uri="{FF2B5EF4-FFF2-40B4-BE49-F238E27FC236}">
                <a16:creationId xmlns:a16="http://schemas.microsoft.com/office/drawing/2014/main" id="{D72AF377-CEF9-694C-8B2F-A9E5858FBB69}"/>
              </a:ext>
            </a:extLst>
          </p:cNvPr>
          <p:cNvGrpSpPr/>
          <p:nvPr/>
        </p:nvGrpSpPr>
        <p:grpSpPr>
          <a:xfrm>
            <a:off x="4994444" y="636464"/>
            <a:ext cx="703269" cy="463900"/>
            <a:chOff x="2763495" y="759976"/>
            <a:chExt cx="703269" cy="463900"/>
          </a:xfrm>
        </p:grpSpPr>
        <p:sp>
          <p:nvSpPr>
            <p:cNvPr id="90" name="Rectangle 89">
              <a:extLst>
                <a:ext uri="{FF2B5EF4-FFF2-40B4-BE49-F238E27FC236}">
                  <a16:creationId xmlns:a16="http://schemas.microsoft.com/office/drawing/2014/main" id="{1AA92CAA-0385-9D4C-8707-57A7A17A6D9C}"/>
                </a:ext>
              </a:extLst>
            </p:cNvPr>
            <p:cNvSpPr/>
            <p:nvPr/>
          </p:nvSpPr>
          <p:spPr>
            <a:xfrm>
              <a:off x="2763495" y="759976"/>
              <a:ext cx="703269" cy="369332"/>
            </a:xfrm>
            <a:prstGeom prst="rect">
              <a:avLst/>
            </a:prstGeom>
          </p:spPr>
          <p:txBody>
            <a:bodyPr wrap="none">
              <a:spAutoFit/>
            </a:bodyPr>
            <a:lstStyle/>
            <a:p>
              <a:r>
                <a:rPr lang="en-US" b="1" dirty="0" err="1">
                  <a:solidFill>
                    <a:srgbClr val="FFFF00"/>
                  </a:solidFill>
                </a:rPr>
                <a:t>EcoRI</a:t>
              </a:r>
              <a:endParaRPr lang="en-US" dirty="0"/>
            </a:p>
          </p:txBody>
        </p:sp>
        <p:sp>
          <p:nvSpPr>
            <p:cNvPr id="91" name="Down Arrow 90">
              <a:extLst>
                <a:ext uri="{FF2B5EF4-FFF2-40B4-BE49-F238E27FC236}">
                  <a16:creationId xmlns:a16="http://schemas.microsoft.com/office/drawing/2014/main" id="{98CB3196-2628-B64E-BC1F-EB24AF8150B5}"/>
                </a:ext>
              </a:extLst>
            </p:cNvPr>
            <p:cNvSpPr/>
            <p:nvPr/>
          </p:nvSpPr>
          <p:spPr>
            <a:xfrm>
              <a:off x="3049339" y="1043876"/>
              <a:ext cx="10800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438DBB31-97A8-FB48-B28D-40409792E982}"/>
              </a:ext>
            </a:extLst>
          </p:cNvPr>
          <p:cNvGrpSpPr/>
          <p:nvPr/>
        </p:nvGrpSpPr>
        <p:grpSpPr>
          <a:xfrm>
            <a:off x="6200177" y="1792148"/>
            <a:ext cx="703269" cy="408542"/>
            <a:chOff x="4012747" y="1954194"/>
            <a:chExt cx="703269" cy="408542"/>
          </a:xfrm>
        </p:grpSpPr>
        <p:sp>
          <p:nvSpPr>
            <p:cNvPr id="93" name="Down Arrow 92">
              <a:extLst>
                <a:ext uri="{FF2B5EF4-FFF2-40B4-BE49-F238E27FC236}">
                  <a16:creationId xmlns:a16="http://schemas.microsoft.com/office/drawing/2014/main" id="{5608C02C-0C5C-2D4D-B980-A6CC5EE4113D}"/>
                </a:ext>
              </a:extLst>
            </p:cNvPr>
            <p:cNvSpPr/>
            <p:nvPr/>
          </p:nvSpPr>
          <p:spPr>
            <a:xfrm flipV="1">
              <a:off x="4278413" y="1954194"/>
              <a:ext cx="88280" cy="180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910BE69-0E07-F84D-B2E7-A97F698FE3E0}"/>
                </a:ext>
              </a:extLst>
            </p:cNvPr>
            <p:cNvSpPr/>
            <p:nvPr/>
          </p:nvSpPr>
          <p:spPr>
            <a:xfrm>
              <a:off x="4012747" y="1993404"/>
              <a:ext cx="703269" cy="369332"/>
            </a:xfrm>
            <a:prstGeom prst="rect">
              <a:avLst/>
            </a:prstGeom>
          </p:spPr>
          <p:txBody>
            <a:bodyPr wrap="none">
              <a:spAutoFit/>
            </a:bodyPr>
            <a:lstStyle/>
            <a:p>
              <a:r>
                <a:rPr lang="en-US" b="1" dirty="0" err="1">
                  <a:solidFill>
                    <a:srgbClr val="FFFF00"/>
                  </a:solidFill>
                </a:rPr>
                <a:t>EcoRI</a:t>
              </a:r>
              <a:endParaRPr lang="en-US" dirty="0"/>
            </a:p>
          </p:txBody>
        </p:sp>
      </p:grpSp>
      <p:sp>
        <p:nvSpPr>
          <p:cNvPr id="95" name="Rectangle 94">
            <a:extLst>
              <a:ext uri="{FF2B5EF4-FFF2-40B4-BE49-F238E27FC236}">
                <a16:creationId xmlns:a16="http://schemas.microsoft.com/office/drawing/2014/main" id="{31C7F965-7922-8B48-9D8E-99E18C62D616}"/>
              </a:ext>
            </a:extLst>
          </p:cNvPr>
          <p:cNvSpPr/>
          <p:nvPr/>
        </p:nvSpPr>
        <p:spPr>
          <a:xfrm>
            <a:off x="430751" y="1702741"/>
            <a:ext cx="1345455" cy="366371"/>
          </a:xfrm>
          <a:prstGeom prst="rect">
            <a:avLst/>
          </a:prstGeom>
        </p:spPr>
        <p:txBody>
          <a:bodyPr wrap="square">
            <a:spAutoFit/>
          </a:bodyPr>
          <a:lstStyle/>
          <a:p>
            <a:r>
              <a:rPr lang="en-US" b="1" dirty="0">
                <a:solidFill>
                  <a:srgbClr val="FFFF00"/>
                </a:solidFill>
              </a:rPr>
              <a:t>Vector DNA</a:t>
            </a:r>
            <a:endParaRPr lang="en-US" dirty="0"/>
          </a:p>
        </p:txBody>
      </p:sp>
      <p:sp>
        <p:nvSpPr>
          <p:cNvPr id="96" name="Rectangle 95">
            <a:extLst>
              <a:ext uri="{FF2B5EF4-FFF2-40B4-BE49-F238E27FC236}">
                <a16:creationId xmlns:a16="http://schemas.microsoft.com/office/drawing/2014/main" id="{DA233683-0D98-8A45-B59B-195E90370C34}"/>
              </a:ext>
            </a:extLst>
          </p:cNvPr>
          <p:cNvSpPr/>
          <p:nvPr/>
        </p:nvSpPr>
        <p:spPr>
          <a:xfrm>
            <a:off x="7421526" y="1808732"/>
            <a:ext cx="1669930" cy="369332"/>
          </a:xfrm>
          <a:prstGeom prst="rect">
            <a:avLst/>
          </a:prstGeom>
        </p:spPr>
        <p:txBody>
          <a:bodyPr wrap="square">
            <a:spAutoFit/>
          </a:bodyPr>
          <a:lstStyle/>
          <a:p>
            <a:r>
              <a:rPr lang="en-US" b="1" dirty="0">
                <a:solidFill>
                  <a:srgbClr val="FFFF00"/>
                </a:solidFill>
              </a:rPr>
              <a:t>Foreign DNA</a:t>
            </a:r>
            <a:endParaRPr lang="en-US" dirty="0"/>
          </a:p>
        </p:txBody>
      </p:sp>
      <p:grpSp>
        <p:nvGrpSpPr>
          <p:cNvPr id="1025" name="Group 1024">
            <a:extLst>
              <a:ext uri="{FF2B5EF4-FFF2-40B4-BE49-F238E27FC236}">
                <a16:creationId xmlns:a16="http://schemas.microsoft.com/office/drawing/2014/main" id="{E4C971AF-F27B-8946-9C5A-7CF799481F76}"/>
              </a:ext>
            </a:extLst>
          </p:cNvPr>
          <p:cNvGrpSpPr/>
          <p:nvPr/>
        </p:nvGrpSpPr>
        <p:grpSpPr>
          <a:xfrm>
            <a:off x="5035446" y="2417572"/>
            <a:ext cx="4206588" cy="666279"/>
            <a:chOff x="5038745" y="2519605"/>
            <a:chExt cx="4206588" cy="666279"/>
          </a:xfrm>
        </p:grpSpPr>
        <p:grpSp>
          <p:nvGrpSpPr>
            <p:cNvPr id="127" name="Group 126">
              <a:extLst>
                <a:ext uri="{FF2B5EF4-FFF2-40B4-BE49-F238E27FC236}">
                  <a16:creationId xmlns:a16="http://schemas.microsoft.com/office/drawing/2014/main" id="{ABC26B09-89A6-2C47-8B5D-517D8E6E80EF}"/>
                </a:ext>
              </a:extLst>
            </p:cNvPr>
            <p:cNvGrpSpPr/>
            <p:nvPr/>
          </p:nvGrpSpPr>
          <p:grpSpPr>
            <a:xfrm>
              <a:off x="5038745" y="2519605"/>
              <a:ext cx="4206588" cy="649747"/>
              <a:chOff x="5087990" y="1229050"/>
              <a:chExt cx="4206588" cy="649747"/>
            </a:xfrm>
          </p:grpSpPr>
          <p:grpSp>
            <p:nvGrpSpPr>
              <p:cNvPr id="128" name="Group 127">
                <a:extLst>
                  <a:ext uri="{FF2B5EF4-FFF2-40B4-BE49-F238E27FC236}">
                    <a16:creationId xmlns:a16="http://schemas.microsoft.com/office/drawing/2014/main" id="{B8CB32F4-33EB-DE41-9575-156AD7772FA2}"/>
                  </a:ext>
                </a:extLst>
              </p:cNvPr>
              <p:cNvGrpSpPr/>
              <p:nvPr/>
            </p:nvGrpSpPr>
            <p:grpSpPr>
              <a:xfrm flipH="1">
                <a:off x="6867336" y="1250464"/>
                <a:ext cx="2427242" cy="628333"/>
                <a:chOff x="514270" y="1244315"/>
                <a:chExt cx="3654864" cy="833323"/>
              </a:xfrm>
            </p:grpSpPr>
            <p:sp>
              <p:nvSpPr>
                <p:cNvPr id="131" name="Freeform 130">
                  <a:extLst>
                    <a:ext uri="{FF2B5EF4-FFF2-40B4-BE49-F238E27FC236}">
                      <a16:creationId xmlns:a16="http://schemas.microsoft.com/office/drawing/2014/main" id="{6E938426-F7F6-524E-AB91-C1C51F157828}"/>
                    </a:ext>
                  </a:extLst>
                </p:cNvPr>
                <p:cNvSpPr/>
                <p:nvPr/>
              </p:nvSpPr>
              <p:spPr>
                <a:xfrm>
                  <a:off x="514530" y="1361689"/>
                  <a:ext cx="3644656" cy="715949"/>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a:extLst>
                    <a:ext uri="{FF2B5EF4-FFF2-40B4-BE49-F238E27FC236}">
                      <a16:creationId xmlns:a16="http://schemas.microsoft.com/office/drawing/2014/main" id="{7C8F5DF2-FDA8-DE49-8E88-693672C6E0C3}"/>
                    </a:ext>
                  </a:extLst>
                </p:cNvPr>
                <p:cNvSpPr/>
                <p:nvPr/>
              </p:nvSpPr>
              <p:spPr>
                <a:xfrm>
                  <a:off x="514270" y="1244315"/>
                  <a:ext cx="3654864"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a:extLst>
                  <a:ext uri="{FF2B5EF4-FFF2-40B4-BE49-F238E27FC236}">
                    <a16:creationId xmlns:a16="http://schemas.microsoft.com/office/drawing/2014/main" id="{0A2A9C5C-E5C9-B443-A031-8D13AF10BB56}"/>
                  </a:ext>
                </a:extLst>
              </p:cNvPr>
              <p:cNvSpPr/>
              <p:nvPr/>
            </p:nvSpPr>
            <p:spPr>
              <a:xfrm>
                <a:off x="5087990" y="1229050"/>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6E6829AF-3885-7B41-809F-2562E956F88F}"/>
                </a:ext>
              </a:extLst>
            </p:cNvPr>
            <p:cNvGrpSpPr/>
            <p:nvPr/>
          </p:nvGrpSpPr>
          <p:grpSpPr>
            <a:xfrm>
              <a:off x="5080862" y="2556191"/>
              <a:ext cx="1721229" cy="629693"/>
              <a:chOff x="4941580" y="2576059"/>
              <a:chExt cx="1721229" cy="629693"/>
            </a:xfrm>
          </p:grpSpPr>
          <p:grpSp>
            <p:nvGrpSpPr>
              <p:cNvPr id="113" name="Group 112">
                <a:extLst>
                  <a:ext uri="{FF2B5EF4-FFF2-40B4-BE49-F238E27FC236}">
                    <a16:creationId xmlns:a16="http://schemas.microsoft.com/office/drawing/2014/main" id="{F3B93290-B4EA-104F-89D6-943ACB3DD9E2}"/>
                  </a:ext>
                </a:extLst>
              </p:cNvPr>
              <p:cNvGrpSpPr/>
              <p:nvPr/>
            </p:nvGrpSpPr>
            <p:grpSpPr>
              <a:xfrm>
                <a:off x="4941580" y="2576059"/>
                <a:ext cx="1705230" cy="238019"/>
                <a:chOff x="2866770" y="1221300"/>
                <a:chExt cx="2281294" cy="307777"/>
              </a:xfrm>
            </p:grpSpPr>
            <p:sp>
              <p:nvSpPr>
                <p:cNvPr id="114" name="Rectangle 113">
                  <a:extLst>
                    <a:ext uri="{FF2B5EF4-FFF2-40B4-BE49-F238E27FC236}">
                      <a16:creationId xmlns:a16="http://schemas.microsoft.com/office/drawing/2014/main" id="{517FDA3F-E3D0-E544-AB80-D18B3C8FBF82}"/>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115" name="Rectangle 114">
                  <a:extLst>
                    <a:ext uri="{FF2B5EF4-FFF2-40B4-BE49-F238E27FC236}">
                      <a16:creationId xmlns:a16="http://schemas.microsoft.com/office/drawing/2014/main" id="{066F8E48-5829-E542-AD49-F71A0F5D8406}"/>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16" name="Rectangle 115">
                  <a:extLst>
                    <a:ext uri="{FF2B5EF4-FFF2-40B4-BE49-F238E27FC236}">
                      <a16:creationId xmlns:a16="http://schemas.microsoft.com/office/drawing/2014/main" id="{E781A579-6EEA-7842-A5EB-D2DF7B65C19B}"/>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17" name="Rectangle 116">
                  <a:extLst>
                    <a:ext uri="{FF2B5EF4-FFF2-40B4-BE49-F238E27FC236}">
                      <a16:creationId xmlns:a16="http://schemas.microsoft.com/office/drawing/2014/main" id="{5455608C-3A3E-B74F-9CFA-87113D11FC90}"/>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18" name="Rectangle 117">
                  <a:extLst>
                    <a:ext uri="{FF2B5EF4-FFF2-40B4-BE49-F238E27FC236}">
                      <a16:creationId xmlns:a16="http://schemas.microsoft.com/office/drawing/2014/main" id="{DCDE43F7-E1AB-0B40-8F9B-8AA795BF20DC}"/>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19" name="Rectangle 118">
                  <a:extLst>
                    <a:ext uri="{FF2B5EF4-FFF2-40B4-BE49-F238E27FC236}">
                      <a16:creationId xmlns:a16="http://schemas.microsoft.com/office/drawing/2014/main" id="{C2A0835E-3E75-0040-841F-B94A57855103}"/>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sp>
            <p:nvSpPr>
              <p:cNvPr id="133" name="Rectangle 132">
                <a:extLst>
                  <a:ext uri="{FF2B5EF4-FFF2-40B4-BE49-F238E27FC236}">
                    <a16:creationId xmlns:a16="http://schemas.microsoft.com/office/drawing/2014/main" id="{58338A96-DD91-FE41-A14D-E9B9C1ADEBF2}"/>
                  </a:ext>
                </a:extLst>
              </p:cNvPr>
              <p:cNvSpPr/>
              <p:nvPr/>
            </p:nvSpPr>
            <p:spPr>
              <a:xfrm>
                <a:off x="6430020" y="2967733"/>
                <a:ext cx="232789" cy="238019"/>
              </a:xfrm>
              <a:prstGeom prst="rect">
                <a:avLst/>
              </a:prstGeom>
              <a:ln>
                <a:solidFill>
                  <a:schemeClr val="tx1"/>
                </a:solidFill>
              </a:ln>
            </p:spPr>
            <p:txBody>
              <a:bodyPr wrap="square">
                <a:spAutoFit/>
              </a:bodyPr>
              <a:lstStyle/>
              <a:p>
                <a:r>
                  <a:rPr lang="en-US" sz="1400" b="1" spc="600" dirty="0"/>
                  <a:t>G</a:t>
                </a:r>
                <a:endParaRPr lang="en-US" sz="1400" dirty="0"/>
              </a:p>
            </p:txBody>
          </p:sp>
        </p:grpSp>
      </p:grpSp>
      <p:grpSp>
        <p:nvGrpSpPr>
          <p:cNvPr id="1024" name="Group 1023">
            <a:extLst>
              <a:ext uri="{FF2B5EF4-FFF2-40B4-BE49-F238E27FC236}">
                <a16:creationId xmlns:a16="http://schemas.microsoft.com/office/drawing/2014/main" id="{D7909C12-9B73-2746-A864-C3FC9F921999}"/>
              </a:ext>
            </a:extLst>
          </p:cNvPr>
          <p:cNvGrpSpPr/>
          <p:nvPr/>
        </p:nvGrpSpPr>
        <p:grpSpPr>
          <a:xfrm>
            <a:off x="-255835" y="2417572"/>
            <a:ext cx="4458419" cy="685755"/>
            <a:chOff x="-252536" y="2560176"/>
            <a:chExt cx="4458419" cy="685755"/>
          </a:xfrm>
        </p:grpSpPr>
        <p:grpSp>
          <p:nvGrpSpPr>
            <p:cNvPr id="142" name="Group 141">
              <a:extLst>
                <a:ext uri="{FF2B5EF4-FFF2-40B4-BE49-F238E27FC236}">
                  <a16:creationId xmlns:a16="http://schemas.microsoft.com/office/drawing/2014/main" id="{D75BDB08-AAFF-7E4F-988F-6277DBE88C4D}"/>
                </a:ext>
              </a:extLst>
            </p:cNvPr>
            <p:cNvGrpSpPr/>
            <p:nvPr/>
          </p:nvGrpSpPr>
          <p:grpSpPr>
            <a:xfrm>
              <a:off x="2434722" y="2975227"/>
              <a:ext cx="1705230" cy="238019"/>
              <a:chOff x="2866770" y="1633364"/>
              <a:chExt cx="2281294" cy="307777"/>
            </a:xfrm>
          </p:grpSpPr>
          <p:sp>
            <p:nvSpPr>
              <p:cNvPr id="143" name="Rectangle 142">
                <a:extLst>
                  <a:ext uri="{FF2B5EF4-FFF2-40B4-BE49-F238E27FC236}">
                    <a16:creationId xmlns:a16="http://schemas.microsoft.com/office/drawing/2014/main" id="{D5A6DF34-45C7-7A43-9EEC-A43A340EFD3D}"/>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144" name="Rectangle 143">
                <a:extLst>
                  <a:ext uri="{FF2B5EF4-FFF2-40B4-BE49-F238E27FC236}">
                    <a16:creationId xmlns:a16="http://schemas.microsoft.com/office/drawing/2014/main" id="{598CB8B8-2C30-8A44-8DBF-9299318EFD97}"/>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45" name="Rectangle 144">
                <a:extLst>
                  <a:ext uri="{FF2B5EF4-FFF2-40B4-BE49-F238E27FC236}">
                    <a16:creationId xmlns:a16="http://schemas.microsoft.com/office/drawing/2014/main" id="{49FCC984-7629-4E41-8734-CE2EC030420F}"/>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46" name="Rectangle 145">
                <a:extLst>
                  <a:ext uri="{FF2B5EF4-FFF2-40B4-BE49-F238E27FC236}">
                    <a16:creationId xmlns:a16="http://schemas.microsoft.com/office/drawing/2014/main" id="{1E4ADA7A-CDAB-1C4E-9C84-4B8CF5634D61}"/>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47" name="Rectangle 146">
                <a:extLst>
                  <a:ext uri="{FF2B5EF4-FFF2-40B4-BE49-F238E27FC236}">
                    <a16:creationId xmlns:a16="http://schemas.microsoft.com/office/drawing/2014/main" id="{9F17EFB9-BF06-594E-83BE-7F556FDA6F5F}"/>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48" name="Rectangle 147">
                <a:extLst>
                  <a:ext uri="{FF2B5EF4-FFF2-40B4-BE49-F238E27FC236}">
                    <a16:creationId xmlns:a16="http://schemas.microsoft.com/office/drawing/2014/main" id="{6203494E-BA93-AE4A-8CF7-FB469D0C21FF}"/>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149" name="Group 148">
              <a:extLst>
                <a:ext uri="{FF2B5EF4-FFF2-40B4-BE49-F238E27FC236}">
                  <a16:creationId xmlns:a16="http://schemas.microsoft.com/office/drawing/2014/main" id="{0B32F36A-91D4-E940-96AE-06E09BE233FC}"/>
                </a:ext>
              </a:extLst>
            </p:cNvPr>
            <p:cNvGrpSpPr/>
            <p:nvPr/>
          </p:nvGrpSpPr>
          <p:grpSpPr>
            <a:xfrm>
              <a:off x="-252536" y="2592328"/>
              <a:ext cx="4458419" cy="653603"/>
              <a:chOff x="179512" y="1250465"/>
              <a:chExt cx="4458419" cy="653603"/>
            </a:xfrm>
          </p:grpSpPr>
          <p:grpSp>
            <p:nvGrpSpPr>
              <p:cNvPr id="150" name="Group 149">
                <a:extLst>
                  <a:ext uri="{FF2B5EF4-FFF2-40B4-BE49-F238E27FC236}">
                    <a16:creationId xmlns:a16="http://schemas.microsoft.com/office/drawing/2014/main" id="{AD3EF342-7C7C-034B-B52B-B14076CAB9C1}"/>
                  </a:ext>
                </a:extLst>
              </p:cNvPr>
              <p:cNvGrpSpPr/>
              <p:nvPr/>
            </p:nvGrpSpPr>
            <p:grpSpPr>
              <a:xfrm>
                <a:off x="179512" y="1250465"/>
                <a:ext cx="2678479" cy="628332"/>
                <a:chOff x="611380" y="1205474"/>
                <a:chExt cx="3562226" cy="709202"/>
              </a:xfrm>
            </p:grpSpPr>
            <p:sp>
              <p:nvSpPr>
                <p:cNvPr id="153" name="Freeform 152">
                  <a:extLst>
                    <a:ext uri="{FF2B5EF4-FFF2-40B4-BE49-F238E27FC236}">
                      <a16:creationId xmlns:a16="http://schemas.microsoft.com/office/drawing/2014/main" id="{C044F9E8-0B45-E54A-BF54-12FCBDF488AF}"/>
                    </a:ext>
                  </a:extLst>
                </p:cNvPr>
                <p:cNvSpPr/>
                <p:nvPr/>
              </p:nvSpPr>
              <p:spPr>
                <a:xfrm>
                  <a:off x="899427" y="1381303"/>
                  <a:ext cx="3270108" cy="53337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552A689C-5DD1-6D43-A4E0-21D295066106}"/>
                    </a:ext>
                  </a:extLst>
                </p:cNvPr>
                <p:cNvSpPr/>
                <p:nvPr/>
              </p:nvSpPr>
              <p:spPr>
                <a:xfrm>
                  <a:off x="611380" y="1205474"/>
                  <a:ext cx="3562226"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id="{BF946D66-ABDA-724B-B481-D0A1783FEBB3}"/>
                  </a:ext>
                </a:extLst>
              </p:cNvPr>
              <p:cNvSpPr/>
              <p:nvPr/>
            </p:nvSpPr>
            <p:spPr>
              <a:xfrm>
                <a:off x="2860693" y="1858349"/>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154">
              <a:extLst>
                <a:ext uri="{FF2B5EF4-FFF2-40B4-BE49-F238E27FC236}">
                  <a16:creationId xmlns:a16="http://schemas.microsoft.com/office/drawing/2014/main" id="{18F4F251-2263-2643-BA6F-8BFB8AFBDBB7}"/>
                </a:ext>
              </a:extLst>
            </p:cNvPr>
            <p:cNvSpPr/>
            <p:nvPr/>
          </p:nvSpPr>
          <p:spPr>
            <a:xfrm>
              <a:off x="2434721" y="2560176"/>
              <a:ext cx="248360" cy="238019"/>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1027" name="Group 1026">
            <a:extLst>
              <a:ext uri="{FF2B5EF4-FFF2-40B4-BE49-F238E27FC236}">
                <a16:creationId xmlns:a16="http://schemas.microsoft.com/office/drawing/2014/main" id="{88C77D82-078D-D449-8F9B-E72D4430D481}"/>
              </a:ext>
            </a:extLst>
          </p:cNvPr>
          <p:cNvGrpSpPr/>
          <p:nvPr/>
        </p:nvGrpSpPr>
        <p:grpSpPr>
          <a:xfrm>
            <a:off x="3820324" y="3641708"/>
            <a:ext cx="5362959" cy="649825"/>
            <a:chOff x="3820324" y="4091783"/>
            <a:chExt cx="5362959" cy="649825"/>
          </a:xfrm>
        </p:grpSpPr>
        <p:grpSp>
          <p:nvGrpSpPr>
            <p:cNvPr id="187" name="Group 186">
              <a:extLst>
                <a:ext uri="{FF2B5EF4-FFF2-40B4-BE49-F238E27FC236}">
                  <a16:creationId xmlns:a16="http://schemas.microsoft.com/office/drawing/2014/main" id="{EA1F4896-B1AC-B442-995C-501F4A6BD3D7}"/>
                </a:ext>
              </a:extLst>
            </p:cNvPr>
            <p:cNvGrpSpPr/>
            <p:nvPr/>
          </p:nvGrpSpPr>
          <p:grpSpPr>
            <a:xfrm>
              <a:off x="4106469" y="4096808"/>
              <a:ext cx="5076814" cy="644800"/>
              <a:chOff x="5080862" y="2556191"/>
              <a:chExt cx="5076814" cy="644800"/>
            </a:xfrm>
          </p:grpSpPr>
          <p:grpSp>
            <p:nvGrpSpPr>
              <p:cNvPr id="198" name="Group 197">
                <a:extLst>
                  <a:ext uri="{FF2B5EF4-FFF2-40B4-BE49-F238E27FC236}">
                    <a16:creationId xmlns:a16="http://schemas.microsoft.com/office/drawing/2014/main" id="{F72DB4DF-043D-9D4B-A242-0ADFF25C559D}"/>
                  </a:ext>
                </a:extLst>
              </p:cNvPr>
              <p:cNvGrpSpPr/>
              <p:nvPr/>
            </p:nvGrpSpPr>
            <p:grpSpPr>
              <a:xfrm flipH="1">
                <a:off x="6800488" y="2571448"/>
                <a:ext cx="3357188" cy="628333"/>
                <a:chOff x="-859508" y="1284669"/>
                <a:chExt cx="5055148" cy="833322"/>
              </a:xfrm>
            </p:grpSpPr>
            <p:sp>
              <p:nvSpPr>
                <p:cNvPr id="200" name="Freeform 199">
                  <a:extLst>
                    <a:ext uri="{FF2B5EF4-FFF2-40B4-BE49-F238E27FC236}">
                      <a16:creationId xmlns:a16="http://schemas.microsoft.com/office/drawing/2014/main" id="{63F0D351-D8A4-1249-9A50-92D0BDD93D93}"/>
                    </a:ext>
                  </a:extLst>
                </p:cNvPr>
                <p:cNvSpPr/>
                <p:nvPr/>
              </p:nvSpPr>
              <p:spPr>
                <a:xfrm>
                  <a:off x="-855333" y="1402041"/>
                  <a:ext cx="5041026" cy="715950"/>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2EECFBCB-1D99-DA43-AC59-D254B02A5275}"/>
                    </a:ext>
                  </a:extLst>
                </p:cNvPr>
                <p:cNvSpPr/>
                <p:nvPr/>
              </p:nvSpPr>
              <p:spPr>
                <a:xfrm>
                  <a:off x="-859508" y="1284669"/>
                  <a:ext cx="5055148"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4250B5E3-93FE-0648-ABE7-072AA564DBEA}"/>
                  </a:ext>
                </a:extLst>
              </p:cNvPr>
              <p:cNvGrpSpPr/>
              <p:nvPr/>
            </p:nvGrpSpPr>
            <p:grpSpPr>
              <a:xfrm>
                <a:off x="5080862" y="2556191"/>
                <a:ext cx="1712879" cy="644800"/>
                <a:chOff x="4941580" y="2576059"/>
                <a:chExt cx="1712879" cy="644800"/>
              </a:xfrm>
            </p:grpSpPr>
            <p:grpSp>
              <p:nvGrpSpPr>
                <p:cNvPr id="190" name="Group 189">
                  <a:extLst>
                    <a:ext uri="{FF2B5EF4-FFF2-40B4-BE49-F238E27FC236}">
                      <a16:creationId xmlns:a16="http://schemas.microsoft.com/office/drawing/2014/main" id="{4F47F002-CCE0-0241-89B7-35B367B14B7B}"/>
                    </a:ext>
                  </a:extLst>
                </p:cNvPr>
                <p:cNvGrpSpPr/>
                <p:nvPr/>
              </p:nvGrpSpPr>
              <p:grpSpPr>
                <a:xfrm>
                  <a:off x="4941580" y="2576059"/>
                  <a:ext cx="1705230" cy="238019"/>
                  <a:chOff x="2866770" y="1221300"/>
                  <a:chExt cx="2281294" cy="307777"/>
                </a:xfrm>
              </p:grpSpPr>
              <p:sp>
                <p:nvSpPr>
                  <p:cNvPr id="192" name="Rectangle 191">
                    <a:extLst>
                      <a:ext uri="{FF2B5EF4-FFF2-40B4-BE49-F238E27FC236}">
                        <a16:creationId xmlns:a16="http://schemas.microsoft.com/office/drawing/2014/main" id="{DD4E8B19-CCB8-CA4C-968D-AC80F7B43979}"/>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193" name="Rectangle 192">
                    <a:extLst>
                      <a:ext uri="{FF2B5EF4-FFF2-40B4-BE49-F238E27FC236}">
                        <a16:creationId xmlns:a16="http://schemas.microsoft.com/office/drawing/2014/main" id="{E28E0B4D-461F-A64A-A5C6-484E663B2F7C}"/>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94" name="Rectangle 193">
                    <a:extLst>
                      <a:ext uri="{FF2B5EF4-FFF2-40B4-BE49-F238E27FC236}">
                        <a16:creationId xmlns:a16="http://schemas.microsoft.com/office/drawing/2014/main" id="{B32A5C97-2350-624F-BC85-8597B0BA2208}"/>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195" name="Rectangle 194">
                    <a:extLst>
                      <a:ext uri="{FF2B5EF4-FFF2-40B4-BE49-F238E27FC236}">
                        <a16:creationId xmlns:a16="http://schemas.microsoft.com/office/drawing/2014/main" id="{0384A800-E373-AC4E-9D5B-9157663F2590}"/>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96" name="Rectangle 195">
                    <a:extLst>
                      <a:ext uri="{FF2B5EF4-FFF2-40B4-BE49-F238E27FC236}">
                        <a16:creationId xmlns:a16="http://schemas.microsoft.com/office/drawing/2014/main" id="{FDD4DE39-264B-534C-8C7A-93B1541357C2}"/>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197" name="Rectangle 196">
                    <a:extLst>
                      <a:ext uri="{FF2B5EF4-FFF2-40B4-BE49-F238E27FC236}">
                        <a16:creationId xmlns:a16="http://schemas.microsoft.com/office/drawing/2014/main" id="{74C41FB3-B229-FE47-BB31-E5F7509ED983}"/>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sp>
              <p:nvSpPr>
                <p:cNvPr id="191" name="Rectangle 190">
                  <a:extLst>
                    <a:ext uri="{FF2B5EF4-FFF2-40B4-BE49-F238E27FC236}">
                      <a16:creationId xmlns:a16="http://schemas.microsoft.com/office/drawing/2014/main" id="{88C516BE-E4A3-EC4E-8261-471A7DFD2DF8}"/>
                    </a:ext>
                  </a:extLst>
                </p:cNvPr>
                <p:cNvSpPr/>
                <p:nvPr/>
              </p:nvSpPr>
              <p:spPr>
                <a:xfrm>
                  <a:off x="6421670" y="2982840"/>
                  <a:ext cx="232789" cy="238019"/>
                </a:xfrm>
                <a:prstGeom prst="rect">
                  <a:avLst/>
                </a:prstGeom>
                <a:ln>
                  <a:solidFill>
                    <a:schemeClr val="tx1"/>
                  </a:solidFill>
                </a:ln>
              </p:spPr>
              <p:txBody>
                <a:bodyPr wrap="square">
                  <a:spAutoFit/>
                </a:bodyPr>
                <a:lstStyle/>
                <a:p>
                  <a:r>
                    <a:rPr lang="en-US" sz="1400" b="1" spc="600" dirty="0"/>
                    <a:t>G</a:t>
                  </a:r>
                  <a:endParaRPr lang="en-US" sz="1400" dirty="0"/>
                </a:p>
              </p:txBody>
            </p:sp>
          </p:grpSp>
        </p:grpSp>
        <p:sp>
          <p:nvSpPr>
            <p:cNvPr id="216" name="Rectangle 215">
              <a:extLst>
                <a:ext uri="{FF2B5EF4-FFF2-40B4-BE49-F238E27FC236}">
                  <a16:creationId xmlns:a16="http://schemas.microsoft.com/office/drawing/2014/main" id="{4A916AD7-6D20-9443-A1F4-B76ED0266805}"/>
                </a:ext>
              </a:extLst>
            </p:cNvPr>
            <p:cNvSpPr/>
            <p:nvPr/>
          </p:nvSpPr>
          <p:spPr>
            <a:xfrm>
              <a:off x="3820324" y="4091783"/>
              <a:ext cx="2016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ectangle 217">
            <a:extLst>
              <a:ext uri="{FF2B5EF4-FFF2-40B4-BE49-F238E27FC236}">
                <a16:creationId xmlns:a16="http://schemas.microsoft.com/office/drawing/2014/main" id="{3084ECCD-05C6-944F-80DD-90407E0F2B1E}"/>
              </a:ext>
            </a:extLst>
          </p:cNvPr>
          <p:cNvSpPr/>
          <p:nvPr/>
        </p:nvSpPr>
        <p:spPr>
          <a:xfrm>
            <a:off x="3839731" y="4299401"/>
            <a:ext cx="2004323" cy="646331"/>
          </a:xfrm>
          <a:prstGeom prst="rect">
            <a:avLst/>
          </a:prstGeom>
        </p:spPr>
        <p:txBody>
          <a:bodyPr wrap="square">
            <a:spAutoFit/>
          </a:bodyPr>
          <a:lstStyle/>
          <a:p>
            <a:pPr algn="ctr"/>
            <a:r>
              <a:rPr lang="en-US" b="1" dirty="0">
                <a:solidFill>
                  <a:srgbClr val="FFFF00"/>
                </a:solidFill>
              </a:rPr>
              <a:t>Recombinant DNA </a:t>
            </a:r>
          </a:p>
          <a:p>
            <a:pPr algn="ctr"/>
            <a:r>
              <a:rPr lang="en-US" b="1" dirty="0">
                <a:solidFill>
                  <a:srgbClr val="FFFF00"/>
                </a:solidFill>
              </a:rPr>
              <a:t>(rDNA)</a:t>
            </a:r>
            <a:endParaRPr lang="en-US" dirty="0"/>
          </a:p>
        </p:txBody>
      </p:sp>
      <p:grpSp>
        <p:nvGrpSpPr>
          <p:cNvPr id="1028" name="Group 1027">
            <a:extLst>
              <a:ext uri="{FF2B5EF4-FFF2-40B4-BE49-F238E27FC236}">
                <a16:creationId xmlns:a16="http://schemas.microsoft.com/office/drawing/2014/main" id="{787C87F2-1A80-F141-83BA-5DB7CA9A9555}"/>
              </a:ext>
            </a:extLst>
          </p:cNvPr>
          <p:cNvGrpSpPr/>
          <p:nvPr/>
        </p:nvGrpSpPr>
        <p:grpSpPr>
          <a:xfrm>
            <a:off x="-375925" y="3653831"/>
            <a:ext cx="6201841" cy="661760"/>
            <a:chOff x="-375925" y="4103906"/>
            <a:chExt cx="6201841" cy="661760"/>
          </a:xfrm>
        </p:grpSpPr>
        <p:grpSp>
          <p:nvGrpSpPr>
            <p:cNvPr id="202" name="Group 201">
              <a:extLst>
                <a:ext uri="{FF2B5EF4-FFF2-40B4-BE49-F238E27FC236}">
                  <a16:creationId xmlns:a16="http://schemas.microsoft.com/office/drawing/2014/main" id="{1622BBE9-4065-D34D-9136-87B21AF80877}"/>
                </a:ext>
              </a:extLst>
            </p:cNvPr>
            <p:cNvGrpSpPr/>
            <p:nvPr/>
          </p:nvGrpSpPr>
          <p:grpSpPr>
            <a:xfrm>
              <a:off x="-375925" y="4103906"/>
              <a:ext cx="5897148" cy="636489"/>
              <a:chOff x="-1757196" y="2584171"/>
              <a:chExt cx="5897148" cy="636489"/>
            </a:xfrm>
          </p:grpSpPr>
          <p:grpSp>
            <p:nvGrpSpPr>
              <p:cNvPr id="203" name="Group 202">
                <a:extLst>
                  <a:ext uri="{FF2B5EF4-FFF2-40B4-BE49-F238E27FC236}">
                    <a16:creationId xmlns:a16="http://schemas.microsoft.com/office/drawing/2014/main" id="{39C06E6D-31F9-BA41-A702-3349B0A7B4C1}"/>
                  </a:ext>
                </a:extLst>
              </p:cNvPr>
              <p:cNvGrpSpPr/>
              <p:nvPr/>
            </p:nvGrpSpPr>
            <p:grpSpPr>
              <a:xfrm>
                <a:off x="2434722" y="2975227"/>
                <a:ext cx="1705230" cy="238019"/>
                <a:chOff x="2866770" y="1633364"/>
                <a:chExt cx="2281294" cy="307777"/>
              </a:xfrm>
            </p:grpSpPr>
            <p:sp>
              <p:nvSpPr>
                <p:cNvPr id="210" name="Rectangle 209">
                  <a:extLst>
                    <a:ext uri="{FF2B5EF4-FFF2-40B4-BE49-F238E27FC236}">
                      <a16:creationId xmlns:a16="http://schemas.microsoft.com/office/drawing/2014/main" id="{144811E4-1A68-9947-BEE8-5EE4E68839EF}"/>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211" name="Rectangle 210">
                  <a:extLst>
                    <a:ext uri="{FF2B5EF4-FFF2-40B4-BE49-F238E27FC236}">
                      <a16:creationId xmlns:a16="http://schemas.microsoft.com/office/drawing/2014/main" id="{BD42CFA9-18A4-1E45-841F-3FF541B357ED}"/>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12" name="Rectangle 211">
                  <a:extLst>
                    <a:ext uri="{FF2B5EF4-FFF2-40B4-BE49-F238E27FC236}">
                      <a16:creationId xmlns:a16="http://schemas.microsoft.com/office/drawing/2014/main" id="{9D62AC89-C36A-1940-BCF3-4A7F3040B5C4}"/>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13" name="Rectangle 212">
                  <a:extLst>
                    <a:ext uri="{FF2B5EF4-FFF2-40B4-BE49-F238E27FC236}">
                      <a16:creationId xmlns:a16="http://schemas.microsoft.com/office/drawing/2014/main" id="{9BA630F1-8363-184D-986A-6178AADDC4B3}"/>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14" name="Rectangle 213">
                  <a:extLst>
                    <a:ext uri="{FF2B5EF4-FFF2-40B4-BE49-F238E27FC236}">
                      <a16:creationId xmlns:a16="http://schemas.microsoft.com/office/drawing/2014/main" id="{AD444DB5-2DAB-9B46-A3D2-96BFA331961F}"/>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15" name="Rectangle 214">
                  <a:extLst>
                    <a:ext uri="{FF2B5EF4-FFF2-40B4-BE49-F238E27FC236}">
                      <a16:creationId xmlns:a16="http://schemas.microsoft.com/office/drawing/2014/main" id="{E60B1C3D-3B61-E04F-85E6-912777AC9353}"/>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206" name="Group 205">
                <a:extLst>
                  <a:ext uri="{FF2B5EF4-FFF2-40B4-BE49-F238E27FC236}">
                    <a16:creationId xmlns:a16="http://schemas.microsoft.com/office/drawing/2014/main" id="{89CD673B-1784-A947-8C5E-DEF9350D94AF}"/>
                  </a:ext>
                </a:extLst>
              </p:cNvPr>
              <p:cNvGrpSpPr/>
              <p:nvPr/>
            </p:nvGrpSpPr>
            <p:grpSpPr>
              <a:xfrm>
                <a:off x="-1757196" y="2592328"/>
                <a:ext cx="4183139" cy="628332"/>
                <a:chOff x="-1389733" y="1205474"/>
                <a:chExt cx="5563339" cy="709202"/>
              </a:xfrm>
            </p:grpSpPr>
            <p:sp>
              <p:nvSpPr>
                <p:cNvPr id="208" name="Freeform 207">
                  <a:extLst>
                    <a:ext uri="{FF2B5EF4-FFF2-40B4-BE49-F238E27FC236}">
                      <a16:creationId xmlns:a16="http://schemas.microsoft.com/office/drawing/2014/main" id="{80247BD3-B2B1-DE42-BE21-4801911D6842}"/>
                    </a:ext>
                  </a:extLst>
                </p:cNvPr>
                <p:cNvSpPr/>
                <p:nvPr/>
              </p:nvSpPr>
              <p:spPr>
                <a:xfrm>
                  <a:off x="-937585" y="1381303"/>
                  <a:ext cx="5107120" cy="53337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id="{A3EE1632-6722-CC4B-B25E-6A0757500BE1}"/>
                    </a:ext>
                  </a:extLst>
                </p:cNvPr>
                <p:cNvSpPr/>
                <p:nvPr/>
              </p:nvSpPr>
              <p:spPr>
                <a:xfrm>
                  <a:off x="-1389733" y="1205474"/>
                  <a:ext cx="5563339"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a:extLst>
                  <a:ext uri="{FF2B5EF4-FFF2-40B4-BE49-F238E27FC236}">
                    <a16:creationId xmlns:a16="http://schemas.microsoft.com/office/drawing/2014/main" id="{D0C52AAA-F80B-CB4D-BC47-C5B002975F62}"/>
                  </a:ext>
                </a:extLst>
              </p:cNvPr>
              <p:cNvSpPr/>
              <p:nvPr/>
            </p:nvSpPr>
            <p:spPr>
              <a:xfrm>
                <a:off x="2434722" y="2584171"/>
                <a:ext cx="248360" cy="238019"/>
              </a:xfrm>
              <a:prstGeom prst="rect">
                <a:avLst/>
              </a:prstGeom>
              <a:ln>
                <a:solidFill>
                  <a:schemeClr val="tx1"/>
                </a:solidFill>
              </a:ln>
            </p:spPr>
            <p:txBody>
              <a:bodyPr wrap="square">
                <a:spAutoFit/>
              </a:bodyPr>
              <a:lstStyle/>
              <a:p>
                <a:r>
                  <a:rPr lang="en-US" sz="1400" b="1" spc="600" dirty="0"/>
                  <a:t>G</a:t>
                </a:r>
                <a:endParaRPr lang="en-US" sz="1400" dirty="0"/>
              </a:p>
            </p:txBody>
          </p:sp>
        </p:grpSp>
        <p:sp>
          <p:nvSpPr>
            <p:cNvPr id="220" name="Rectangle 219">
              <a:extLst>
                <a:ext uri="{FF2B5EF4-FFF2-40B4-BE49-F238E27FC236}">
                  <a16:creationId xmlns:a16="http://schemas.microsoft.com/office/drawing/2014/main" id="{400A9C11-CDCC-3F40-A40D-649999F094BF}"/>
                </a:ext>
              </a:extLst>
            </p:cNvPr>
            <p:cNvSpPr/>
            <p:nvPr/>
          </p:nvSpPr>
          <p:spPr>
            <a:xfrm>
              <a:off x="3809916" y="4719947"/>
              <a:ext cx="2016000"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Rectangle 236">
            <a:extLst>
              <a:ext uri="{FF2B5EF4-FFF2-40B4-BE49-F238E27FC236}">
                <a16:creationId xmlns:a16="http://schemas.microsoft.com/office/drawing/2014/main" id="{FD87D0C1-C14D-7A4C-A008-39187AE903F0}"/>
              </a:ext>
            </a:extLst>
          </p:cNvPr>
          <p:cNvSpPr/>
          <p:nvPr/>
        </p:nvSpPr>
        <p:spPr>
          <a:xfrm>
            <a:off x="251520" y="-22820"/>
            <a:ext cx="8640960" cy="646331"/>
          </a:xfrm>
          <a:prstGeom prst="rect">
            <a:avLst/>
          </a:prstGeom>
        </p:spPr>
        <p:txBody>
          <a:bodyPr wrap="square">
            <a:spAutoFit/>
          </a:bodyPr>
          <a:lstStyle/>
          <a:p>
            <a:pPr algn="ctr"/>
            <a:r>
              <a:rPr lang="en-US" b="1" dirty="0"/>
              <a:t>Restriction endonuclease (</a:t>
            </a:r>
            <a:r>
              <a:rPr lang="en-US" b="1" dirty="0" err="1"/>
              <a:t>EcoRI</a:t>
            </a:r>
            <a:r>
              <a:rPr lang="en-US" b="1" dirty="0"/>
              <a:t>) </a:t>
            </a:r>
            <a:r>
              <a:rPr lang="en-US" b="1" i="1" dirty="0">
                <a:solidFill>
                  <a:srgbClr val="FFFF00"/>
                </a:solidFill>
              </a:rPr>
              <a:t>cuts both the DNA between G and A </a:t>
            </a:r>
            <a:r>
              <a:rPr lang="en-US" b="1" i="1" dirty="0"/>
              <a:t>only when </a:t>
            </a:r>
            <a:r>
              <a:rPr lang="en-US" b="1" i="1" dirty="0">
                <a:solidFill>
                  <a:srgbClr val="FFFF00"/>
                </a:solidFill>
              </a:rPr>
              <a:t>palindromic recognition sequence GAATCC </a:t>
            </a:r>
            <a:r>
              <a:rPr lang="en-US" b="1" i="1" dirty="0"/>
              <a:t>is present in DNA</a:t>
            </a:r>
            <a:endParaRPr lang="en-US" i="1" dirty="0"/>
          </a:p>
        </p:txBody>
      </p:sp>
      <p:sp>
        <p:nvSpPr>
          <p:cNvPr id="240" name="Down Arrow 239">
            <a:extLst>
              <a:ext uri="{FF2B5EF4-FFF2-40B4-BE49-F238E27FC236}">
                <a16:creationId xmlns:a16="http://schemas.microsoft.com/office/drawing/2014/main" id="{344C2716-122A-684F-BFE3-09888F030027}"/>
              </a:ext>
            </a:extLst>
          </p:cNvPr>
          <p:cNvSpPr/>
          <p:nvPr/>
        </p:nvSpPr>
        <p:spPr>
          <a:xfrm>
            <a:off x="5939744" y="1821649"/>
            <a:ext cx="115096" cy="545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Down Arrow 240">
            <a:extLst>
              <a:ext uri="{FF2B5EF4-FFF2-40B4-BE49-F238E27FC236}">
                <a16:creationId xmlns:a16="http://schemas.microsoft.com/office/drawing/2014/main" id="{B30E109F-807C-7440-BA7C-378F3031D4A9}"/>
              </a:ext>
            </a:extLst>
          </p:cNvPr>
          <p:cNvSpPr/>
          <p:nvPr/>
        </p:nvSpPr>
        <p:spPr>
          <a:xfrm>
            <a:off x="2786191" y="1809959"/>
            <a:ext cx="115096" cy="5453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Down Arrow 241">
            <a:extLst>
              <a:ext uri="{FF2B5EF4-FFF2-40B4-BE49-F238E27FC236}">
                <a16:creationId xmlns:a16="http://schemas.microsoft.com/office/drawing/2014/main" id="{2475EB57-9525-1640-9874-C388BBC8B29F}"/>
              </a:ext>
            </a:extLst>
          </p:cNvPr>
          <p:cNvSpPr/>
          <p:nvPr/>
        </p:nvSpPr>
        <p:spPr>
          <a:xfrm>
            <a:off x="4671966" y="3175517"/>
            <a:ext cx="116057" cy="41299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4" name="Group 243">
            <a:extLst>
              <a:ext uri="{FF2B5EF4-FFF2-40B4-BE49-F238E27FC236}">
                <a16:creationId xmlns:a16="http://schemas.microsoft.com/office/drawing/2014/main" id="{931EC1C7-9AC8-E54A-AB66-149D62FA7FDA}"/>
              </a:ext>
            </a:extLst>
          </p:cNvPr>
          <p:cNvGrpSpPr/>
          <p:nvPr/>
        </p:nvGrpSpPr>
        <p:grpSpPr>
          <a:xfrm>
            <a:off x="-252536" y="1104093"/>
            <a:ext cx="4464496" cy="676463"/>
            <a:chOff x="-252536" y="1104093"/>
            <a:chExt cx="4464496" cy="676463"/>
          </a:xfrm>
        </p:grpSpPr>
        <p:grpSp>
          <p:nvGrpSpPr>
            <p:cNvPr id="245" name="Group 244">
              <a:extLst>
                <a:ext uri="{FF2B5EF4-FFF2-40B4-BE49-F238E27FC236}">
                  <a16:creationId xmlns:a16="http://schemas.microsoft.com/office/drawing/2014/main" id="{73C4D4AB-7051-FB4F-B948-D3394FC46C33}"/>
                </a:ext>
              </a:extLst>
            </p:cNvPr>
            <p:cNvGrpSpPr/>
            <p:nvPr/>
          </p:nvGrpSpPr>
          <p:grpSpPr>
            <a:xfrm>
              <a:off x="2434722" y="1140520"/>
              <a:ext cx="1705230" cy="238019"/>
              <a:chOff x="2866770" y="1221300"/>
              <a:chExt cx="2281294" cy="307777"/>
            </a:xfrm>
          </p:grpSpPr>
          <p:sp>
            <p:nvSpPr>
              <p:cNvPr id="259" name="Rectangle 258">
                <a:extLst>
                  <a:ext uri="{FF2B5EF4-FFF2-40B4-BE49-F238E27FC236}">
                    <a16:creationId xmlns:a16="http://schemas.microsoft.com/office/drawing/2014/main" id="{95456C03-5427-DD46-AAF5-22ACBE36128F}"/>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260" name="Rectangle 259">
                <a:extLst>
                  <a:ext uri="{FF2B5EF4-FFF2-40B4-BE49-F238E27FC236}">
                    <a16:creationId xmlns:a16="http://schemas.microsoft.com/office/drawing/2014/main" id="{0E94B2A8-30A4-AD41-9D7B-8AF61A3D5548}"/>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61" name="Rectangle 260">
                <a:extLst>
                  <a:ext uri="{FF2B5EF4-FFF2-40B4-BE49-F238E27FC236}">
                    <a16:creationId xmlns:a16="http://schemas.microsoft.com/office/drawing/2014/main" id="{C3B42A06-3D70-1A44-8C62-BAA8B0D8E7F6}"/>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62" name="Rectangle 261">
                <a:extLst>
                  <a:ext uri="{FF2B5EF4-FFF2-40B4-BE49-F238E27FC236}">
                    <a16:creationId xmlns:a16="http://schemas.microsoft.com/office/drawing/2014/main" id="{307D7E3F-D9A4-C44C-A898-D49694577C6E}"/>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63" name="Rectangle 262">
                <a:extLst>
                  <a:ext uri="{FF2B5EF4-FFF2-40B4-BE49-F238E27FC236}">
                    <a16:creationId xmlns:a16="http://schemas.microsoft.com/office/drawing/2014/main" id="{9A1D50B4-1523-844B-9E1D-378A05C676CE}"/>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64" name="Rectangle 263">
                <a:extLst>
                  <a:ext uri="{FF2B5EF4-FFF2-40B4-BE49-F238E27FC236}">
                    <a16:creationId xmlns:a16="http://schemas.microsoft.com/office/drawing/2014/main" id="{9C5F8F77-0FED-F049-A1B9-76272534C790}"/>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grpSp>
          <p:nvGrpSpPr>
            <p:cNvPr id="246" name="Group 245">
              <a:extLst>
                <a:ext uri="{FF2B5EF4-FFF2-40B4-BE49-F238E27FC236}">
                  <a16:creationId xmlns:a16="http://schemas.microsoft.com/office/drawing/2014/main" id="{E9649D2C-1D4E-4349-8F97-289F3E82ADB0}"/>
                </a:ext>
              </a:extLst>
            </p:cNvPr>
            <p:cNvGrpSpPr/>
            <p:nvPr/>
          </p:nvGrpSpPr>
          <p:grpSpPr>
            <a:xfrm>
              <a:off x="2434722" y="1509852"/>
              <a:ext cx="1705230" cy="238019"/>
              <a:chOff x="2866770" y="1633364"/>
              <a:chExt cx="2281294" cy="307777"/>
            </a:xfrm>
          </p:grpSpPr>
          <p:sp>
            <p:nvSpPr>
              <p:cNvPr id="253" name="Rectangle 252">
                <a:extLst>
                  <a:ext uri="{FF2B5EF4-FFF2-40B4-BE49-F238E27FC236}">
                    <a16:creationId xmlns:a16="http://schemas.microsoft.com/office/drawing/2014/main" id="{1A983F15-6FFE-2042-9236-68AC5ADC3D55}"/>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254" name="Rectangle 253">
                <a:extLst>
                  <a:ext uri="{FF2B5EF4-FFF2-40B4-BE49-F238E27FC236}">
                    <a16:creationId xmlns:a16="http://schemas.microsoft.com/office/drawing/2014/main" id="{3EFDA018-AD27-CB4D-9393-EAD7D83F6341}"/>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55" name="Rectangle 254">
                <a:extLst>
                  <a:ext uri="{FF2B5EF4-FFF2-40B4-BE49-F238E27FC236}">
                    <a16:creationId xmlns:a16="http://schemas.microsoft.com/office/drawing/2014/main" id="{3D5266BA-B3C9-1F4A-856E-1FF26F782581}"/>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56" name="Rectangle 255">
                <a:extLst>
                  <a:ext uri="{FF2B5EF4-FFF2-40B4-BE49-F238E27FC236}">
                    <a16:creationId xmlns:a16="http://schemas.microsoft.com/office/drawing/2014/main" id="{32248A72-7F59-044C-A73F-A427D0B704CD}"/>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57" name="Rectangle 256">
                <a:extLst>
                  <a:ext uri="{FF2B5EF4-FFF2-40B4-BE49-F238E27FC236}">
                    <a16:creationId xmlns:a16="http://schemas.microsoft.com/office/drawing/2014/main" id="{41260CC0-70AA-D848-919F-B222A4356D2D}"/>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58" name="Rectangle 257">
                <a:extLst>
                  <a:ext uri="{FF2B5EF4-FFF2-40B4-BE49-F238E27FC236}">
                    <a16:creationId xmlns:a16="http://schemas.microsoft.com/office/drawing/2014/main" id="{5DE7E06A-0C6B-0F42-89D5-2E5ED137D174}"/>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247" name="Group 246">
              <a:extLst>
                <a:ext uri="{FF2B5EF4-FFF2-40B4-BE49-F238E27FC236}">
                  <a16:creationId xmlns:a16="http://schemas.microsoft.com/office/drawing/2014/main" id="{75A83B1E-5299-934A-BB5F-75DDF8C6F1B4}"/>
                </a:ext>
              </a:extLst>
            </p:cNvPr>
            <p:cNvGrpSpPr/>
            <p:nvPr/>
          </p:nvGrpSpPr>
          <p:grpSpPr>
            <a:xfrm>
              <a:off x="-252536" y="1104093"/>
              <a:ext cx="4464496" cy="676463"/>
              <a:chOff x="179512" y="1227605"/>
              <a:chExt cx="4464496" cy="676463"/>
            </a:xfrm>
          </p:grpSpPr>
          <p:grpSp>
            <p:nvGrpSpPr>
              <p:cNvPr id="248" name="Group 247">
                <a:extLst>
                  <a:ext uri="{FF2B5EF4-FFF2-40B4-BE49-F238E27FC236}">
                    <a16:creationId xmlns:a16="http://schemas.microsoft.com/office/drawing/2014/main" id="{8C5845FE-D11F-A745-A9F3-651FD4A1AF43}"/>
                  </a:ext>
                </a:extLst>
              </p:cNvPr>
              <p:cNvGrpSpPr/>
              <p:nvPr/>
            </p:nvGrpSpPr>
            <p:grpSpPr>
              <a:xfrm>
                <a:off x="179512" y="1250465"/>
                <a:ext cx="2678479" cy="628332"/>
                <a:chOff x="611380" y="1205474"/>
                <a:chExt cx="3562226" cy="709202"/>
              </a:xfrm>
            </p:grpSpPr>
            <p:sp>
              <p:nvSpPr>
                <p:cNvPr id="251" name="Freeform 250">
                  <a:extLst>
                    <a:ext uri="{FF2B5EF4-FFF2-40B4-BE49-F238E27FC236}">
                      <a16:creationId xmlns:a16="http://schemas.microsoft.com/office/drawing/2014/main" id="{31C903AA-D004-F24C-AF59-5AEC8D2528E4}"/>
                    </a:ext>
                  </a:extLst>
                </p:cNvPr>
                <p:cNvSpPr/>
                <p:nvPr/>
              </p:nvSpPr>
              <p:spPr>
                <a:xfrm>
                  <a:off x="899427" y="1381303"/>
                  <a:ext cx="3270108" cy="533373"/>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Freeform 251">
                  <a:extLst>
                    <a:ext uri="{FF2B5EF4-FFF2-40B4-BE49-F238E27FC236}">
                      <a16:creationId xmlns:a16="http://schemas.microsoft.com/office/drawing/2014/main" id="{C81AF33B-55EB-4C4D-BE80-C7B68CE4A9D2}"/>
                    </a:ext>
                  </a:extLst>
                </p:cNvPr>
                <p:cNvSpPr/>
                <p:nvPr/>
              </p:nvSpPr>
              <p:spPr>
                <a:xfrm>
                  <a:off x="611380" y="1205474"/>
                  <a:ext cx="3562226"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0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9" name="Rectangle 248">
                <a:extLst>
                  <a:ext uri="{FF2B5EF4-FFF2-40B4-BE49-F238E27FC236}">
                    <a16:creationId xmlns:a16="http://schemas.microsoft.com/office/drawing/2014/main" id="{5E6CFA93-8CEC-624D-B151-A2B3BDDC5915}"/>
                  </a:ext>
                </a:extLst>
              </p:cNvPr>
              <p:cNvSpPr/>
              <p:nvPr/>
            </p:nvSpPr>
            <p:spPr>
              <a:xfrm>
                <a:off x="2866770" y="1227605"/>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8F2DAE27-F79C-744A-8D6C-7CCFD42157AD}"/>
                  </a:ext>
                </a:extLst>
              </p:cNvPr>
              <p:cNvSpPr/>
              <p:nvPr/>
            </p:nvSpPr>
            <p:spPr>
              <a:xfrm>
                <a:off x="2860693" y="1858349"/>
                <a:ext cx="1777238"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6" name="Group 265">
            <a:extLst>
              <a:ext uri="{FF2B5EF4-FFF2-40B4-BE49-F238E27FC236}">
                <a16:creationId xmlns:a16="http://schemas.microsoft.com/office/drawing/2014/main" id="{54884A29-AEF1-EF4D-9EF5-E763423F14D5}"/>
              </a:ext>
            </a:extLst>
          </p:cNvPr>
          <p:cNvGrpSpPr/>
          <p:nvPr/>
        </p:nvGrpSpPr>
        <p:grpSpPr>
          <a:xfrm>
            <a:off x="5029369" y="1105538"/>
            <a:ext cx="4151143" cy="676463"/>
            <a:chOff x="5029369" y="1105538"/>
            <a:chExt cx="4151143" cy="676463"/>
          </a:xfrm>
        </p:grpSpPr>
        <p:grpSp>
          <p:nvGrpSpPr>
            <p:cNvPr id="267" name="Group 266">
              <a:extLst>
                <a:ext uri="{FF2B5EF4-FFF2-40B4-BE49-F238E27FC236}">
                  <a16:creationId xmlns:a16="http://schemas.microsoft.com/office/drawing/2014/main" id="{08C72D14-45B6-7E45-8B15-18B3AD561149}"/>
                </a:ext>
              </a:extLst>
            </p:cNvPr>
            <p:cNvGrpSpPr/>
            <p:nvPr/>
          </p:nvGrpSpPr>
          <p:grpSpPr>
            <a:xfrm>
              <a:off x="5099018" y="1140520"/>
              <a:ext cx="1705230" cy="238019"/>
              <a:chOff x="2866770" y="1221300"/>
              <a:chExt cx="2281294" cy="307777"/>
            </a:xfrm>
          </p:grpSpPr>
          <p:sp>
            <p:nvSpPr>
              <p:cNvPr id="281" name="Rectangle 280">
                <a:extLst>
                  <a:ext uri="{FF2B5EF4-FFF2-40B4-BE49-F238E27FC236}">
                    <a16:creationId xmlns:a16="http://schemas.microsoft.com/office/drawing/2014/main" id="{A1A239D8-C5A4-7B4F-B9AC-5294B71B07E6}"/>
                  </a:ext>
                </a:extLst>
              </p:cNvPr>
              <p:cNvSpPr/>
              <p:nvPr/>
            </p:nvSpPr>
            <p:spPr>
              <a:xfrm>
                <a:off x="2866770" y="1221300"/>
                <a:ext cx="332261" cy="307777"/>
              </a:xfrm>
              <a:prstGeom prst="rect">
                <a:avLst/>
              </a:prstGeom>
              <a:ln>
                <a:solidFill>
                  <a:schemeClr val="tx1"/>
                </a:solidFill>
              </a:ln>
            </p:spPr>
            <p:txBody>
              <a:bodyPr wrap="square">
                <a:spAutoFit/>
              </a:bodyPr>
              <a:lstStyle/>
              <a:p>
                <a:r>
                  <a:rPr lang="en-US" sz="1400" b="1" spc="600" dirty="0"/>
                  <a:t>G</a:t>
                </a:r>
                <a:endParaRPr lang="en-US" sz="1400" dirty="0"/>
              </a:p>
            </p:txBody>
          </p:sp>
          <p:sp>
            <p:nvSpPr>
              <p:cNvPr id="282" name="Rectangle 281">
                <a:extLst>
                  <a:ext uri="{FF2B5EF4-FFF2-40B4-BE49-F238E27FC236}">
                    <a16:creationId xmlns:a16="http://schemas.microsoft.com/office/drawing/2014/main" id="{77D12319-ED8A-2948-82C1-3F5D2628426E}"/>
                  </a:ext>
                </a:extLst>
              </p:cNvPr>
              <p:cNvSpPr/>
              <p:nvPr/>
            </p:nvSpPr>
            <p:spPr>
              <a:xfrm>
                <a:off x="3255499"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3" name="Rectangle 282">
                <a:extLst>
                  <a:ext uri="{FF2B5EF4-FFF2-40B4-BE49-F238E27FC236}">
                    <a16:creationId xmlns:a16="http://schemas.microsoft.com/office/drawing/2014/main" id="{EC1D5F2E-44E2-7747-A8F1-9C81FE2C79F8}"/>
                  </a:ext>
                </a:extLst>
              </p:cNvPr>
              <p:cNvSpPr/>
              <p:nvPr/>
            </p:nvSpPr>
            <p:spPr>
              <a:xfrm>
                <a:off x="3652217" y="1221300"/>
                <a:ext cx="325752"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4" name="Rectangle 283">
                <a:extLst>
                  <a:ext uri="{FF2B5EF4-FFF2-40B4-BE49-F238E27FC236}">
                    <a16:creationId xmlns:a16="http://schemas.microsoft.com/office/drawing/2014/main" id="{3D82C214-167B-254F-8474-8631D68EE5E9}"/>
                  </a:ext>
                </a:extLst>
              </p:cNvPr>
              <p:cNvSpPr/>
              <p:nvPr/>
            </p:nvSpPr>
            <p:spPr>
              <a:xfrm>
                <a:off x="4064121"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85" name="Rectangle 284">
                <a:extLst>
                  <a:ext uri="{FF2B5EF4-FFF2-40B4-BE49-F238E27FC236}">
                    <a16:creationId xmlns:a16="http://schemas.microsoft.com/office/drawing/2014/main" id="{6974EDE9-AF67-D747-A369-F66C455258F4}"/>
                  </a:ext>
                </a:extLst>
              </p:cNvPr>
              <p:cNvSpPr/>
              <p:nvPr/>
            </p:nvSpPr>
            <p:spPr>
              <a:xfrm>
                <a:off x="4450377" y="1221300"/>
                <a:ext cx="304921"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86" name="Rectangle 285">
                <a:extLst>
                  <a:ext uri="{FF2B5EF4-FFF2-40B4-BE49-F238E27FC236}">
                    <a16:creationId xmlns:a16="http://schemas.microsoft.com/office/drawing/2014/main" id="{48933C09-DB11-9C42-B854-682598A4553B}"/>
                  </a:ext>
                </a:extLst>
              </p:cNvPr>
              <p:cNvSpPr/>
              <p:nvPr/>
            </p:nvSpPr>
            <p:spPr>
              <a:xfrm>
                <a:off x="4836634" y="1221300"/>
                <a:ext cx="311430" cy="307777"/>
              </a:xfrm>
              <a:prstGeom prst="rect">
                <a:avLst/>
              </a:prstGeom>
              <a:ln>
                <a:solidFill>
                  <a:schemeClr val="tx1"/>
                </a:solidFill>
              </a:ln>
            </p:spPr>
            <p:txBody>
              <a:bodyPr wrap="square">
                <a:spAutoFit/>
              </a:bodyPr>
              <a:lstStyle/>
              <a:p>
                <a:r>
                  <a:rPr lang="en-US" sz="1400" b="1" spc="600" dirty="0"/>
                  <a:t>C</a:t>
                </a:r>
                <a:endParaRPr lang="en-US" sz="1400" dirty="0"/>
              </a:p>
            </p:txBody>
          </p:sp>
        </p:grpSp>
        <p:grpSp>
          <p:nvGrpSpPr>
            <p:cNvPr id="268" name="Group 267">
              <a:extLst>
                <a:ext uri="{FF2B5EF4-FFF2-40B4-BE49-F238E27FC236}">
                  <a16:creationId xmlns:a16="http://schemas.microsoft.com/office/drawing/2014/main" id="{35DBF421-5A6D-A246-9060-A39C79129B34}"/>
                </a:ext>
              </a:extLst>
            </p:cNvPr>
            <p:cNvGrpSpPr/>
            <p:nvPr/>
          </p:nvGrpSpPr>
          <p:grpSpPr>
            <a:xfrm>
              <a:off x="5059976" y="1509852"/>
              <a:ext cx="1705230" cy="238019"/>
              <a:chOff x="2866770" y="1633364"/>
              <a:chExt cx="2281294" cy="307777"/>
            </a:xfrm>
          </p:grpSpPr>
          <p:sp>
            <p:nvSpPr>
              <p:cNvPr id="275" name="Rectangle 274">
                <a:extLst>
                  <a:ext uri="{FF2B5EF4-FFF2-40B4-BE49-F238E27FC236}">
                    <a16:creationId xmlns:a16="http://schemas.microsoft.com/office/drawing/2014/main" id="{46427960-1CE2-4745-9DE7-D1189E22AED8}"/>
                  </a:ext>
                </a:extLst>
              </p:cNvPr>
              <p:cNvSpPr/>
              <p:nvPr/>
            </p:nvSpPr>
            <p:spPr>
              <a:xfrm>
                <a:off x="2866770" y="1633364"/>
                <a:ext cx="332261" cy="307777"/>
              </a:xfrm>
              <a:prstGeom prst="rect">
                <a:avLst/>
              </a:prstGeom>
              <a:ln>
                <a:solidFill>
                  <a:schemeClr val="tx1"/>
                </a:solidFill>
              </a:ln>
            </p:spPr>
            <p:txBody>
              <a:bodyPr wrap="square">
                <a:spAutoFit/>
              </a:bodyPr>
              <a:lstStyle/>
              <a:p>
                <a:r>
                  <a:rPr lang="en-US" sz="1400" b="1" spc="600" dirty="0"/>
                  <a:t>C</a:t>
                </a:r>
                <a:endParaRPr lang="en-US" sz="1400" dirty="0"/>
              </a:p>
            </p:txBody>
          </p:sp>
          <p:sp>
            <p:nvSpPr>
              <p:cNvPr id="276" name="Rectangle 275">
                <a:extLst>
                  <a:ext uri="{FF2B5EF4-FFF2-40B4-BE49-F238E27FC236}">
                    <a16:creationId xmlns:a16="http://schemas.microsoft.com/office/drawing/2014/main" id="{41C8E938-970E-3C41-8ABD-FAFBC1AB4508}"/>
                  </a:ext>
                </a:extLst>
              </p:cNvPr>
              <p:cNvSpPr/>
              <p:nvPr/>
            </p:nvSpPr>
            <p:spPr>
              <a:xfrm>
                <a:off x="3255499"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77" name="Rectangle 276">
                <a:extLst>
                  <a:ext uri="{FF2B5EF4-FFF2-40B4-BE49-F238E27FC236}">
                    <a16:creationId xmlns:a16="http://schemas.microsoft.com/office/drawing/2014/main" id="{52932497-D05C-3D46-8D47-90985BF9F464}"/>
                  </a:ext>
                </a:extLst>
              </p:cNvPr>
              <p:cNvSpPr/>
              <p:nvPr/>
            </p:nvSpPr>
            <p:spPr>
              <a:xfrm>
                <a:off x="3652217" y="1633364"/>
                <a:ext cx="325752" cy="307777"/>
              </a:xfrm>
              <a:prstGeom prst="rect">
                <a:avLst/>
              </a:prstGeom>
              <a:ln>
                <a:solidFill>
                  <a:schemeClr val="tx1"/>
                </a:solidFill>
              </a:ln>
            </p:spPr>
            <p:txBody>
              <a:bodyPr wrap="square">
                <a:spAutoFit/>
              </a:bodyPr>
              <a:lstStyle/>
              <a:p>
                <a:r>
                  <a:rPr lang="en-US" sz="1400" b="1" spc="600" dirty="0"/>
                  <a:t>T</a:t>
                </a:r>
                <a:endParaRPr lang="en-US" sz="1400" dirty="0"/>
              </a:p>
            </p:txBody>
          </p:sp>
          <p:sp>
            <p:nvSpPr>
              <p:cNvPr id="278" name="Rectangle 277">
                <a:extLst>
                  <a:ext uri="{FF2B5EF4-FFF2-40B4-BE49-F238E27FC236}">
                    <a16:creationId xmlns:a16="http://schemas.microsoft.com/office/drawing/2014/main" id="{2BE44CD2-2492-F649-96B3-1361947A43C5}"/>
                  </a:ext>
                </a:extLst>
              </p:cNvPr>
              <p:cNvSpPr/>
              <p:nvPr/>
            </p:nvSpPr>
            <p:spPr>
              <a:xfrm>
                <a:off x="4064121"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79" name="Rectangle 278">
                <a:extLst>
                  <a:ext uri="{FF2B5EF4-FFF2-40B4-BE49-F238E27FC236}">
                    <a16:creationId xmlns:a16="http://schemas.microsoft.com/office/drawing/2014/main" id="{7D68B771-6848-DE48-82C9-819FC3A0AB10}"/>
                  </a:ext>
                </a:extLst>
              </p:cNvPr>
              <p:cNvSpPr/>
              <p:nvPr/>
            </p:nvSpPr>
            <p:spPr>
              <a:xfrm>
                <a:off x="4450377" y="1633364"/>
                <a:ext cx="304921" cy="307777"/>
              </a:xfrm>
              <a:prstGeom prst="rect">
                <a:avLst/>
              </a:prstGeom>
              <a:ln>
                <a:solidFill>
                  <a:schemeClr val="tx1"/>
                </a:solidFill>
              </a:ln>
            </p:spPr>
            <p:txBody>
              <a:bodyPr wrap="square">
                <a:spAutoFit/>
              </a:bodyPr>
              <a:lstStyle/>
              <a:p>
                <a:r>
                  <a:rPr lang="en-US" sz="1400" b="1" spc="600" dirty="0"/>
                  <a:t>A</a:t>
                </a:r>
                <a:endParaRPr lang="en-US" sz="1400" dirty="0"/>
              </a:p>
            </p:txBody>
          </p:sp>
          <p:sp>
            <p:nvSpPr>
              <p:cNvPr id="280" name="Rectangle 279">
                <a:extLst>
                  <a:ext uri="{FF2B5EF4-FFF2-40B4-BE49-F238E27FC236}">
                    <a16:creationId xmlns:a16="http://schemas.microsoft.com/office/drawing/2014/main" id="{F35E1DA0-6954-AC45-A8DF-9329FDF46C79}"/>
                  </a:ext>
                </a:extLst>
              </p:cNvPr>
              <p:cNvSpPr/>
              <p:nvPr/>
            </p:nvSpPr>
            <p:spPr>
              <a:xfrm>
                <a:off x="4836634" y="1633364"/>
                <a:ext cx="311430" cy="307777"/>
              </a:xfrm>
              <a:prstGeom prst="rect">
                <a:avLst/>
              </a:prstGeom>
              <a:ln>
                <a:solidFill>
                  <a:schemeClr val="tx1"/>
                </a:solidFill>
              </a:ln>
            </p:spPr>
            <p:txBody>
              <a:bodyPr wrap="square">
                <a:spAutoFit/>
              </a:bodyPr>
              <a:lstStyle/>
              <a:p>
                <a:r>
                  <a:rPr lang="en-US" sz="1400" b="1" spc="600" dirty="0"/>
                  <a:t>G</a:t>
                </a:r>
                <a:endParaRPr lang="en-US" sz="1400" dirty="0"/>
              </a:p>
            </p:txBody>
          </p:sp>
        </p:grpSp>
        <p:grpSp>
          <p:nvGrpSpPr>
            <p:cNvPr id="269" name="Group 268">
              <a:extLst>
                <a:ext uri="{FF2B5EF4-FFF2-40B4-BE49-F238E27FC236}">
                  <a16:creationId xmlns:a16="http://schemas.microsoft.com/office/drawing/2014/main" id="{0DF1145A-AC4E-A846-BE17-FCE00FAFEAEB}"/>
                </a:ext>
              </a:extLst>
            </p:cNvPr>
            <p:cNvGrpSpPr/>
            <p:nvPr/>
          </p:nvGrpSpPr>
          <p:grpSpPr>
            <a:xfrm>
              <a:off x="5029369" y="1105538"/>
              <a:ext cx="4151143" cy="676463"/>
              <a:chOff x="5081913" y="1229050"/>
              <a:chExt cx="4151143" cy="676463"/>
            </a:xfrm>
          </p:grpSpPr>
          <p:grpSp>
            <p:nvGrpSpPr>
              <p:cNvPr id="270" name="Group 269">
                <a:extLst>
                  <a:ext uri="{FF2B5EF4-FFF2-40B4-BE49-F238E27FC236}">
                    <a16:creationId xmlns:a16="http://schemas.microsoft.com/office/drawing/2014/main" id="{FFE71143-360C-4947-B732-A642DF39BB8A}"/>
                  </a:ext>
                </a:extLst>
              </p:cNvPr>
              <p:cNvGrpSpPr/>
              <p:nvPr/>
            </p:nvGrpSpPr>
            <p:grpSpPr>
              <a:xfrm flipH="1">
                <a:off x="6867336" y="1250464"/>
                <a:ext cx="2365720" cy="628333"/>
                <a:chOff x="606907" y="1244315"/>
                <a:chExt cx="3562227" cy="833323"/>
              </a:xfrm>
            </p:grpSpPr>
            <p:sp>
              <p:nvSpPr>
                <p:cNvPr id="273" name="Freeform 272">
                  <a:extLst>
                    <a:ext uri="{FF2B5EF4-FFF2-40B4-BE49-F238E27FC236}">
                      <a16:creationId xmlns:a16="http://schemas.microsoft.com/office/drawing/2014/main" id="{DFAD94FD-D915-484A-8D75-15094C7E06D3}"/>
                    </a:ext>
                  </a:extLst>
                </p:cNvPr>
                <p:cNvSpPr/>
                <p:nvPr/>
              </p:nvSpPr>
              <p:spPr>
                <a:xfrm>
                  <a:off x="606909" y="1361689"/>
                  <a:ext cx="3552277" cy="715949"/>
                </a:xfrm>
                <a:custGeom>
                  <a:avLst/>
                  <a:gdLst>
                    <a:gd name="connsiteX0" fmla="*/ 0 w 3528508"/>
                    <a:gd name="connsiteY0" fmla="*/ 527125 h 657490"/>
                    <a:gd name="connsiteX1" fmla="*/ 118334 w 3528508"/>
                    <a:gd name="connsiteY1" fmla="*/ 516367 h 657490"/>
                    <a:gd name="connsiteX2" fmla="*/ 150607 w 3528508"/>
                    <a:gd name="connsiteY2" fmla="*/ 505610 h 657490"/>
                    <a:gd name="connsiteX3" fmla="*/ 225911 w 3528508"/>
                    <a:gd name="connsiteY3" fmla="*/ 441064 h 657490"/>
                    <a:gd name="connsiteX4" fmla="*/ 279699 w 3528508"/>
                    <a:gd name="connsiteY4" fmla="*/ 398033 h 657490"/>
                    <a:gd name="connsiteX5" fmla="*/ 322730 w 3528508"/>
                    <a:gd name="connsiteY5" fmla="*/ 344245 h 657490"/>
                    <a:gd name="connsiteX6" fmla="*/ 376518 w 3528508"/>
                    <a:gd name="connsiteY6" fmla="*/ 301214 h 657490"/>
                    <a:gd name="connsiteX7" fmla="*/ 408791 w 3528508"/>
                    <a:gd name="connsiteY7" fmla="*/ 247426 h 657490"/>
                    <a:gd name="connsiteX8" fmla="*/ 451821 w 3528508"/>
                    <a:gd name="connsiteY8" fmla="*/ 182880 h 657490"/>
                    <a:gd name="connsiteX9" fmla="*/ 473337 w 3528508"/>
                    <a:gd name="connsiteY9" fmla="*/ 161365 h 657490"/>
                    <a:gd name="connsiteX10" fmla="*/ 516367 w 3528508"/>
                    <a:gd name="connsiteY10" fmla="*/ 96819 h 657490"/>
                    <a:gd name="connsiteX11" fmla="*/ 548640 w 3528508"/>
                    <a:gd name="connsiteY11" fmla="*/ 75304 h 657490"/>
                    <a:gd name="connsiteX12" fmla="*/ 570155 w 3528508"/>
                    <a:gd name="connsiteY12" fmla="*/ 53788 h 657490"/>
                    <a:gd name="connsiteX13" fmla="*/ 602428 w 3528508"/>
                    <a:gd name="connsiteY13" fmla="*/ 43031 h 657490"/>
                    <a:gd name="connsiteX14" fmla="*/ 623944 w 3528508"/>
                    <a:gd name="connsiteY14" fmla="*/ 21516 h 657490"/>
                    <a:gd name="connsiteX15" fmla="*/ 710005 w 3528508"/>
                    <a:gd name="connsiteY15" fmla="*/ 0 h 657490"/>
                    <a:gd name="connsiteX16" fmla="*/ 946673 w 3528508"/>
                    <a:gd name="connsiteY16" fmla="*/ 10758 h 657490"/>
                    <a:gd name="connsiteX17" fmla="*/ 1011219 w 3528508"/>
                    <a:gd name="connsiteY17" fmla="*/ 32273 h 657490"/>
                    <a:gd name="connsiteX18" fmla="*/ 1043492 w 3528508"/>
                    <a:gd name="connsiteY18" fmla="*/ 43031 h 657490"/>
                    <a:gd name="connsiteX19" fmla="*/ 1140311 w 3528508"/>
                    <a:gd name="connsiteY19" fmla="*/ 96819 h 657490"/>
                    <a:gd name="connsiteX20" fmla="*/ 1194099 w 3528508"/>
                    <a:gd name="connsiteY20" fmla="*/ 161365 h 657490"/>
                    <a:gd name="connsiteX21" fmla="*/ 1226372 w 3528508"/>
                    <a:gd name="connsiteY21" fmla="*/ 182880 h 657490"/>
                    <a:gd name="connsiteX22" fmla="*/ 1269402 w 3528508"/>
                    <a:gd name="connsiteY22" fmla="*/ 247426 h 657490"/>
                    <a:gd name="connsiteX23" fmla="*/ 1333948 w 3528508"/>
                    <a:gd name="connsiteY23" fmla="*/ 322730 h 657490"/>
                    <a:gd name="connsiteX24" fmla="*/ 1355464 w 3528508"/>
                    <a:gd name="connsiteY24" fmla="*/ 344245 h 657490"/>
                    <a:gd name="connsiteX25" fmla="*/ 1376979 w 3528508"/>
                    <a:gd name="connsiteY25" fmla="*/ 376518 h 657490"/>
                    <a:gd name="connsiteX26" fmla="*/ 1409252 w 3528508"/>
                    <a:gd name="connsiteY26" fmla="*/ 408791 h 657490"/>
                    <a:gd name="connsiteX27" fmla="*/ 1463040 w 3528508"/>
                    <a:gd name="connsiteY27" fmla="*/ 473337 h 657490"/>
                    <a:gd name="connsiteX28" fmla="*/ 1495313 w 3528508"/>
                    <a:gd name="connsiteY28" fmla="*/ 494852 h 657490"/>
                    <a:gd name="connsiteX29" fmla="*/ 1527586 w 3528508"/>
                    <a:gd name="connsiteY29" fmla="*/ 527125 h 657490"/>
                    <a:gd name="connsiteX30" fmla="*/ 1602890 w 3528508"/>
                    <a:gd name="connsiteY30" fmla="*/ 548640 h 657490"/>
                    <a:gd name="connsiteX31" fmla="*/ 1699708 w 3528508"/>
                    <a:gd name="connsiteY31" fmla="*/ 537883 h 657490"/>
                    <a:gd name="connsiteX32" fmla="*/ 1764254 w 3528508"/>
                    <a:gd name="connsiteY32" fmla="*/ 516367 h 657490"/>
                    <a:gd name="connsiteX33" fmla="*/ 1818042 w 3528508"/>
                    <a:gd name="connsiteY33" fmla="*/ 484094 h 657490"/>
                    <a:gd name="connsiteX34" fmla="*/ 1861073 w 3528508"/>
                    <a:gd name="connsiteY34" fmla="*/ 430306 h 657490"/>
                    <a:gd name="connsiteX35" fmla="*/ 1893346 w 3528508"/>
                    <a:gd name="connsiteY35" fmla="*/ 408791 h 657490"/>
                    <a:gd name="connsiteX36" fmla="*/ 1914861 w 3528508"/>
                    <a:gd name="connsiteY36" fmla="*/ 376518 h 657490"/>
                    <a:gd name="connsiteX37" fmla="*/ 1936377 w 3528508"/>
                    <a:gd name="connsiteY37" fmla="*/ 355003 h 657490"/>
                    <a:gd name="connsiteX38" fmla="*/ 1968650 w 3528508"/>
                    <a:gd name="connsiteY38" fmla="*/ 301214 h 657490"/>
                    <a:gd name="connsiteX39" fmla="*/ 2011680 w 3528508"/>
                    <a:gd name="connsiteY39" fmla="*/ 247426 h 657490"/>
                    <a:gd name="connsiteX40" fmla="*/ 2033195 w 3528508"/>
                    <a:gd name="connsiteY40" fmla="*/ 215153 h 657490"/>
                    <a:gd name="connsiteX41" fmla="*/ 2086984 w 3528508"/>
                    <a:gd name="connsiteY41" fmla="*/ 161365 h 657490"/>
                    <a:gd name="connsiteX42" fmla="*/ 2140772 w 3528508"/>
                    <a:gd name="connsiteY42" fmla="*/ 107577 h 657490"/>
                    <a:gd name="connsiteX43" fmla="*/ 2162287 w 3528508"/>
                    <a:gd name="connsiteY43" fmla="*/ 86061 h 657490"/>
                    <a:gd name="connsiteX44" fmla="*/ 2291379 w 3528508"/>
                    <a:gd name="connsiteY44" fmla="*/ 21516 h 657490"/>
                    <a:gd name="connsiteX45" fmla="*/ 2323652 w 3528508"/>
                    <a:gd name="connsiteY45" fmla="*/ 10758 h 657490"/>
                    <a:gd name="connsiteX46" fmla="*/ 2485017 w 3528508"/>
                    <a:gd name="connsiteY46" fmla="*/ 21516 h 657490"/>
                    <a:gd name="connsiteX47" fmla="*/ 2549562 w 3528508"/>
                    <a:gd name="connsiteY47" fmla="*/ 43031 h 657490"/>
                    <a:gd name="connsiteX48" fmla="*/ 2571078 w 3528508"/>
                    <a:gd name="connsiteY48" fmla="*/ 64546 h 657490"/>
                    <a:gd name="connsiteX49" fmla="*/ 2603351 w 3528508"/>
                    <a:gd name="connsiteY49" fmla="*/ 75304 h 657490"/>
                    <a:gd name="connsiteX50" fmla="*/ 2635624 w 3528508"/>
                    <a:gd name="connsiteY50" fmla="*/ 96819 h 657490"/>
                    <a:gd name="connsiteX51" fmla="*/ 2657139 w 3528508"/>
                    <a:gd name="connsiteY51" fmla="*/ 129092 h 657490"/>
                    <a:gd name="connsiteX52" fmla="*/ 2721685 w 3528508"/>
                    <a:gd name="connsiteY52" fmla="*/ 193638 h 657490"/>
                    <a:gd name="connsiteX53" fmla="*/ 2764715 w 3528508"/>
                    <a:gd name="connsiteY53" fmla="*/ 258184 h 657490"/>
                    <a:gd name="connsiteX54" fmla="*/ 2786231 w 3528508"/>
                    <a:gd name="connsiteY54" fmla="*/ 279699 h 657490"/>
                    <a:gd name="connsiteX55" fmla="*/ 2807746 w 3528508"/>
                    <a:gd name="connsiteY55" fmla="*/ 311972 h 657490"/>
                    <a:gd name="connsiteX56" fmla="*/ 2840019 w 3528508"/>
                    <a:gd name="connsiteY56" fmla="*/ 333487 h 657490"/>
                    <a:gd name="connsiteX57" fmla="*/ 2872292 w 3528508"/>
                    <a:gd name="connsiteY57" fmla="*/ 387276 h 657490"/>
                    <a:gd name="connsiteX58" fmla="*/ 2893807 w 3528508"/>
                    <a:gd name="connsiteY58" fmla="*/ 419548 h 657490"/>
                    <a:gd name="connsiteX59" fmla="*/ 2926080 w 3528508"/>
                    <a:gd name="connsiteY59" fmla="*/ 430306 h 657490"/>
                    <a:gd name="connsiteX60" fmla="*/ 2979868 w 3528508"/>
                    <a:gd name="connsiteY60" fmla="*/ 484094 h 657490"/>
                    <a:gd name="connsiteX61" fmla="*/ 3001384 w 3528508"/>
                    <a:gd name="connsiteY61" fmla="*/ 505610 h 657490"/>
                    <a:gd name="connsiteX62" fmla="*/ 3065930 w 3528508"/>
                    <a:gd name="connsiteY62" fmla="*/ 548640 h 657490"/>
                    <a:gd name="connsiteX63" fmla="*/ 3098202 w 3528508"/>
                    <a:gd name="connsiteY63" fmla="*/ 570156 h 657490"/>
                    <a:gd name="connsiteX64" fmla="*/ 3130475 w 3528508"/>
                    <a:gd name="connsiteY64" fmla="*/ 580913 h 657490"/>
                    <a:gd name="connsiteX65" fmla="*/ 3216537 w 3528508"/>
                    <a:gd name="connsiteY65" fmla="*/ 623944 h 657490"/>
                    <a:gd name="connsiteX66" fmla="*/ 3313355 w 3528508"/>
                    <a:gd name="connsiteY66" fmla="*/ 645459 h 657490"/>
                    <a:gd name="connsiteX67" fmla="*/ 3356386 w 3528508"/>
                    <a:gd name="connsiteY67" fmla="*/ 656217 h 657490"/>
                    <a:gd name="connsiteX68" fmla="*/ 3528508 w 3528508"/>
                    <a:gd name="connsiteY68" fmla="*/ 656217 h 65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28508" h="657490">
                      <a:moveTo>
                        <a:pt x="0" y="527125"/>
                      </a:moveTo>
                      <a:cubicBezTo>
                        <a:pt x="76028" y="542331"/>
                        <a:pt x="36440" y="543665"/>
                        <a:pt x="118334" y="516367"/>
                      </a:cubicBezTo>
                      <a:lnTo>
                        <a:pt x="150607" y="505610"/>
                      </a:lnTo>
                      <a:cubicBezTo>
                        <a:pt x="254202" y="402015"/>
                        <a:pt x="143985" y="506606"/>
                        <a:pt x="225911" y="441064"/>
                      </a:cubicBezTo>
                      <a:cubicBezTo>
                        <a:pt x="302554" y="379749"/>
                        <a:pt x="180366" y="464254"/>
                        <a:pt x="279699" y="398033"/>
                      </a:cubicBezTo>
                      <a:cubicBezTo>
                        <a:pt x="295677" y="374066"/>
                        <a:pt x="300829" y="361766"/>
                        <a:pt x="322730" y="344245"/>
                      </a:cubicBezTo>
                      <a:cubicBezTo>
                        <a:pt x="390577" y="289968"/>
                        <a:pt x="324571" y="353161"/>
                        <a:pt x="376518" y="301214"/>
                      </a:cubicBezTo>
                      <a:cubicBezTo>
                        <a:pt x="397086" y="239505"/>
                        <a:pt x="373350" y="294681"/>
                        <a:pt x="408791" y="247426"/>
                      </a:cubicBezTo>
                      <a:cubicBezTo>
                        <a:pt x="424306" y="226740"/>
                        <a:pt x="433536" y="201164"/>
                        <a:pt x="451821" y="182880"/>
                      </a:cubicBezTo>
                      <a:cubicBezTo>
                        <a:pt x="458993" y="175708"/>
                        <a:pt x="467251" y="169479"/>
                        <a:pt x="473337" y="161365"/>
                      </a:cubicBezTo>
                      <a:cubicBezTo>
                        <a:pt x="488852" y="140679"/>
                        <a:pt x="494852" y="111162"/>
                        <a:pt x="516367" y="96819"/>
                      </a:cubicBezTo>
                      <a:cubicBezTo>
                        <a:pt x="527125" y="89647"/>
                        <a:pt x="538544" y="83381"/>
                        <a:pt x="548640" y="75304"/>
                      </a:cubicBezTo>
                      <a:cubicBezTo>
                        <a:pt x="556560" y="68968"/>
                        <a:pt x="561458" y="59006"/>
                        <a:pt x="570155" y="53788"/>
                      </a:cubicBezTo>
                      <a:cubicBezTo>
                        <a:pt x="579879" y="47954"/>
                        <a:pt x="591670" y="46617"/>
                        <a:pt x="602428" y="43031"/>
                      </a:cubicBezTo>
                      <a:cubicBezTo>
                        <a:pt x="609600" y="35859"/>
                        <a:pt x="615247" y="26734"/>
                        <a:pt x="623944" y="21516"/>
                      </a:cubicBezTo>
                      <a:cubicBezTo>
                        <a:pt x="640485" y="11592"/>
                        <a:pt x="698435" y="2314"/>
                        <a:pt x="710005" y="0"/>
                      </a:cubicBezTo>
                      <a:cubicBezTo>
                        <a:pt x="788894" y="3586"/>
                        <a:pt x="868152" y="2345"/>
                        <a:pt x="946673" y="10758"/>
                      </a:cubicBezTo>
                      <a:cubicBezTo>
                        <a:pt x="969223" y="13174"/>
                        <a:pt x="989704" y="25101"/>
                        <a:pt x="1011219" y="32273"/>
                      </a:cubicBezTo>
                      <a:cubicBezTo>
                        <a:pt x="1021977" y="35859"/>
                        <a:pt x="1034057" y="36741"/>
                        <a:pt x="1043492" y="43031"/>
                      </a:cubicBezTo>
                      <a:cubicBezTo>
                        <a:pt x="1117473" y="92351"/>
                        <a:pt x="1083507" y="77884"/>
                        <a:pt x="1140311" y="96819"/>
                      </a:cubicBezTo>
                      <a:cubicBezTo>
                        <a:pt x="1161466" y="128552"/>
                        <a:pt x="1163037" y="135481"/>
                        <a:pt x="1194099" y="161365"/>
                      </a:cubicBezTo>
                      <a:cubicBezTo>
                        <a:pt x="1204031" y="169642"/>
                        <a:pt x="1215614" y="175708"/>
                        <a:pt x="1226372" y="182880"/>
                      </a:cubicBezTo>
                      <a:cubicBezTo>
                        <a:pt x="1240715" y="204395"/>
                        <a:pt x="1251118" y="229142"/>
                        <a:pt x="1269402" y="247426"/>
                      </a:cubicBezTo>
                      <a:cubicBezTo>
                        <a:pt x="1372997" y="351021"/>
                        <a:pt x="1268406" y="240804"/>
                        <a:pt x="1333948" y="322730"/>
                      </a:cubicBezTo>
                      <a:cubicBezTo>
                        <a:pt x="1340284" y="330650"/>
                        <a:pt x="1349128" y="336325"/>
                        <a:pt x="1355464" y="344245"/>
                      </a:cubicBezTo>
                      <a:cubicBezTo>
                        <a:pt x="1363541" y="354341"/>
                        <a:pt x="1368702" y="366586"/>
                        <a:pt x="1376979" y="376518"/>
                      </a:cubicBezTo>
                      <a:cubicBezTo>
                        <a:pt x="1386718" y="388205"/>
                        <a:pt x="1399513" y="397104"/>
                        <a:pt x="1409252" y="408791"/>
                      </a:cubicBezTo>
                      <a:cubicBezTo>
                        <a:pt x="1447716" y="454948"/>
                        <a:pt x="1411611" y="430480"/>
                        <a:pt x="1463040" y="473337"/>
                      </a:cubicBezTo>
                      <a:cubicBezTo>
                        <a:pt x="1472972" y="481614"/>
                        <a:pt x="1485381" y="486575"/>
                        <a:pt x="1495313" y="494852"/>
                      </a:cubicBezTo>
                      <a:cubicBezTo>
                        <a:pt x="1507000" y="504591"/>
                        <a:pt x="1514928" y="518686"/>
                        <a:pt x="1527586" y="527125"/>
                      </a:cubicBezTo>
                      <a:cubicBezTo>
                        <a:pt x="1536848" y="533300"/>
                        <a:pt x="1597148" y="547205"/>
                        <a:pt x="1602890" y="548640"/>
                      </a:cubicBezTo>
                      <a:cubicBezTo>
                        <a:pt x="1635163" y="545054"/>
                        <a:pt x="1667867" y="544251"/>
                        <a:pt x="1699708" y="537883"/>
                      </a:cubicBezTo>
                      <a:cubicBezTo>
                        <a:pt x="1721947" y="533435"/>
                        <a:pt x="1764254" y="516367"/>
                        <a:pt x="1764254" y="516367"/>
                      </a:cubicBezTo>
                      <a:cubicBezTo>
                        <a:pt x="1818771" y="461852"/>
                        <a:pt x="1748217" y="525989"/>
                        <a:pt x="1818042" y="484094"/>
                      </a:cubicBezTo>
                      <a:cubicBezTo>
                        <a:pt x="1844661" y="468122"/>
                        <a:pt x="1839081" y="452298"/>
                        <a:pt x="1861073" y="430306"/>
                      </a:cubicBezTo>
                      <a:cubicBezTo>
                        <a:pt x="1870215" y="421164"/>
                        <a:pt x="1882588" y="415963"/>
                        <a:pt x="1893346" y="408791"/>
                      </a:cubicBezTo>
                      <a:cubicBezTo>
                        <a:pt x="1900518" y="398033"/>
                        <a:pt x="1906784" y="386614"/>
                        <a:pt x="1914861" y="376518"/>
                      </a:cubicBezTo>
                      <a:cubicBezTo>
                        <a:pt x="1921197" y="368598"/>
                        <a:pt x="1931159" y="363700"/>
                        <a:pt x="1936377" y="355003"/>
                      </a:cubicBezTo>
                      <a:cubicBezTo>
                        <a:pt x="1978274" y="285175"/>
                        <a:pt x="1914131" y="355733"/>
                        <a:pt x="1968650" y="301214"/>
                      </a:cubicBezTo>
                      <a:cubicBezTo>
                        <a:pt x="1989592" y="238385"/>
                        <a:pt x="1963021" y="296085"/>
                        <a:pt x="2011680" y="247426"/>
                      </a:cubicBezTo>
                      <a:cubicBezTo>
                        <a:pt x="2020822" y="238284"/>
                        <a:pt x="2024681" y="224883"/>
                        <a:pt x="2033195" y="215153"/>
                      </a:cubicBezTo>
                      <a:cubicBezTo>
                        <a:pt x="2049892" y="196071"/>
                        <a:pt x="2072919" y="182463"/>
                        <a:pt x="2086984" y="161365"/>
                      </a:cubicBezTo>
                      <a:cubicBezTo>
                        <a:pt x="2123868" y="106038"/>
                        <a:pt x="2089544" y="148560"/>
                        <a:pt x="2140772" y="107577"/>
                      </a:cubicBezTo>
                      <a:cubicBezTo>
                        <a:pt x="2148692" y="101241"/>
                        <a:pt x="2154173" y="92147"/>
                        <a:pt x="2162287" y="86061"/>
                      </a:cubicBezTo>
                      <a:cubicBezTo>
                        <a:pt x="2229019" y="36012"/>
                        <a:pt x="2216935" y="46331"/>
                        <a:pt x="2291379" y="21516"/>
                      </a:cubicBezTo>
                      <a:lnTo>
                        <a:pt x="2323652" y="10758"/>
                      </a:lnTo>
                      <a:cubicBezTo>
                        <a:pt x="2377440" y="14344"/>
                        <a:pt x="2431651" y="13892"/>
                        <a:pt x="2485017" y="21516"/>
                      </a:cubicBezTo>
                      <a:cubicBezTo>
                        <a:pt x="2507468" y="24723"/>
                        <a:pt x="2549562" y="43031"/>
                        <a:pt x="2549562" y="43031"/>
                      </a:cubicBezTo>
                      <a:cubicBezTo>
                        <a:pt x="2556734" y="50203"/>
                        <a:pt x="2562381" y="59328"/>
                        <a:pt x="2571078" y="64546"/>
                      </a:cubicBezTo>
                      <a:cubicBezTo>
                        <a:pt x="2580802" y="70380"/>
                        <a:pt x="2593209" y="70233"/>
                        <a:pt x="2603351" y="75304"/>
                      </a:cubicBezTo>
                      <a:cubicBezTo>
                        <a:pt x="2614915" y="81086"/>
                        <a:pt x="2624866" y="89647"/>
                        <a:pt x="2635624" y="96819"/>
                      </a:cubicBezTo>
                      <a:cubicBezTo>
                        <a:pt x="2642796" y="107577"/>
                        <a:pt x="2648549" y="119429"/>
                        <a:pt x="2657139" y="129092"/>
                      </a:cubicBezTo>
                      <a:cubicBezTo>
                        <a:pt x="2677354" y="151834"/>
                        <a:pt x="2704807" y="168321"/>
                        <a:pt x="2721685" y="193638"/>
                      </a:cubicBezTo>
                      <a:cubicBezTo>
                        <a:pt x="2736028" y="215153"/>
                        <a:pt x="2746430" y="239900"/>
                        <a:pt x="2764715" y="258184"/>
                      </a:cubicBezTo>
                      <a:cubicBezTo>
                        <a:pt x="2771887" y="265356"/>
                        <a:pt x="2779895" y="271779"/>
                        <a:pt x="2786231" y="279699"/>
                      </a:cubicBezTo>
                      <a:cubicBezTo>
                        <a:pt x="2794308" y="289795"/>
                        <a:pt x="2798604" y="302830"/>
                        <a:pt x="2807746" y="311972"/>
                      </a:cubicBezTo>
                      <a:cubicBezTo>
                        <a:pt x="2816888" y="321114"/>
                        <a:pt x="2829261" y="326315"/>
                        <a:pt x="2840019" y="333487"/>
                      </a:cubicBezTo>
                      <a:cubicBezTo>
                        <a:pt x="2858701" y="389531"/>
                        <a:pt x="2838540" y="345086"/>
                        <a:pt x="2872292" y="387276"/>
                      </a:cubicBezTo>
                      <a:cubicBezTo>
                        <a:pt x="2880368" y="397372"/>
                        <a:pt x="2883711" y="411472"/>
                        <a:pt x="2893807" y="419548"/>
                      </a:cubicBezTo>
                      <a:cubicBezTo>
                        <a:pt x="2902662" y="426632"/>
                        <a:pt x="2915322" y="426720"/>
                        <a:pt x="2926080" y="430306"/>
                      </a:cubicBezTo>
                      <a:cubicBezTo>
                        <a:pt x="2962963" y="485631"/>
                        <a:pt x="2928641" y="443113"/>
                        <a:pt x="2979868" y="484094"/>
                      </a:cubicBezTo>
                      <a:cubicBezTo>
                        <a:pt x="2987788" y="490430"/>
                        <a:pt x="2993270" y="499524"/>
                        <a:pt x="3001384" y="505610"/>
                      </a:cubicBezTo>
                      <a:cubicBezTo>
                        <a:pt x="3022071" y="521125"/>
                        <a:pt x="3044415" y="534296"/>
                        <a:pt x="3065930" y="548640"/>
                      </a:cubicBezTo>
                      <a:cubicBezTo>
                        <a:pt x="3076688" y="555812"/>
                        <a:pt x="3085936" y="566068"/>
                        <a:pt x="3098202" y="570156"/>
                      </a:cubicBezTo>
                      <a:lnTo>
                        <a:pt x="3130475" y="580913"/>
                      </a:lnTo>
                      <a:cubicBezTo>
                        <a:pt x="3168027" y="618464"/>
                        <a:pt x="3142370" y="599222"/>
                        <a:pt x="3216537" y="623944"/>
                      </a:cubicBezTo>
                      <a:cubicBezTo>
                        <a:pt x="3279338" y="644878"/>
                        <a:pt x="3218707" y="626529"/>
                        <a:pt x="3313355" y="645459"/>
                      </a:cubicBezTo>
                      <a:cubicBezTo>
                        <a:pt x="3327853" y="648359"/>
                        <a:pt x="3341619" y="655479"/>
                        <a:pt x="3356386" y="656217"/>
                      </a:cubicBezTo>
                      <a:cubicBezTo>
                        <a:pt x="3413688" y="659082"/>
                        <a:pt x="3471134" y="656217"/>
                        <a:pt x="3528508" y="656217"/>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a:extLst>
                    <a:ext uri="{FF2B5EF4-FFF2-40B4-BE49-F238E27FC236}">
                      <a16:creationId xmlns:a16="http://schemas.microsoft.com/office/drawing/2014/main" id="{E1168FCE-3D2D-6B48-A8F2-8BCC0E64674C}"/>
                    </a:ext>
                  </a:extLst>
                </p:cNvPr>
                <p:cNvSpPr/>
                <p:nvPr/>
              </p:nvSpPr>
              <p:spPr>
                <a:xfrm>
                  <a:off x="606907" y="1244315"/>
                  <a:ext cx="3562227" cy="602952"/>
                </a:xfrm>
                <a:custGeom>
                  <a:avLst/>
                  <a:gdLst>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19548 w 3205778"/>
                    <a:gd name="connsiteY7" fmla="*/ 33401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65760 w 3205778"/>
                    <a:gd name="connsiteY6" fmla="*/ 269465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398557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505609 w 3205778"/>
                    <a:gd name="connsiteY9" fmla="*/ 44158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88025 w 3205778"/>
                    <a:gd name="connsiteY9" fmla="*/ 461126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80913 w 3205778"/>
                    <a:gd name="connsiteY11" fmla="*/ 516891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204395 w 3205778"/>
                    <a:gd name="connsiteY2" fmla="*/ 161889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8941 w 3205778"/>
                    <a:gd name="connsiteY4" fmla="*/ 194162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26435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289003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62578 w 3205778"/>
                    <a:gd name="connsiteY8" fmla="*/ 410280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401964 w 3205778"/>
                    <a:gd name="connsiteY7" fmla="*/ 349641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55210 w 3205778"/>
                    <a:gd name="connsiteY6" fmla="*/ 304634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25831 w 3205778"/>
                    <a:gd name="connsiteY5" fmla="*/ 269419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65424 w 3205778"/>
                    <a:gd name="connsiteY4" fmla="*/ 205885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666974 w 3205778"/>
                    <a:gd name="connsiteY13" fmla="*/ 581437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8640 w 3205778"/>
                    <a:gd name="connsiteY10" fmla="*/ 495376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8575 w 3205778"/>
                    <a:gd name="connsiteY9" fmla="*/ 457218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506070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 name="connsiteX0" fmla="*/ 0 w 3205778"/>
                    <a:gd name="connsiteY0" fmla="*/ 54312 h 602952"/>
                    <a:gd name="connsiteX1" fmla="*/ 107576 w 3205778"/>
                    <a:gd name="connsiteY1" fmla="*/ 97343 h 602952"/>
                    <a:gd name="connsiteX2" fmla="*/ 169229 w 3205778"/>
                    <a:gd name="connsiteY2" fmla="*/ 138443 h 602952"/>
                    <a:gd name="connsiteX3" fmla="*/ 236668 w 3205778"/>
                    <a:gd name="connsiteY3" fmla="*/ 183404 h 602952"/>
                    <a:gd name="connsiteX4" fmla="*/ 254873 w 3205778"/>
                    <a:gd name="connsiteY4" fmla="*/ 225423 h 602952"/>
                    <a:gd name="connsiteX5" fmla="*/ 301214 w 3205778"/>
                    <a:gd name="connsiteY5" fmla="*/ 273327 h 602952"/>
                    <a:gd name="connsiteX6" fmla="*/ 330594 w 3205778"/>
                    <a:gd name="connsiteY6" fmla="*/ 308542 h 602952"/>
                    <a:gd name="connsiteX7" fmla="*/ 387897 w 3205778"/>
                    <a:gd name="connsiteY7" fmla="*/ 361364 h 602952"/>
                    <a:gd name="connsiteX8" fmla="*/ 455545 w 3205778"/>
                    <a:gd name="connsiteY8" fmla="*/ 422003 h 602952"/>
                    <a:gd name="connsiteX9" fmla="*/ 495058 w 3205778"/>
                    <a:gd name="connsiteY9" fmla="*/ 468941 h 602952"/>
                    <a:gd name="connsiteX10" fmla="*/ 545123 w 3205778"/>
                    <a:gd name="connsiteY10" fmla="*/ 507099 h 602952"/>
                    <a:gd name="connsiteX11" fmla="*/ 577396 w 3205778"/>
                    <a:gd name="connsiteY11" fmla="*/ 528614 h 602952"/>
                    <a:gd name="connsiteX12" fmla="*/ 602428 w 3205778"/>
                    <a:gd name="connsiteY12" fmla="*/ 549164 h 602952"/>
                    <a:gd name="connsiteX13" fmla="*/ 709174 w 3205778"/>
                    <a:gd name="connsiteY13" fmla="*/ 585344 h 602952"/>
                    <a:gd name="connsiteX14" fmla="*/ 860611 w 3205778"/>
                    <a:gd name="connsiteY14" fmla="*/ 570679 h 602952"/>
                    <a:gd name="connsiteX15" fmla="*/ 957430 w 3205778"/>
                    <a:gd name="connsiteY15" fmla="*/ 538406 h 602952"/>
                    <a:gd name="connsiteX16" fmla="*/ 989703 w 3205778"/>
                    <a:gd name="connsiteY16" fmla="*/ 527649 h 602952"/>
                    <a:gd name="connsiteX17" fmla="*/ 1043491 w 3205778"/>
                    <a:gd name="connsiteY17" fmla="*/ 495376 h 602952"/>
                    <a:gd name="connsiteX18" fmla="*/ 1108037 w 3205778"/>
                    <a:gd name="connsiteY18" fmla="*/ 420072 h 602952"/>
                    <a:gd name="connsiteX19" fmla="*/ 1151068 w 3205778"/>
                    <a:gd name="connsiteY19" fmla="*/ 366284 h 602952"/>
                    <a:gd name="connsiteX20" fmla="*/ 1161825 w 3205778"/>
                    <a:gd name="connsiteY20" fmla="*/ 334011 h 602952"/>
                    <a:gd name="connsiteX21" fmla="*/ 1215614 w 3205778"/>
                    <a:gd name="connsiteY21" fmla="*/ 301738 h 602952"/>
                    <a:gd name="connsiteX22" fmla="*/ 1269402 w 3205778"/>
                    <a:gd name="connsiteY22" fmla="*/ 247950 h 602952"/>
                    <a:gd name="connsiteX23" fmla="*/ 1301675 w 3205778"/>
                    <a:gd name="connsiteY23" fmla="*/ 215677 h 602952"/>
                    <a:gd name="connsiteX24" fmla="*/ 1333948 w 3205778"/>
                    <a:gd name="connsiteY24" fmla="*/ 194162 h 602952"/>
                    <a:gd name="connsiteX25" fmla="*/ 1355463 w 3205778"/>
                    <a:gd name="connsiteY25" fmla="*/ 172646 h 602952"/>
                    <a:gd name="connsiteX26" fmla="*/ 1420009 w 3205778"/>
                    <a:gd name="connsiteY26" fmla="*/ 129616 h 602952"/>
                    <a:gd name="connsiteX27" fmla="*/ 1484555 w 3205778"/>
                    <a:gd name="connsiteY27" fmla="*/ 108101 h 602952"/>
                    <a:gd name="connsiteX28" fmla="*/ 1496771 w 3205778"/>
                    <a:gd name="connsiteY28" fmla="*/ 86585 h 602952"/>
                    <a:gd name="connsiteX29" fmla="*/ 1688950 w 3205778"/>
                    <a:gd name="connsiteY29" fmla="*/ 86585 h 602952"/>
                    <a:gd name="connsiteX30" fmla="*/ 1753496 w 3205778"/>
                    <a:gd name="connsiteY30" fmla="*/ 108101 h 602952"/>
                    <a:gd name="connsiteX31" fmla="*/ 1818042 w 3205778"/>
                    <a:gd name="connsiteY31" fmla="*/ 151131 h 602952"/>
                    <a:gd name="connsiteX32" fmla="*/ 1839557 w 3205778"/>
                    <a:gd name="connsiteY32" fmla="*/ 183404 h 602952"/>
                    <a:gd name="connsiteX33" fmla="*/ 1882588 w 3205778"/>
                    <a:gd name="connsiteY33" fmla="*/ 226435 h 602952"/>
                    <a:gd name="connsiteX34" fmla="*/ 1893345 w 3205778"/>
                    <a:gd name="connsiteY34" fmla="*/ 258708 h 602952"/>
                    <a:gd name="connsiteX35" fmla="*/ 1914861 w 3205778"/>
                    <a:gd name="connsiteY35" fmla="*/ 280223 h 602952"/>
                    <a:gd name="connsiteX36" fmla="*/ 1936376 w 3205778"/>
                    <a:gd name="connsiteY36" fmla="*/ 312496 h 602952"/>
                    <a:gd name="connsiteX37" fmla="*/ 1968649 w 3205778"/>
                    <a:gd name="connsiteY37" fmla="*/ 344769 h 602952"/>
                    <a:gd name="connsiteX38" fmla="*/ 1990164 w 3205778"/>
                    <a:gd name="connsiteY38" fmla="*/ 377042 h 602952"/>
                    <a:gd name="connsiteX39" fmla="*/ 2076225 w 3205778"/>
                    <a:gd name="connsiteY39" fmla="*/ 452345 h 602952"/>
                    <a:gd name="connsiteX40" fmla="*/ 2108498 w 3205778"/>
                    <a:gd name="connsiteY40" fmla="*/ 463103 h 602952"/>
                    <a:gd name="connsiteX41" fmla="*/ 2194560 w 3205778"/>
                    <a:gd name="connsiteY41" fmla="*/ 538406 h 602952"/>
                    <a:gd name="connsiteX42" fmla="*/ 2216075 w 3205778"/>
                    <a:gd name="connsiteY42" fmla="*/ 559922 h 602952"/>
                    <a:gd name="connsiteX43" fmla="*/ 2280621 w 3205778"/>
                    <a:gd name="connsiteY43" fmla="*/ 581437 h 602952"/>
                    <a:gd name="connsiteX44" fmla="*/ 2312894 w 3205778"/>
                    <a:gd name="connsiteY44" fmla="*/ 592195 h 602952"/>
                    <a:gd name="connsiteX45" fmla="*/ 2345167 w 3205778"/>
                    <a:gd name="connsiteY45" fmla="*/ 602952 h 602952"/>
                    <a:gd name="connsiteX46" fmla="*/ 2506531 w 3205778"/>
                    <a:gd name="connsiteY46" fmla="*/ 592195 h 602952"/>
                    <a:gd name="connsiteX47" fmla="*/ 2571077 w 3205778"/>
                    <a:gd name="connsiteY47" fmla="*/ 570679 h 602952"/>
                    <a:gd name="connsiteX48" fmla="*/ 2624865 w 3205778"/>
                    <a:gd name="connsiteY48" fmla="*/ 527649 h 602952"/>
                    <a:gd name="connsiteX49" fmla="*/ 2646381 w 3205778"/>
                    <a:gd name="connsiteY49" fmla="*/ 506133 h 602952"/>
                    <a:gd name="connsiteX50" fmla="*/ 2667896 w 3205778"/>
                    <a:gd name="connsiteY50" fmla="*/ 441588 h 602952"/>
                    <a:gd name="connsiteX51" fmla="*/ 2753957 w 3205778"/>
                    <a:gd name="connsiteY51" fmla="*/ 334011 h 602952"/>
                    <a:gd name="connsiteX52" fmla="*/ 2818503 w 3205778"/>
                    <a:gd name="connsiteY52" fmla="*/ 237192 h 602952"/>
                    <a:gd name="connsiteX53" fmla="*/ 2840018 w 3205778"/>
                    <a:gd name="connsiteY53" fmla="*/ 204919 h 602952"/>
                    <a:gd name="connsiteX54" fmla="*/ 2861534 w 3205778"/>
                    <a:gd name="connsiteY54" fmla="*/ 183404 h 602952"/>
                    <a:gd name="connsiteX55" fmla="*/ 2915322 w 3205778"/>
                    <a:gd name="connsiteY55" fmla="*/ 129616 h 602952"/>
                    <a:gd name="connsiteX56" fmla="*/ 2969110 w 3205778"/>
                    <a:gd name="connsiteY56" fmla="*/ 86585 h 602952"/>
                    <a:gd name="connsiteX57" fmla="*/ 3033656 w 3205778"/>
                    <a:gd name="connsiteY57" fmla="*/ 43555 h 602952"/>
                    <a:gd name="connsiteX58" fmla="*/ 3108960 w 3205778"/>
                    <a:gd name="connsiteY58" fmla="*/ 22039 h 602952"/>
                    <a:gd name="connsiteX59" fmla="*/ 3184263 w 3205778"/>
                    <a:gd name="connsiteY59" fmla="*/ 524 h 602952"/>
                    <a:gd name="connsiteX60" fmla="*/ 3205778 w 3205778"/>
                    <a:gd name="connsiteY60" fmla="*/ 524 h 60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205778" h="602952">
                      <a:moveTo>
                        <a:pt x="0" y="54312"/>
                      </a:moveTo>
                      <a:cubicBezTo>
                        <a:pt x="35859" y="68656"/>
                        <a:pt x="73032" y="80071"/>
                        <a:pt x="107576" y="97343"/>
                      </a:cubicBezTo>
                      <a:cubicBezTo>
                        <a:pt x="107593" y="97351"/>
                        <a:pt x="153085" y="127680"/>
                        <a:pt x="169229" y="138443"/>
                      </a:cubicBezTo>
                      <a:cubicBezTo>
                        <a:pt x="179987" y="145615"/>
                        <a:pt x="224402" y="179315"/>
                        <a:pt x="236668" y="183404"/>
                      </a:cubicBezTo>
                      <a:lnTo>
                        <a:pt x="254873" y="225423"/>
                      </a:lnTo>
                      <a:cubicBezTo>
                        <a:pt x="265631" y="236181"/>
                        <a:pt x="288594" y="259474"/>
                        <a:pt x="301214" y="273327"/>
                      </a:cubicBezTo>
                      <a:cubicBezTo>
                        <a:pt x="313834" y="287180"/>
                        <a:pt x="316147" y="293869"/>
                        <a:pt x="330594" y="308542"/>
                      </a:cubicBezTo>
                      <a:cubicBezTo>
                        <a:pt x="345041" y="323215"/>
                        <a:pt x="367072" y="342454"/>
                        <a:pt x="387897" y="361364"/>
                      </a:cubicBezTo>
                      <a:cubicBezTo>
                        <a:pt x="408722" y="380274"/>
                        <a:pt x="437685" y="404074"/>
                        <a:pt x="455545" y="422003"/>
                      </a:cubicBezTo>
                      <a:cubicBezTo>
                        <a:pt x="473405" y="439932"/>
                        <a:pt x="480128" y="454758"/>
                        <a:pt x="495058" y="468941"/>
                      </a:cubicBezTo>
                      <a:cubicBezTo>
                        <a:pt x="509988" y="483124"/>
                        <a:pt x="531400" y="497154"/>
                        <a:pt x="545123" y="507099"/>
                      </a:cubicBezTo>
                      <a:cubicBezTo>
                        <a:pt x="558846" y="517044"/>
                        <a:pt x="566638" y="521442"/>
                        <a:pt x="577396" y="528614"/>
                      </a:cubicBezTo>
                      <a:cubicBezTo>
                        <a:pt x="584568" y="539372"/>
                        <a:pt x="580465" y="539709"/>
                        <a:pt x="602428" y="549164"/>
                      </a:cubicBezTo>
                      <a:cubicBezTo>
                        <a:pt x="624391" y="558619"/>
                        <a:pt x="682927" y="576595"/>
                        <a:pt x="709174" y="585344"/>
                      </a:cubicBezTo>
                      <a:cubicBezTo>
                        <a:pt x="773720" y="581758"/>
                        <a:pt x="819235" y="578502"/>
                        <a:pt x="860611" y="570679"/>
                      </a:cubicBezTo>
                      <a:cubicBezTo>
                        <a:pt x="901987" y="562856"/>
                        <a:pt x="941290" y="543786"/>
                        <a:pt x="957430" y="538406"/>
                      </a:cubicBezTo>
                      <a:lnTo>
                        <a:pt x="989703" y="527649"/>
                      </a:lnTo>
                      <a:cubicBezTo>
                        <a:pt x="1069192" y="448156"/>
                        <a:pt x="945744" y="565194"/>
                        <a:pt x="1043491" y="495376"/>
                      </a:cubicBezTo>
                      <a:cubicBezTo>
                        <a:pt x="1091833" y="460847"/>
                        <a:pt x="1077712" y="457978"/>
                        <a:pt x="1108037" y="420072"/>
                      </a:cubicBezTo>
                      <a:cubicBezTo>
                        <a:pt x="1169352" y="343429"/>
                        <a:pt x="1084847" y="465617"/>
                        <a:pt x="1151068" y="366284"/>
                      </a:cubicBezTo>
                      <a:cubicBezTo>
                        <a:pt x="1154654" y="355526"/>
                        <a:pt x="1155991" y="343735"/>
                        <a:pt x="1161825" y="334011"/>
                      </a:cubicBezTo>
                      <a:cubicBezTo>
                        <a:pt x="1176591" y="309401"/>
                        <a:pt x="1190230" y="310199"/>
                        <a:pt x="1215614" y="301738"/>
                      </a:cubicBezTo>
                      <a:cubicBezTo>
                        <a:pt x="1255058" y="242571"/>
                        <a:pt x="1215614" y="292773"/>
                        <a:pt x="1269402" y="247950"/>
                      </a:cubicBezTo>
                      <a:cubicBezTo>
                        <a:pt x="1281089" y="238211"/>
                        <a:pt x="1289988" y="225416"/>
                        <a:pt x="1301675" y="215677"/>
                      </a:cubicBezTo>
                      <a:cubicBezTo>
                        <a:pt x="1311607" y="207400"/>
                        <a:pt x="1323852" y="202239"/>
                        <a:pt x="1333948" y="194162"/>
                      </a:cubicBezTo>
                      <a:cubicBezTo>
                        <a:pt x="1341868" y="187826"/>
                        <a:pt x="1347349" y="178732"/>
                        <a:pt x="1355463" y="172646"/>
                      </a:cubicBezTo>
                      <a:cubicBezTo>
                        <a:pt x="1376149" y="157131"/>
                        <a:pt x="1395478" y="137793"/>
                        <a:pt x="1420009" y="129616"/>
                      </a:cubicBezTo>
                      <a:lnTo>
                        <a:pt x="1484555" y="108101"/>
                      </a:lnTo>
                      <a:cubicBezTo>
                        <a:pt x="1491727" y="100929"/>
                        <a:pt x="1487449" y="90580"/>
                        <a:pt x="1496771" y="86585"/>
                      </a:cubicBezTo>
                      <a:cubicBezTo>
                        <a:pt x="1549975" y="63783"/>
                        <a:pt x="1643009" y="82757"/>
                        <a:pt x="1688950" y="86585"/>
                      </a:cubicBezTo>
                      <a:cubicBezTo>
                        <a:pt x="1710465" y="93757"/>
                        <a:pt x="1734626" y="95521"/>
                        <a:pt x="1753496" y="108101"/>
                      </a:cubicBezTo>
                      <a:lnTo>
                        <a:pt x="1818042" y="151131"/>
                      </a:lnTo>
                      <a:cubicBezTo>
                        <a:pt x="1825214" y="161889"/>
                        <a:pt x="1831143" y="173588"/>
                        <a:pt x="1839557" y="183404"/>
                      </a:cubicBezTo>
                      <a:cubicBezTo>
                        <a:pt x="1852758" y="198806"/>
                        <a:pt x="1882588" y="226435"/>
                        <a:pt x="1882588" y="226435"/>
                      </a:cubicBezTo>
                      <a:cubicBezTo>
                        <a:pt x="1886174" y="237193"/>
                        <a:pt x="1887511" y="248984"/>
                        <a:pt x="1893345" y="258708"/>
                      </a:cubicBezTo>
                      <a:cubicBezTo>
                        <a:pt x="1898563" y="267405"/>
                        <a:pt x="1908525" y="272303"/>
                        <a:pt x="1914861" y="280223"/>
                      </a:cubicBezTo>
                      <a:cubicBezTo>
                        <a:pt x="1922938" y="290319"/>
                        <a:pt x="1928099" y="302564"/>
                        <a:pt x="1936376" y="312496"/>
                      </a:cubicBezTo>
                      <a:cubicBezTo>
                        <a:pt x="1946115" y="324183"/>
                        <a:pt x="1958910" y="333082"/>
                        <a:pt x="1968649" y="344769"/>
                      </a:cubicBezTo>
                      <a:cubicBezTo>
                        <a:pt x="1976926" y="354701"/>
                        <a:pt x="1981650" y="367312"/>
                        <a:pt x="1990164" y="377042"/>
                      </a:cubicBezTo>
                      <a:cubicBezTo>
                        <a:pt x="2011972" y="401965"/>
                        <a:pt x="2043824" y="436144"/>
                        <a:pt x="2076225" y="452345"/>
                      </a:cubicBezTo>
                      <a:cubicBezTo>
                        <a:pt x="2086367" y="457416"/>
                        <a:pt x="2097740" y="459517"/>
                        <a:pt x="2108498" y="463103"/>
                      </a:cubicBezTo>
                      <a:cubicBezTo>
                        <a:pt x="2241230" y="595833"/>
                        <a:pt x="2105598" y="467235"/>
                        <a:pt x="2194560" y="538406"/>
                      </a:cubicBezTo>
                      <a:cubicBezTo>
                        <a:pt x="2202480" y="544742"/>
                        <a:pt x="2207003" y="555386"/>
                        <a:pt x="2216075" y="559922"/>
                      </a:cubicBezTo>
                      <a:cubicBezTo>
                        <a:pt x="2236360" y="570065"/>
                        <a:pt x="2259106" y="574265"/>
                        <a:pt x="2280621" y="581437"/>
                      </a:cubicBezTo>
                      <a:lnTo>
                        <a:pt x="2312894" y="592195"/>
                      </a:lnTo>
                      <a:lnTo>
                        <a:pt x="2345167" y="602952"/>
                      </a:lnTo>
                      <a:cubicBezTo>
                        <a:pt x="2398955" y="599366"/>
                        <a:pt x="2453165" y="599819"/>
                        <a:pt x="2506531" y="592195"/>
                      </a:cubicBezTo>
                      <a:cubicBezTo>
                        <a:pt x="2528982" y="588988"/>
                        <a:pt x="2571077" y="570679"/>
                        <a:pt x="2571077" y="570679"/>
                      </a:cubicBezTo>
                      <a:cubicBezTo>
                        <a:pt x="2623033" y="518725"/>
                        <a:pt x="2557005" y="581938"/>
                        <a:pt x="2624865" y="527649"/>
                      </a:cubicBezTo>
                      <a:cubicBezTo>
                        <a:pt x="2632785" y="521313"/>
                        <a:pt x="2639209" y="513305"/>
                        <a:pt x="2646381" y="506133"/>
                      </a:cubicBezTo>
                      <a:cubicBezTo>
                        <a:pt x="2653553" y="484618"/>
                        <a:pt x="2651860" y="457624"/>
                        <a:pt x="2667896" y="441588"/>
                      </a:cubicBezTo>
                      <a:cubicBezTo>
                        <a:pt x="2729213" y="380271"/>
                        <a:pt x="2699672" y="415438"/>
                        <a:pt x="2753957" y="334011"/>
                      </a:cubicBezTo>
                      <a:lnTo>
                        <a:pt x="2818503" y="237192"/>
                      </a:lnTo>
                      <a:cubicBezTo>
                        <a:pt x="2825675" y="226434"/>
                        <a:pt x="2830876" y="214061"/>
                        <a:pt x="2840018" y="204919"/>
                      </a:cubicBezTo>
                      <a:cubicBezTo>
                        <a:pt x="2847190" y="197747"/>
                        <a:pt x="2855198" y="191324"/>
                        <a:pt x="2861534" y="183404"/>
                      </a:cubicBezTo>
                      <a:cubicBezTo>
                        <a:pt x="2902517" y="132176"/>
                        <a:pt x="2859995" y="166500"/>
                        <a:pt x="2915322" y="129616"/>
                      </a:cubicBezTo>
                      <a:cubicBezTo>
                        <a:pt x="2955074" y="69986"/>
                        <a:pt x="2914093" y="117150"/>
                        <a:pt x="2969110" y="86585"/>
                      </a:cubicBezTo>
                      <a:cubicBezTo>
                        <a:pt x="2991714" y="74027"/>
                        <a:pt x="3009125" y="51732"/>
                        <a:pt x="3033656" y="43555"/>
                      </a:cubicBezTo>
                      <a:cubicBezTo>
                        <a:pt x="3111015" y="17768"/>
                        <a:pt x="3014431" y="49047"/>
                        <a:pt x="3108960" y="22039"/>
                      </a:cubicBezTo>
                      <a:cubicBezTo>
                        <a:pt x="3144762" y="11810"/>
                        <a:pt x="3143918" y="7248"/>
                        <a:pt x="3184263" y="524"/>
                      </a:cubicBezTo>
                      <a:cubicBezTo>
                        <a:pt x="3191337" y="-655"/>
                        <a:pt x="3198606" y="524"/>
                        <a:pt x="3205778" y="524"/>
                      </a:cubicBezTo>
                    </a:path>
                  </a:pathLst>
                </a:custGeom>
                <a:noFill/>
                <a:ln w="57150" cap="rnd">
                  <a:solidFill>
                    <a:srgbClr val="FFC000"/>
                  </a:solidFill>
                  <a:head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Rectangle 270">
                <a:extLst>
                  <a:ext uri="{FF2B5EF4-FFF2-40B4-BE49-F238E27FC236}">
                    <a16:creationId xmlns:a16="http://schemas.microsoft.com/office/drawing/2014/main" id="{6A867153-B5BA-8243-AEFC-DA209240D54D}"/>
                  </a:ext>
                </a:extLst>
              </p:cNvPr>
              <p:cNvSpPr/>
              <p:nvPr/>
            </p:nvSpPr>
            <p:spPr>
              <a:xfrm>
                <a:off x="5087990" y="1229050"/>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249FE989-061F-2A49-AE91-EC82013E22BB}"/>
                  </a:ext>
                </a:extLst>
              </p:cNvPr>
              <p:cNvSpPr/>
              <p:nvPr/>
            </p:nvSpPr>
            <p:spPr>
              <a:xfrm>
                <a:off x="5081913" y="1859794"/>
                <a:ext cx="177723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6200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09920"/>
            <a:ext cx="8560951" cy="952500"/>
          </a:xfrm>
        </p:spPr>
        <p:txBody>
          <a:bodyPr>
            <a:noAutofit/>
          </a:bodyPr>
          <a:lstStyle/>
          <a:p>
            <a:r>
              <a:rPr lang="en-US" sz="2000" b="1" dirty="0"/>
              <a:t>Action of restriction </a:t>
            </a:r>
            <a:r>
              <a:rPr lang="en-US" sz="2000" b="1" dirty="0" err="1"/>
              <a:t>endonuclease</a:t>
            </a:r>
            <a:r>
              <a:rPr lang="en-US" sz="2000" b="1" dirty="0"/>
              <a:t> (</a:t>
            </a:r>
            <a:r>
              <a:rPr lang="en-US" sz="2000" b="1" dirty="0" err="1"/>
              <a:t>EcoRI</a:t>
            </a:r>
            <a:r>
              <a:rPr lang="en-US" sz="2000" b="1" dirty="0"/>
              <a:t>) and formation of recombinant DNA</a:t>
            </a:r>
          </a:p>
        </p:txBody>
      </p:sp>
      <p:sp>
        <p:nvSpPr>
          <p:cNvPr id="3" name="Content Placeholder 2"/>
          <p:cNvSpPr>
            <a:spLocks noGrp="1"/>
          </p:cNvSpPr>
          <p:nvPr>
            <p:ph idx="1"/>
          </p:nvPr>
        </p:nvSpPr>
        <p:spPr>
          <a:xfrm>
            <a:off x="308526" y="549413"/>
            <a:ext cx="8229600" cy="3771636"/>
          </a:xfrm>
        </p:spPr>
        <p:txBody>
          <a:bodyPr/>
          <a:lstStyle/>
          <a:p>
            <a:endParaRPr lang="en-US"/>
          </a:p>
        </p:txBody>
      </p:sp>
      <p:pic>
        <p:nvPicPr>
          <p:cNvPr id="5" name="Picture 2"/>
          <p:cNvPicPr>
            <a:picLocks noChangeAspect="1" noChangeArrowheads="1"/>
          </p:cNvPicPr>
          <p:nvPr/>
        </p:nvPicPr>
        <p:blipFill>
          <a:blip r:embed="rId2" cstate="print"/>
          <a:srcRect l="25820" t="40969" r="17481" b="29500"/>
          <a:stretch>
            <a:fillRect/>
          </a:stretch>
        </p:blipFill>
        <p:spPr bwMode="auto">
          <a:xfrm>
            <a:off x="107504" y="1993404"/>
            <a:ext cx="8560951" cy="1600178"/>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25820" t="70500" r="17481" b="5876"/>
          <a:stretch>
            <a:fillRect/>
          </a:stretch>
        </p:blipFill>
        <p:spPr bwMode="auto">
          <a:xfrm>
            <a:off x="107504" y="3593582"/>
            <a:ext cx="8560951" cy="1280142"/>
          </a:xfrm>
          <a:prstGeom prst="rect">
            <a:avLst/>
          </a:prstGeom>
          <a:noFill/>
          <a:ln w="9525">
            <a:noFill/>
            <a:miter lim="800000"/>
            <a:headEnd/>
            <a:tailEnd/>
          </a:ln>
        </p:spPr>
      </p:pic>
      <p:grpSp>
        <p:nvGrpSpPr>
          <p:cNvPr id="10" name="Group 9"/>
          <p:cNvGrpSpPr/>
          <p:nvPr/>
        </p:nvGrpSpPr>
        <p:grpSpPr>
          <a:xfrm>
            <a:off x="107504" y="330151"/>
            <a:ext cx="8560951" cy="1680187"/>
            <a:chOff x="687760" y="1002814"/>
            <a:chExt cx="7704856" cy="1512168"/>
          </a:xfrm>
        </p:grpSpPr>
        <p:pic>
          <p:nvPicPr>
            <p:cNvPr id="1026" name="Picture 2"/>
            <p:cNvPicPr>
              <a:picLocks noChangeAspect="1" noChangeArrowheads="1"/>
            </p:cNvPicPr>
            <p:nvPr/>
          </p:nvPicPr>
          <p:blipFill>
            <a:blip r:embed="rId2" cstate="print"/>
            <a:srcRect l="25820" t="8657" r="17481" b="60336"/>
            <a:stretch>
              <a:fillRect/>
            </a:stretch>
          </p:blipFill>
          <p:spPr bwMode="auto">
            <a:xfrm>
              <a:off x="687760" y="1002814"/>
              <a:ext cx="7704856" cy="1512168"/>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l="61231" t="37703" r="34530" b="59344"/>
            <a:stretch>
              <a:fillRect/>
            </a:stretch>
          </p:blipFill>
          <p:spPr bwMode="auto">
            <a:xfrm>
              <a:off x="5724128" y="2405962"/>
              <a:ext cx="576064" cy="93780"/>
            </a:xfrm>
            <a:prstGeom prst="rect">
              <a:avLst/>
            </a:prstGeom>
            <a:noFill/>
            <a:ln w="9525">
              <a:noFill/>
              <a:miter lim="800000"/>
              <a:headEnd/>
              <a:tailEnd/>
            </a:ln>
          </p:spPr>
        </p:pic>
      </p:grpSp>
      <p:sp>
        <p:nvSpPr>
          <p:cNvPr id="4" name="Rectangle 3">
            <a:extLst>
              <a:ext uri="{FF2B5EF4-FFF2-40B4-BE49-F238E27FC236}">
                <a16:creationId xmlns:a16="http://schemas.microsoft.com/office/drawing/2014/main" id="{941E649E-2C9D-144A-9F57-DD1CDA4935E8}"/>
              </a:ext>
            </a:extLst>
          </p:cNvPr>
          <p:cNvSpPr/>
          <p:nvPr/>
        </p:nvSpPr>
        <p:spPr>
          <a:xfrm>
            <a:off x="107721" y="4578141"/>
            <a:ext cx="6408495" cy="1015663"/>
          </a:xfrm>
          <a:prstGeom prst="rect">
            <a:avLst/>
          </a:prstGeom>
        </p:spPr>
        <p:txBody>
          <a:bodyPr wrap="square">
            <a:spAutoFit/>
          </a:bodyPr>
          <a:lstStyle/>
          <a:p>
            <a:endParaRPr lang="en-US" sz="2000" b="1" dirty="0">
              <a:solidFill>
                <a:srgbClr val="FFFF00"/>
              </a:solidFill>
            </a:endParaRPr>
          </a:p>
          <a:p>
            <a:r>
              <a:rPr lang="en-US" sz="2000" b="1" dirty="0" err="1">
                <a:solidFill>
                  <a:srgbClr val="FFFF00"/>
                </a:solidFill>
              </a:rPr>
              <a:t>EcoRI</a:t>
            </a:r>
            <a:r>
              <a:rPr lang="en-US" sz="2000" b="1" dirty="0">
                <a:solidFill>
                  <a:srgbClr val="FFFF00"/>
                </a:solidFill>
              </a:rPr>
              <a:t> has palindromic recognition sequence</a:t>
            </a:r>
          </a:p>
          <a:p>
            <a:endParaRPr lang="en-US" sz="2000" b="1" dirty="0">
              <a:solidFill>
                <a:srgbClr val="FFFF00"/>
              </a:solidFill>
            </a:endParaRPr>
          </a:p>
        </p:txBody>
      </p:sp>
    </p:spTree>
    <p:extLst>
      <p:ext uri="{BB962C8B-B14F-4D97-AF65-F5344CB8AC3E}">
        <p14:creationId xmlns:p14="http://schemas.microsoft.com/office/powerpoint/2010/main" val="5121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8953" y="987909"/>
            <a:ext cx="1008112" cy="648071"/>
          </a:xfrm>
        </p:spPr>
        <p:txBody>
          <a:bodyPr>
            <a:noAutofit/>
          </a:bodyPr>
          <a:lstStyle/>
          <a:p>
            <a:pPr marL="0" indent="0">
              <a:buNone/>
            </a:pPr>
            <a:r>
              <a:rPr lang="en-US" sz="2000" b="1" dirty="0"/>
              <a:t>Biology</a:t>
            </a:r>
          </a:p>
          <a:p>
            <a:pPr algn="just">
              <a:buNone/>
            </a:pPr>
            <a:endParaRPr lang="en-US" sz="2000" b="1" dirty="0"/>
          </a:p>
          <a:p>
            <a:pPr algn="ctr">
              <a:buNone/>
            </a:pPr>
            <a:endParaRPr lang="en-US" sz="2800" b="1" dirty="0">
              <a:solidFill>
                <a:srgbClr val="FFFF00"/>
              </a:solidFill>
            </a:endParaRPr>
          </a:p>
        </p:txBody>
      </p:sp>
      <p:sp>
        <p:nvSpPr>
          <p:cNvPr id="2" name="Rectangle 1">
            <a:extLst>
              <a:ext uri="{FF2B5EF4-FFF2-40B4-BE49-F238E27FC236}">
                <a16:creationId xmlns:a16="http://schemas.microsoft.com/office/drawing/2014/main" id="{C16A11C9-15F0-154A-9E77-CA517E3B5F40}"/>
              </a:ext>
            </a:extLst>
          </p:cNvPr>
          <p:cNvSpPr/>
          <p:nvPr/>
        </p:nvSpPr>
        <p:spPr>
          <a:xfrm>
            <a:off x="2157406" y="987909"/>
            <a:ext cx="1619672" cy="400110"/>
          </a:xfrm>
          <a:prstGeom prst="rect">
            <a:avLst/>
          </a:prstGeom>
        </p:spPr>
        <p:txBody>
          <a:bodyPr wrap="square">
            <a:spAutoFit/>
          </a:bodyPr>
          <a:lstStyle/>
          <a:p>
            <a:pPr lvl="0" defTabSz="1015990">
              <a:spcBef>
                <a:spcPct val="20000"/>
              </a:spcBef>
            </a:pPr>
            <a:r>
              <a:rPr lang="en-US" sz="2000" b="1" dirty="0">
                <a:solidFill>
                  <a:prstClr val="white"/>
                </a:solidFill>
              </a:rPr>
              <a:t>= Biosciences</a:t>
            </a:r>
          </a:p>
        </p:txBody>
      </p:sp>
      <p:sp>
        <p:nvSpPr>
          <p:cNvPr id="4" name="Rectangle 3">
            <a:extLst>
              <a:ext uri="{FF2B5EF4-FFF2-40B4-BE49-F238E27FC236}">
                <a16:creationId xmlns:a16="http://schemas.microsoft.com/office/drawing/2014/main" id="{3F138FC4-EF2A-9E4F-8F5A-8CA9D62F6D95}"/>
              </a:ext>
            </a:extLst>
          </p:cNvPr>
          <p:cNvSpPr/>
          <p:nvPr/>
        </p:nvSpPr>
        <p:spPr>
          <a:xfrm>
            <a:off x="3598475" y="987909"/>
            <a:ext cx="1800200" cy="400110"/>
          </a:xfrm>
          <a:prstGeom prst="rect">
            <a:avLst/>
          </a:prstGeom>
        </p:spPr>
        <p:txBody>
          <a:bodyPr wrap="square">
            <a:spAutoFit/>
          </a:bodyPr>
          <a:lstStyle/>
          <a:p>
            <a:pPr lvl="0" defTabSz="1015990">
              <a:spcBef>
                <a:spcPct val="20000"/>
              </a:spcBef>
            </a:pPr>
            <a:r>
              <a:rPr lang="en-US" sz="2000" b="1" dirty="0">
                <a:solidFill>
                  <a:prstClr val="white"/>
                </a:solidFill>
              </a:rPr>
              <a:t>= Life sciences</a:t>
            </a:r>
          </a:p>
        </p:txBody>
      </p:sp>
      <p:sp>
        <p:nvSpPr>
          <p:cNvPr id="5" name="Rectangle 4">
            <a:extLst>
              <a:ext uri="{FF2B5EF4-FFF2-40B4-BE49-F238E27FC236}">
                <a16:creationId xmlns:a16="http://schemas.microsoft.com/office/drawing/2014/main" id="{454F9694-B005-8840-A784-C0A03530468D}"/>
              </a:ext>
            </a:extLst>
          </p:cNvPr>
          <p:cNvSpPr/>
          <p:nvPr/>
        </p:nvSpPr>
        <p:spPr>
          <a:xfrm>
            <a:off x="5220072" y="987909"/>
            <a:ext cx="2232248" cy="400110"/>
          </a:xfrm>
          <a:prstGeom prst="rect">
            <a:avLst/>
          </a:prstGeom>
        </p:spPr>
        <p:txBody>
          <a:bodyPr wrap="square">
            <a:spAutoFit/>
          </a:bodyPr>
          <a:lstStyle/>
          <a:p>
            <a:pPr lvl="0" defTabSz="1015990">
              <a:spcBef>
                <a:spcPct val="20000"/>
              </a:spcBef>
            </a:pPr>
            <a:r>
              <a:rPr lang="en-US" sz="2000" b="1" dirty="0">
                <a:solidFill>
                  <a:prstClr val="white"/>
                </a:solidFill>
              </a:rPr>
              <a:t>=&gt; natural sciences</a:t>
            </a:r>
          </a:p>
        </p:txBody>
      </p:sp>
      <p:sp>
        <p:nvSpPr>
          <p:cNvPr id="8" name="Rectangle 7">
            <a:extLst>
              <a:ext uri="{FF2B5EF4-FFF2-40B4-BE49-F238E27FC236}">
                <a16:creationId xmlns:a16="http://schemas.microsoft.com/office/drawing/2014/main" id="{8A328D7B-79E4-044B-961C-B5DA032D802E}"/>
              </a:ext>
            </a:extLst>
          </p:cNvPr>
          <p:cNvSpPr/>
          <p:nvPr/>
        </p:nvSpPr>
        <p:spPr>
          <a:xfrm>
            <a:off x="868543" y="2180001"/>
            <a:ext cx="7260064" cy="646331"/>
          </a:xfrm>
          <a:prstGeom prst="rect">
            <a:avLst/>
          </a:prstGeom>
        </p:spPr>
        <p:txBody>
          <a:bodyPr wrap="none">
            <a:spAutoFit/>
          </a:bodyPr>
          <a:lstStyle/>
          <a:p>
            <a:pPr marL="380996" lvl="0" indent="-380996" algn="ctr" defTabSz="1015990">
              <a:spcBef>
                <a:spcPct val="20000"/>
              </a:spcBef>
            </a:pPr>
            <a:r>
              <a:rPr lang="en-US" sz="3600" b="1" dirty="0">
                <a:solidFill>
                  <a:srgbClr val="FFFF00"/>
                </a:solidFill>
              </a:rPr>
              <a:t>How do you describe biotechnology?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60" y="40991"/>
            <a:ext cx="9040440" cy="952500"/>
          </a:xfrm>
        </p:spPr>
        <p:txBody>
          <a:bodyPr>
            <a:noAutofit/>
          </a:bodyPr>
          <a:lstStyle/>
          <a:p>
            <a:r>
              <a:rPr lang="en-US" sz="2800" b="1" dirty="0"/>
              <a:t>Naming Restriction Enzyme</a:t>
            </a:r>
          </a:p>
        </p:txBody>
      </p:sp>
      <p:sp>
        <p:nvSpPr>
          <p:cNvPr id="3" name="Content Placeholder 2"/>
          <p:cNvSpPr>
            <a:spLocks noGrp="1"/>
          </p:cNvSpPr>
          <p:nvPr>
            <p:ph idx="1"/>
          </p:nvPr>
        </p:nvSpPr>
        <p:spPr>
          <a:xfrm>
            <a:off x="-339981" y="481236"/>
            <a:ext cx="9880533" cy="4192466"/>
          </a:xfrm>
        </p:spPr>
        <p:txBody>
          <a:bodyPr>
            <a:noAutofit/>
          </a:bodyPr>
          <a:lstStyle/>
          <a:p>
            <a:pPr algn="just">
              <a:buNone/>
            </a:pPr>
            <a:endParaRPr lang="en-US" sz="2400" b="1" dirty="0">
              <a:solidFill>
                <a:srgbClr val="FFFF00"/>
              </a:solidFill>
            </a:endParaRPr>
          </a:p>
          <a:p>
            <a:pPr algn="just"/>
            <a:endParaRPr lang="en-US" sz="2400" b="1" dirty="0"/>
          </a:p>
        </p:txBody>
      </p:sp>
      <p:sp>
        <p:nvSpPr>
          <p:cNvPr id="5" name="TextBox 4"/>
          <p:cNvSpPr txBox="1"/>
          <p:nvPr/>
        </p:nvSpPr>
        <p:spPr>
          <a:xfrm>
            <a:off x="2540339" y="1281324"/>
            <a:ext cx="3200356" cy="1107996"/>
          </a:xfrm>
          <a:prstGeom prst="rect">
            <a:avLst/>
          </a:prstGeom>
          <a:noFill/>
        </p:spPr>
        <p:txBody>
          <a:bodyPr wrap="square" rtlCol="0">
            <a:spAutoFit/>
          </a:bodyPr>
          <a:lstStyle/>
          <a:p>
            <a:pPr algn="ctr"/>
            <a:r>
              <a:rPr lang="en-US" sz="6600" b="1" dirty="0" err="1">
                <a:solidFill>
                  <a:srgbClr val="FFFF00"/>
                </a:solidFill>
                <a:latin typeface="Times New Roman" pitchFamily="18" charset="0"/>
                <a:cs typeface="Times New Roman" pitchFamily="18" charset="0"/>
              </a:rPr>
              <a:t>EcoRI</a:t>
            </a:r>
            <a:r>
              <a:rPr lang="en-US" sz="6600" b="1" dirty="0"/>
              <a:t> </a:t>
            </a:r>
          </a:p>
        </p:txBody>
      </p:sp>
      <p:grpSp>
        <p:nvGrpSpPr>
          <p:cNvPr id="30" name="Group 29"/>
          <p:cNvGrpSpPr/>
          <p:nvPr/>
        </p:nvGrpSpPr>
        <p:grpSpPr>
          <a:xfrm>
            <a:off x="419858" y="2162082"/>
            <a:ext cx="2753057" cy="1280208"/>
            <a:chOff x="1374169" y="2931790"/>
            <a:chExt cx="2477752" cy="1152186"/>
          </a:xfrm>
        </p:grpSpPr>
        <p:sp>
          <p:nvSpPr>
            <p:cNvPr id="6" name="TextBox 5"/>
            <p:cNvSpPr txBox="1"/>
            <p:nvPr/>
          </p:nvSpPr>
          <p:spPr>
            <a:xfrm>
              <a:off x="1374169" y="3723877"/>
              <a:ext cx="1685662" cy="360099"/>
            </a:xfrm>
            <a:prstGeom prst="rect">
              <a:avLst/>
            </a:prstGeom>
            <a:noFill/>
          </p:spPr>
          <p:txBody>
            <a:bodyPr wrap="square" rtlCol="0">
              <a:spAutoFit/>
            </a:bodyPr>
            <a:lstStyle/>
            <a:p>
              <a:r>
                <a:rPr lang="en-US" sz="2000" b="1" dirty="0">
                  <a:solidFill>
                    <a:srgbClr val="FFFF00"/>
                  </a:solidFill>
                </a:rPr>
                <a:t>Genus</a:t>
              </a:r>
            </a:p>
          </p:txBody>
        </p:sp>
        <p:cxnSp>
          <p:nvCxnSpPr>
            <p:cNvPr id="8" name="Straight Arrow Connector 7"/>
            <p:cNvCxnSpPr>
              <a:cxnSpLocks/>
            </p:cNvCxnSpPr>
            <p:nvPr/>
          </p:nvCxnSpPr>
          <p:spPr>
            <a:xfrm flipH="1">
              <a:off x="1944217" y="2931790"/>
              <a:ext cx="1907704" cy="7920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7" name="Group 26"/>
          <p:cNvGrpSpPr/>
          <p:nvPr/>
        </p:nvGrpSpPr>
        <p:grpSpPr>
          <a:xfrm>
            <a:off x="4179956" y="2137420"/>
            <a:ext cx="2400267" cy="1989964"/>
            <a:chOff x="5076056" y="2931790"/>
            <a:chExt cx="2160240" cy="1790967"/>
          </a:xfrm>
        </p:grpSpPr>
        <p:sp>
          <p:nvSpPr>
            <p:cNvPr id="13" name="TextBox 12"/>
            <p:cNvSpPr txBox="1"/>
            <p:nvPr/>
          </p:nvSpPr>
          <p:spPr>
            <a:xfrm>
              <a:off x="5076056" y="4362658"/>
              <a:ext cx="2160240" cy="360099"/>
            </a:xfrm>
            <a:prstGeom prst="rect">
              <a:avLst/>
            </a:prstGeom>
            <a:noFill/>
          </p:spPr>
          <p:txBody>
            <a:bodyPr wrap="square" rtlCol="0">
              <a:spAutoFit/>
            </a:bodyPr>
            <a:lstStyle/>
            <a:p>
              <a:r>
                <a:rPr lang="en-US" sz="2000" b="1" dirty="0">
                  <a:solidFill>
                    <a:srgbClr val="FFFF00"/>
                  </a:solidFill>
                </a:rPr>
                <a:t>Strain</a:t>
              </a:r>
            </a:p>
          </p:txBody>
        </p:sp>
        <p:cxnSp>
          <p:nvCxnSpPr>
            <p:cNvPr id="14" name="Straight Arrow Connector 13"/>
            <p:cNvCxnSpPr/>
            <p:nvPr/>
          </p:nvCxnSpPr>
          <p:spPr>
            <a:xfrm>
              <a:off x="5364088" y="2931790"/>
              <a:ext cx="0" cy="14401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9" name="Group 28"/>
          <p:cNvGrpSpPr/>
          <p:nvPr/>
        </p:nvGrpSpPr>
        <p:grpSpPr>
          <a:xfrm>
            <a:off x="5148064" y="2137420"/>
            <a:ext cx="3760418" cy="1652552"/>
            <a:chOff x="5724128" y="2859782"/>
            <a:chExt cx="3384376" cy="1487296"/>
          </a:xfrm>
        </p:grpSpPr>
        <p:sp>
          <p:nvSpPr>
            <p:cNvPr id="17" name="TextBox 16"/>
            <p:cNvSpPr txBox="1"/>
            <p:nvPr/>
          </p:nvSpPr>
          <p:spPr>
            <a:xfrm>
              <a:off x="5857839" y="3432982"/>
              <a:ext cx="3250665" cy="914096"/>
            </a:xfrm>
            <a:prstGeom prst="rect">
              <a:avLst/>
            </a:prstGeom>
            <a:noFill/>
          </p:spPr>
          <p:txBody>
            <a:bodyPr wrap="square" rtlCol="0">
              <a:spAutoFit/>
            </a:bodyPr>
            <a:lstStyle/>
            <a:p>
              <a:pPr algn="just"/>
              <a:r>
                <a:rPr lang="en-US" sz="2000" b="1" dirty="0"/>
                <a:t>Roman number I: </a:t>
              </a:r>
              <a:r>
                <a:rPr lang="en-US" sz="2000" b="1" i="1" dirty="0">
                  <a:solidFill>
                    <a:srgbClr val="FFFF00"/>
                  </a:solidFill>
                </a:rPr>
                <a:t>order in which the enzymes were isolated from that strain of bacteria.</a:t>
              </a:r>
            </a:p>
          </p:txBody>
        </p:sp>
        <p:cxnSp>
          <p:nvCxnSpPr>
            <p:cNvPr id="18" name="Straight Arrow Connector 17"/>
            <p:cNvCxnSpPr/>
            <p:nvPr/>
          </p:nvCxnSpPr>
          <p:spPr>
            <a:xfrm>
              <a:off x="5724128" y="2859782"/>
              <a:ext cx="576064" cy="6480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5" name="Group 24"/>
          <p:cNvGrpSpPr/>
          <p:nvPr/>
        </p:nvGrpSpPr>
        <p:grpSpPr>
          <a:xfrm>
            <a:off x="692639" y="2169358"/>
            <a:ext cx="3591519" cy="1840270"/>
            <a:chOff x="1691681" y="3003798"/>
            <a:chExt cx="3232367" cy="1656243"/>
          </a:xfrm>
        </p:grpSpPr>
        <p:sp>
          <p:nvSpPr>
            <p:cNvPr id="9" name="TextBox 8"/>
            <p:cNvSpPr txBox="1"/>
            <p:nvPr/>
          </p:nvSpPr>
          <p:spPr>
            <a:xfrm>
              <a:off x="1691681" y="4299942"/>
              <a:ext cx="2880320" cy="360099"/>
            </a:xfrm>
            <a:prstGeom prst="rect">
              <a:avLst/>
            </a:prstGeom>
            <a:noFill/>
          </p:spPr>
          <p:txBody>
            <a:bodyPr wrap="square" rtlCol="0">
              <a:spAutoFit/>
            </a:bodyPr>
            <a:lstStyle/>
            <a:p>
              <a:r>
                <a:rPr lang="en-US" sz="2000" b="1" dirty="0">
                  <a:solidFill>
                    <a:srgbClr val="FFFF00"/>
                  </a:solidFill>
                </a:rPr>
                <a:t>First two name of species</a:t>
              </a:r>
            </a:p>
          </p:txBody>
        </p:sp>
        <p:grpSp>
          <p:nvGrpSpPr>
            <p:cNvPr id="24" name="Group 23"/>
            <p:cNvGrpSpPr/>
            <p:nvPr/>
          </p:nvGrpSpPr>
          <p:grpSpPr>
            <a:xfrm>
              <a:off x="3131841" y="3003798"/>
              <a:ext cx="1792207" cy="1296144"/>
              <a:chOff x="3131841" y="3003798"/>
              <a:chExt cx="1792207" cy="1296144"/>
            </a:xfrm>
          </p:grpSpPr>
          <p:cxnSp>
            <p:nvCxnSpPr>
              <p:cNvPr id="10" name="Straight Arrow Connector 9"/>
              <p:cNvCxnSpPr>
                <a:cxnSpLocks/>
                <a:endCxn id="9" idx="0"/>
              </p:cNvCxnSpPr>
              <p:nvPr/>
            </p:nvCxnSpPr>
            <p:spPr>
              <a:xfrm flipH="1">
                <a:off x="3131841" y="3003798"/>
                <a:ext cx="1440162" cy="129614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283968" y="3003798"/>
                <a:ext cx="640080" cy="0"/>
              </a:xfrm>
              <a:prstGeom prst="line">
                <a:avLst/>
              </a:prstGeom>
            </p:spPr>
            <p:style>
              <a:lnRef idx="3">
                <a:schemeClr val="accent1"/>
              </a:lnRef>
              <a:fillRef idx="0">
                <a:schemeClr val="accent1"/>
              </a:fillRef>
              <a:effectRef idx="2">
                <a:schemeClr val="accent1"/>
              </a:effectRef>
              <a:fontRef idx="minor">
                <a:schemeClr val="tx1"/>
              </a:fontRef>
            </p:style>
          </p:cxnSp>
        </p:grpSp>
      </p:grpSp>
      <p:sp>
        <p:nvSpPr>
          <p:cNvPr id="33" name="Rectangle 32"/>
          <p:cNvSpPr/>
          <p:nvPr/>
        </p:nvSpPr>
        <p:spPr>
          <a:xfrm>
            <a:off x="4608512" y="902847"/>
            <a:ext cx="4572000" cy="370477"/>
          </a:xfrm>
          <a:prstGeom prst="rect">
            <a:avLst/>
          </a:prstGeom>
        </p:spPr>
        <p:txBody>
          <a:bodyPr wrap="square">
            <a:spAutoFit/>
          </a:bodyPr>
          <a:lstStyle/>
          <a:p>
            <a:pPr algn="ctr"/>
            <a:r>
              <a:rPr lang="en-US" b="1" dirty="0"/>
              <a:t>Eco RI is isolated from </a:t>
            </a:r>
            <a:r>
              <a:rPr lang="en-US" b="1" i="1" dirty="0"/>
              <a:t>Escherichia coli</a:t>
            </a:r>
            <a:r>
              <a:rPr lang="en-US" b="1" dirty="0"/>
              <a:t> RY13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40" y="1129308"/>
            <a:ext cx="9400480" cy="952500"/>
          </a:xfrm>
        </p:spPr>
        <p:txBody>
          <a:bodyPr>
            <a:noAutofit/>
          </a:bodyPr>
          <a:lstStyle/>
          <a:p>
            <a:r>
              <a:rPr lang="en-US" sz="2800" b="1" dirty="0"/>
              <a:t>Separation and isolation (purification) of DNA fragments </a:t>
            </a:r>
          </a:p>
        </p:txBody>
      </p:sp>
      <p:sp>
        <p:nvSpPr>
          <p:cNvPr id="3" name="Rectangle 2">
            <a:extLst>
              <a:ext uri="{FF2B5EF4-FFF2-40B4-BE49-F238E27FC236}">
                <a16:creationId xmlns:a16="http://schemas.microsoft.com/office/drawing/2014/main" id="{92FC6DB2-E33A-1240-9DFB-FE9430162467}"/>
              </a:ext>
            </a:extLst>
          </p:cNvPr>
          <p:cNvSpPr/>
          <p:nvPr/>
        </p:nvSpPr>
        <p:spPr>
          <a:xfrm>
            <a:off x="4139952" y="1820198"/>
            <a:ext cx="4683654" cy="523220"/>
          </a:xfrm>
          <a:prstGeom prst="rect">
            <a:avLst/>
          </a:prstGeom>
        </p:spPr>
        <p:txBody>
          <a:bodyPr wrap="none">
            <a:spAutoFit/>
          </a:bodyPr>
          <a:lstStyle/>
          <a:p>
            <a:r>
              <a:rPr lang="en-US" sz="2800" b="1" dirty="0">
                <a:solidFill>
                  <a:prstClr val="white"/>
                </a:solidFill>
                <a:ea typeface="+mj-ea"/>
                <a:cs typeface="+mj-cs"/>
              </a:rPr>
              <a:t>by agarose gel electrophoresis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04800"/>
            <a:ext cx="8886492" cy="547469"/>
          </a:xfrm>
        </p:spPr>
        <p:txBody>
          <a:bodyPr>
            <a:noAutofit/>
          </a:bodyPr>
          <a:lstStyle/>
          <a:p>
            <a:r>
              <a:rPr lang="en-US" sz="2000" b="1" dirty="0"/>
              <a:t>Figure: A typical agarose gel electrophoresis equipment </a:t>
            </a:r>
          </a:p>
        </p:txBody>
      </p:sp>
      <p:sp>
        <p:nvSpPr>
          <p:cNvPr id="4" name="Rectangle 3"/>
          <p:cNvSpPr/>
          <p:nvPr/>
        </p:nvSpPr>
        <p:spPr>
          <a:xfrm rot="5400000">
            <a:off x="777963" y="4428691"/>
            <a:ext cx="461665" cy="1901354"/>
          </a:xfrm>
          <a:prstGeom prst="rect">
            <a:avLst/>
          </a:prstGeom>
        </p:spPr>
        <p:txBody>
          <a:bodyPr vert="vert270" wrap="none">
            <a:spAutoFit/>
          </a:bodyPr>
          <a:lstStyle/>
          <a:p>
            <a:r>
              <a:rPr lang="en-US" dirty="0">
                <a:latin typeface="+mj-lt"/>
                <a:cs typeface="Times New Roman" pitchFamily="18" charset="0"/>
              </a:rPr>
              <a:t>Cathode</a:t>
            </a:r>
            <a:r>
              <a:rPr lang="en-US" i="1" dirty="0">
                <a:latin typeface="+mj-lt"/>
                <a:cs typeface="Times New Roman" pitchFamily="18" charset="0"/>
              </a:rPr>
              <a:t>(-Terminal)</a:t>
            </a:r>
          </a:p>
        </p:txBody>
      </p:sp>
      <p:sp>
        <p:nvSpPr>
          <p:cNvPr id="7" name="Rectangle 6"/>
          <p:cNvSpPr/>
          <p:nvPr/>
        </p:nvSpPr>
        <p:spPr>
          <a:xfrm rot="5400000">
            <a:off x="4114280" y="4445704"/>
            <a:ext cx="461665" cy="1876219"/>
          </a:xfrm>
          <a:prstGeom prst="rect">
            <a:avLst/>
          </a:prstGeom>
        </p:spPr>
        <p:txBody>
          <a:bodyPr vert="vert270" wrap="none">
            <a:spAutoFit/>
          </a:bodyPr>
          <a:lstStyle/>
          <a:p>
            <a:r>
              <a:rPr lang="en-US" dirty="0">
                <a:latin typeface="+mj-lt"/>
                <a:cs typeface="Times New Roman" pitchFamily="18" charset="0"/>
              </a:rPr>
              <a:t>Anode </a:t>
            </a:r>
            <a:r>
              <a:rPr lang="en-US" i="1" dirty="0">
                <a:latin typeface="+mj-lt"/>
                <a:cs typeface="Times New Roman" pitchFamily="18" charset="0"/>
              </a:rPr>
              <a:t>(+ Terminal)</a:t>
            </a:r>
          </a:p>
        </p:txBody>
      </p:sp>
      <p:pic>
        <p:nvPicPr>
          <p:cNvPr id="6" name="Picture 5">
            <a:extLst>
              <a:ext uri="{FF2B5EF4-FFF2-40B4-BE49-F238E27FC236}">
                <a16:creationId xmlns:a16="http://schemas.microsoft.com/office/drawing/2014/main" id="{909BA2F0-C62C-3A4F-9F7A-2A079100464B}"/>
              </a:ext>
            </a:extLst>
          </p:cNvPr>
          <p:cNvPicPr>
            <a:picLocks noChangeAspect="1"/>
          </p:cNvPicPr>
          <p:nvPr/>
        </p:nvPicPr>
        <p:blipFill>
          <a:blip r:embed="rId2"/>
          <a:stretch>
            <a:fillRect/>
          </a:stretch>
        </p:blipFill>
        <p:spPr>
          <a:xfrm flipH="1">
            <a:off x="-36512" y="913284"/>
            <a:ext cx="4355976" cy="4355976"/>
          </a:xfrm>
          <a:prstGeom prst="rect">
            <a:avLst/>
          </a:prstGeom>
        </p:spPr>
      </p:pic>
      <p:pic>
        <p:nvPicPr>
          <p:cNvPr id="11" name="Picture 10">
            <a:extLst>
              <a:ext uri="{FF2B5EF4-FFF2-40B4-BE49-F238E27FC236}">
                <a16:creationId xmlns:a16="http://schemas.microsoft.com/office/drawing/2014/main" id="{453C4826-A445-834C-9939-5E6C80AD5437}"/>
              </a:ext>
            </a:extLst>
          </p:cNvPr>
          <p:cNvPicPr>
            <a:picLocks noChangeAspect="1"/>
          </p:cNvPicPr>
          <p:nvPr/>
        </p:nvPicPr>
        <p:blipFill>
          <a:blip r:embed="rId3"/>
          <a:stretch>
            <a:fillRect/>
          </a:stretch>
        </p:blipFill>
        <p:spPr>
          <a:xfrm rot="172502">
            <a:off x="6845876" y="2594593"/>
            <a:ext cx="2317557" cy="1718034"/>
          </a:xfrm>
          <a:prstGeom prst="rect">
            <a:avLst/>
          </a:prstGeom>
        </p:spPr>
      </p:pic>
      <p:grpSp>
        <p:nvGrpSpPr>
          <p:cNvPr id="25" name="Group 24">
            <a:extLst>
              <a:ext uri="{FF2B5EF4-FFF2-40B4-BE49-F238E27FC236}">
                <a16:creationId xmlns:a16="http://schemas.microsoft.com/office/drawing/2014/main" id="{340BF0DE-A27C-4C4B-8B8E-E0CD2281538A}"/>
              </a:ext>
            </a:extLst>
          </p:cNvPr>
          <p:cNvGrpSpPr/>
          <p:nvPr/>
        </p:nvGrpSpPr>
        <p:grpSpPr>
          <a:xfrm>
            <a:off x="3491880" y="1020309"/>
            <a:ext cx="4349832" cy="369332"/>
            <a:chOff x="3491880" y="1020309"/>
            <a:chExt cx="4349832" cy="369332"/>
          </a:xfrm>
        </p:grpSpPr>
        <p:sp>
          <p:nvSpPr>
            <p:cNvPr id="9" name="Rectangle 8">
              <a:extLst>
                <a:ext uri="{FF2B5EF4-FFF2-40B4-BE49-F238E27FC236}">
                  <a16:creationId xmlns:a16="http://schemas.microsoft.com/office/drawing/2014/main" id="{24FD1905-AB83-944E-B17B-34C64D58270F}"/>
                </a:ext>
              </a:extLst>
            </p:cNvPr>
            <p:cNvSpPr/>
            <p:nvPr/>
          </p:nvSpPr>
          <p:spPr>
            <a:xfrm>
              <a:off x="4824283" y="1020309"/>
              <a:ext cx="3017429" cy="369332"/>
            </a:xfrm>
            <a:prstGeom prst="rect">
              <a:avLst/>
            </a:prstGeom>
          </p:spPr>
          <p:txBody>
            <a:bodyPr wrap="none">
              <a:spAutoFit/>
            </a:bodyPr>
            <a:lstStyle/>
            <a:p>
              <a:r>
                <a:rPr lang="en-US" dirty="0">
                  <a:latin typeface="+mj-lt"/>
                </a:rPr>
                <a:t>Voltage source (Power supply)</a:t>
              </a:r>
            </a:p>
          </p:txBody>
        </p:sp>
        <p:cxnSp>
          <p:nvCxnSpPr>
            <p:cNvPr id="12" name="Straight Arrow Connector 11">
              <a:extLst>
                <a:ext uri="{FF2B5EF4-FFF2-40B4-BE49-F238E27FC236}">
                  <a16:creationId xmlns:a16="http://schemas.microsoft.com/office/drawing/2014/main" id="{056121C5-948F-0340-BD35-A383D4FE1557}"/>
                </a:ext>
              </a:extLst>
            </p:cNvPr>
            <p:cNvCxnSpPr/>
            <p:nvPr/>
          </p:nvCxnSpPr>
          <p:spPr>
            <a:xfrm>
              <a:off x="3491880" y="1201316"/>
              <a:ext cx="13681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3940DB3-2A1E-DB4F-9952-B799582C865E}"/>
              </a:ext>
            </a:extLst>
          </p:cNvPr>
          <p:cNvGrpSpPr/>
          <p:nvPr/>
        </p:nvGrpSpPr>
        <p:grpSpPr>
          <a:xfrm>
            <a:off x="3419872" y="1952754"/>
            <a:ext cx="2602335" cy="400690"/>
            <a:chOff x="3419872" y="1952754"/>
            <a:chExt cx="2602335" cy="400690"/>
          </a:xfrm>
        </p:grpSpPr>
        <p:sp>
          <p:nvSpPr>
            <p:cNvPr id="16" name="Rectangle 15">
              <a:extLst>
                <a:ext uri="{FF2B5EF4-FFF2-40B4-BE49-F238E27FC236}">
                  <a16:creationId xmlns:a16="http://schemas.microsoft.com/office/drawing/2014/main" id="{BAEB5BF9-EF23-DA43-ADD2-C152CCF2FFC2}"/>
                </a:ext>
              </a:extLst>
            </p:cNvPr>
            <p:cNvSpPr/>
            <p:nvPr/>
          </p:nvSpPr>
          <p:spPr>
            <a:xfrm>
              <a:off x="4844897" y="1952754"/>
              <a:ext cx="1177310" cy="369332"/>
            </a:xfrm>
            <a:prstGeom prst="rect">
              <a:avLst/>
            </a:prstGeom>
          </p:spPr>
          <p:txBody>
            <a:bodyPr wrap="none">
              <a:spAutoFit/>
            </a:bodyPr>
            <a:lstStyle/>
            <a:p>
              <a:r>
                <a:rPr lang="en-US" dirty="0">
                  <a:latin typeface="+mj-lt"/>
                </a:rPr>
                <a:t>Electrodes</a:t>
              </a:r>
            </a:p>
          </p:txBody>
        </p:sp>
        <p:grpSp>
          <p:nvGrpSpPr>
            <p:cNvPr id="21" name="Group 20">
              <a:extLst>
                <a:ext uri="{FF2B5EF4-FFF2-40B4-BE49-F238E27FC236}">
                  <a16:creationId xmlns:a16="http://schemas.microsoft.com/office/drawing/2014/main" id="{8FC55821-BDDD-F74F-9A70-76545CDB1088}"/>
                </a:ext>
              </a:extLst>
            </p:cNvPr>
            <p:cNvGrpSpPr/>
            <p:nvPr/>
          </p:nvGrpSpPr>
          <p:grpSpPr>
            <a:xfrm>
              <a:off x="3419872" y="2137420"/>
              <a:ext cx="1476032" cy="216024"/>
              <a:chOff x="3419872" y="2137420"/>
              <a:chExt cx="1476032" cy="216024"/>
            </a:xfrm>
          </p:grpSpPr>
          <p:cxnSp>
            <p:nvCxnSpPr>
              <p:cNvPr id="24" name="Straight Arrow Connector 23">
                <a:extLst>
                  <a:ext uri="{FF2B5EF4-FFF2-40B4-BE49-F238E27FC236}">
                    <a16:creationId xmlns:a16="http://schemas.microsoft.com/office/drawing/2014/main" id="{9AF4EF8F-68C5-B742-905D-6DA1BEDBB585}"/>
                  </a:ext>
                </a:extLst>
              </p:cNvPr>
              <p:cNvCxnSpPr/>
              <p:nvPr/>
            </p:nvCxnSpPr>
            <p:spPr>
              <a:xfrm>
                <a:off x="3707904" y="2137420"/>
                <a:ext cx="118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864776-5408-8942-9673-C3B3002F8002}"/>
                  </a:ext>
                </a:extLst>
              </p:cNvPr>
              <p:cNvCxnSpPr/>
              <p:nvPr/>
            </p:nvCxnSpPr>
            <p:spPr>
              <a:xfrm flipV="1">
                <a:off x="3419872" y="2137420"/>
                <a:ext cx="720080"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7D922382-B51B-064D-AA52-061B9E167A55}"/>
              </a:ext>
            </a:extLst>
          </p:cNvPr>
          <p:cNvGrpSpPr/>
          <p:nvPr/>
        </p:nvGrpSpPr>
        <p:grpSpPr>
          <a:xfrm>
            <a:off x="3094570" y="4330174"/>
            <a:ext cx="2602320" cy="369332"/>
            <a:chOff x="3094570" y="4330174"/>
            <a:chExt cx="2602320" cy="369332"/>
          </a:xfrm>
        </p:grpSpPr>
        <p:sp>
          <p:nvSpPr>
            <p:cNvPr id="20" name="Rectangle 19">
              <a:extLst>
                <a:ext uri="{FF2B5EF4-FFF2-40B4-BE49-F238E27FC236}">
                  <a16:creationId xmlns:a16="http://schemas.microsoft.com/office/drawing/2014/main" id="{0BA1CF8F-24CC-5D40-AB27-CFE914771A3B}"/>
                </a:ext>
              </a:extLst>
            </p:cNvPr>
            <p:cNvSpPr/>
            <p:nvPr/>
          </p:nvSpPr>
          <p:spPr>
            <a:xfrm>
              <a:off x="4714570" y="4330174"/>
              <a:ext cx="982320" cy="369332"/>
            </a:xfrm>
            <a:prstGeom prst="rect">
              <a:avLst/>
            </a:prstGeom>
          </p:spPr>
          <p:txBody>
            <a:bodyPr wrap="none">
              <a:spAutoFit/>
            </a:bodyPr>
            <a:lstStyle/>
            <a:p>
              <a:r>
                <a:rPr lang="en-US" dirty="0">
                  <a:latin typeface="+mj-lt"/>
                </a:rPr>
                <a:t>Gel tank</a:t>
              </a:r>
            </a:p>
          </p:txBody>
        </p:sp>
        <p:cxnSp>
          <p:nvCxnSpPr>
            <p:cNvPr id="41" name="Straight Arrow Connector 40">
              <a:extLst>
                <a:ext uri="{FF2B5EF4-FFF2-40B4-BE49-F238E27FC236}">
                  <a16:creationId xmlns:a16="http://schemas.microsoft.com/office/drawing/2014/main" id="{CE2D4794-A195-EB44-AC4A-F01CB4578763}"/>
                </a:ext>
              </a:extLst>
            </p:cNvPr>
            <p:cNvCxnSpPr/>
            <p:nvPr/>
          </p:nvCxnSpPr>
          <p:spPr>
            <a:xfrm>
              <a:off x="3094570" y="4513684"/>
              <a:ext cx="16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2D30CD-A4F3-8249-AD54-37628C9A809F}"/>
              </a:ext>
            </a:extLst>
          </p:cNvPr>
          <p:cNvGrpSpPr/>
          <p:nvPr/>
        </p:nvGrpSpPr>
        <p:grpSpPr>
          <a:xfrm>
            <a:off x="3117760" y="2819760"/>
            <a:ext cx="3953143" cy="369332"/>
            <a:chOff x="3117760" y="2819760"/>
            <a:chExt cx="3953143" cy="369332"/>
          </a:xfrm>
        </p:grpSpPr>
        <p:grpSp>
          <p:nvGrpSpPr>
            <p:cNvPr id="35" name="Group 34">
              <a:extLst>
                <a:ext uri="{FF2B5EF4-FFF2-40B4-BE49-F238E27FC236}">
                  <a16:creationId xmlns:a16="http://schemas.microsoft.com/office/drawing/2014/main" id="{BCCA687F-C813-8048-8C81-92D5643403F5}"/>
                </a:ext>
              </a:extLst>
            </p:cNvPr>
            <p:cNvGrpSpPr/>
            <p:nvPr/>
          </p:nvGrpSpPr>
          <p:grpSpPr>
            <a:xfrm>
              <a:off x="3117760" y="2819760"/>
              <a:ext cx="2905622" cy="369332"/>
              <a:chOff x="3117760" y="2819760"/>
              <a:chExt cx="2905622" cy="369332"/>
            </a:xfrm>
          </p:grpSpPr>
          <p:sp>
            <p:nvSpPr>
              <p:cNvPr id="19" name="Rectangle 18">
                <a:extLst>
                  <a:ext uri="{FF2B5EF4-FFF2-40B4-BE49-F238E27FC236}">
                    <a16:creationId xmlns:a16="http://schemas.microsoft.com/office/drawing/2014/main" id="{CBA8D4FD-6601-1740-9E7A-A0D9FDC97873}"/>
                  </a:ext>
                </a:extLst>
              </p:cNvPr>
              <p:cNvSpPr/>
              <p:nvPr/>
            </p:nvSpPr>
            <p:spPr>
              <a:xfrm>
                <a:off x="4717191" y="2819760"/>
                <a:ext cx="1306191" cy="369332"/>
              </a:xfrm>
              <a:prstGeom prst="rect">
                <a:avLst/>
              </a:prstGeom>
            </p:spPr>
            <p:txBody>
              <a:bodyPr wrap="none">
                <a:spAutoFit/>
              </a:bodyPr>
              <a:lstStyle/>
              <a:p>
                <a:r>
                  <a:rPr lang="en-US" dirty="0">
                    <a:latin typeface="+mj-lt"/>
                  </a:rPr>
                  <a:t>Casting tray</a:t>
                </a:r>
              </a:p>
            </p:txBody>
          </p:sp>
          <p:cxnSp>
            <p:nvCxnSpPr>
              <p:cNvPr id="39" name="Straight Arrow Connector 38">
                <a:extLst>
                  <a:ext uri="{FF2B5EF4-FFF2-40B4-BE49-F238E27FC236}">
                    <a16:creationId xmlns:a16="http://schemas.microsoft.com/office/drawing/2014/main" id="{E7FA96F1-39F3-C449-812B-857C5E5B949C}"/>
                  </a:ext>
                </a:extLst>
              </p:cNvPr>
              <p:cNvCxnSpPr/>
              <p:nvPr/>
            </p:nvCxnSpPr>
            <p:spPr>
              <a:xfrm>
                <a:off x="3117760" y="3001516"/>
                <a:ext cx="165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F89D32C7-7985-DA4C-914A-0A37D2C0344F}"/>
                </a:ext>
              </a:extLst>
            </p:cNvPr>
            <p:cNvCxnSpPr>
              <a:cxnSpLocks/>
            </p:cNvCxnSpPr>
            <p:nvPr/>
          </p:nvCxnSpPr>
          <p:spPr>
            <a:xfrm flipH="1">
              <a:off x="5936767" y="3001516"/>
              <a:ext cx="11341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EEB4C2F-805D-294C-B570-AE4C7480FE7A}"/>
              </a:ext>
            </a:extLst>
          </p:cNvPr>
          <p:cNvGrpSpPr/>
          <p:nvPr/>
        </p:nvGrpSpPr>
        <p:grpSpPr>
          <a:xfrm>
            <a:off x="2893672" y="3577580"/>
            <a:ext cx="5422744" cy="369332"/>
            <a:chOff x="2893672" y="3577580"/>
            <a:chExt cx="5422744" cy="369332"/>
          </a:xfrm>
        </p:grpSpPr>
        <p:grpSp>
          <p:nvGrpSpPr>
            <p:cNvPr id="26" name="Group 25">
              <a:extLst>
                <a:ext uri="{FF2B5EF4-FFF2-40B4-BE49-F238E27FC236}">
                  <a16:creationId xmlns:a16="http://schemas.microsoft.com/office/drawing/2014/main" id="{7260B21B-8535-3843-B772-DE7673DC266F}"/>
                </a:ext>
              </a:extLst>
            </p:cNvPr>
            <p:cNvGrpSpPr/>
            <p:nvPr/>
          </p:nvGrpSpPr>
          <p:grpSpPr>
            <a:xfrm>
              <a:off x="2893672" y="3577580"/>
              <a:ext cx="3090873" cy="369332"/>
              <a:chOff x="2919760" y="3105510"/>
              <a:chExt cx="3090873" cy="369332"/>
            </a:xfrm>
          </p:grpSpPr>
          <p:sp>
            <p:nvSpPr>
              <p:cNvPr id="17" name="Rectangle 16">
                <a:extLst>
                  <a:ext uri="{FF2B5EF4-FFF2-40B4-BE49-F238E27FC236}">
                    <a16:creationId xmlns:a16="http://schemas.microsoft.com/office/drawing/2014/main" id="{C2908219-E6C6-7647-A289-E93EA33DB027}"/>
                  </a:ext>
                </a:extLst>
              </p:cNvPr>
              <p:cNvSpPr/>
              <p:nvPr/>
            </p:nvSpPr>
            <p:spPr>
              <a:xfrm>
                <a:off x="4727589" y="3105510"/>
                <a:ext cx="1283044" cy="369332"/>
              </a:xfrm>
              <a:prstGeom prst="rect">
                <a:avLst/>
              </a:prstGeom>
            </p:spPr>
            <p:txBody>
              <a:bodyPr wrap="none">
                <a:spAutoFit/>
              </a:bodyPr>
              <a:lstStyle/>
              <a:p>
                <a:r>
                  <a:rPr lang="en-US" dirty="0">
                    <a:latin typeface="+mj-lt"/>
                  </a:rPr>
                  <a:t>Agarose gel</a:t>
                </a:r>
              </a:p>
            </p:txBody>
          </p:sp>
          <p:cxnSp>
            <p:nvCxnSpPr>
              <p:cNvPr id="23" name="Straight Arrow Connector 22">
                <a:extLst>
                  <a:ext uri="{FF2B5EF4-FFF2-40B4-BE49-F238E27FC236}">
                    <a16:creationId xmlns:a16="http://schemas.microsoft.com/office/drawing/2014/main" id="{C2E32542-62DF-2149-8E2F-5520FCBC5EB4}"/>
                  </a:ext>
                </a:extLst>
              </p:cNvPr>
              <p:cNvCxnSpPr/>
              <p:nvPr/>
            </p:nvCxnSpPr>
            <p:spPr>
              <a:xfrm>
                <a:off x="2919760" y="3289548"/>
                <a:ext cx="18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5A4D8706-406C-1247-8960-8F5933622A0A}"/>
                </a:ext>
              </a:extLst>
            </p:cNvPr>
            <p:cNvCxnSpPr>
              <a:cxnSpLocks/>
            </p:cNvCxnSpPr>
            <p:nvPr/>
          </p:nvCxnSpPr>
          <p:spPr>
            <a:xfrm flipH="1">
              <a:off x="5904376" y="3582509"/>
              <a:ext cx="2412040" cy="1791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2109068-C280-8842-BF01-5634A7304E3C}"/>
              </a:ext>
            </a:extLst>
          </p:cNvPr>
          <p:cNvGrpSpPr/>
          <p:nvPr/>
        </p:nvGrpSpPr>
        <p:grpSpPr>
          <a:xfrm>
            <a:off x="1199541" y="3106552"/>
            <a:ext cx="2088232" cy="1133111"/>
            <a:chOff x="1199541" y="3106552"/>
            <a:chExt cx="2088232" cy="1133111"/>
          </a:xfrm>
        </p:grpSpPr>
        <p:grpSp>
          <p:nvGrpSpPr>
            <p:cNvPr id="5" name="Group 4">
              <a:extLst>
                <a:ext uri="{FF2B5EF4-FFF2-40B4-BE49-F238E27FC236}">
                  <a16:creationId xmlns:a16="http://schemas.microsoft.com/office/drawing/2014/main" id="{84102214-D244-BC4E-94C1-E94D374E99B8}"/>
                </a:ext>
              </a:extLst>
            </p:cNvPr>
            <p:cNvGrpSpPr/>
            <p:nvPr/>
          </p:nvGrpSpPr>
          <p:grpSpPr>
            <a:xfrm>
              <a:off x="1199541" y="3106552"/>
              <a:ext cx="2088232" cy="1133111"/>
              <a:chOff x="-167472" y="4847156"/>
              <a:chExt cx="2019388" cy="1133111"/>
            </a:xfrm>
          </p:grpSpPr>
          <p:sp>
            <p:nvSpPr>
              <p:cNvPr id="3" name="Parallelogram 2">
                <a:extLst>
                  <a:ext uri="{FF2B5EF4-FFF2-40B4-BE49-F238E27FC236}">
                    <a16:creationId xmlns:a16="http://schemas.microsoft.com/office/drawing/2014/main" id="{8831B229-D0CB-BC45-AC98-A476583A8AD9}"/>
                  </a:ext>
                </a:extLst>
              </p:cNvPr>
              <p:cNvSpPr/>
              <p:nvPr/>
            </p:nvSpPr>
            <p:spPr>
              <a:xfrm>
                <a:off x="-167472" y="4847156"/>
                <a:ext cx="1930135" cy="1133111"/>
              </a:xfrm>
              <a:prstGeom prst="parallelogram">
                <a:avLst>
                  <a:gd name="adj" fmla="val 116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a:extLst>
                  <a:ext uri="{FF2B5EF4-FFF2-40B4-BE49-F238E27FC236}">
                    <a16:creationId xmlns:a16="http://schemas.microsoft.com/office/drawing/2014/main" id="{C3895DA1-AADC-9646-BDD5-A5BCC2AB8BFB}"/>
                  </a:ext>
                </a:extLst>
              </p:cNvPr>
              <p:cNvSpPr/>
              <p:nvPr/>
            </p:nvSpPr>
            <p:spPr>
              <a:xfrm flipV="1">
                <a:off x="67259" y="4849474"/>
                <a:ext cx="1784657" cy="1130787"/>
              </a:xfrm>
              <a:prstGeom prst="parallelogram">
                <a:avLst>
                  <a:gd name="adj" fmla="val 900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C5EFDAE-B7AD-744C-9D1B-40C1480AA827}"/>
                </a:ext>
              </a:extLst>
            </p:cNvPr>
            <p:cNvGrpSpPr/>
            <p:nvPr/>
          </p:nvGrpSpPr>
          <p:grpSpPr>
            <a:xfrm>
              <a:off x="1309205" y="3239171"/>
              <a:ext cx="1542569" cy="926440"/>
              <a:chOff x="1300896" y="3238776"/>
              <a:chExt cx="1542569" cy="926440"/>
            </a:xfrm>
          </p:grpSpPr>
          <p:sp>
            <p:nvSpPr>
              <p:cNvPr id="40" name="Parallelogram 39">
                <a:extLst>
                  <a:ext uri="{FF2B5EF4-FFF2-40B4-BE49-F238E27FC236}">
                    <a16:creationId xmlns:a16="http://schemas.microsoft.com/office/drawing/2014/main" id="{3F77A1D2-244D-A643-80D3-7EB874526995}"/>
                  </a:ext>
                </a:extLst>
              </p:cNvPr>
              <p:cNvSpPr/>
              <p:nvPr/>
            </p:nvSpPr>
            <p:spPr>
              <a:xfrm>
                <a:off x="1393368" y="3241903"/>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372F4622-3900-5E44-9796-E379FE6C8632}"/>
                  </a:ext>
                </a:extLst>
              </p:cNvPr>
              <p:cNvSpPr/>
              <p:nvPr/>
            </p:nvSpPr>
            <p:spPr>
              <a:xfrm>
                <a:off x="1374874" y="3431017"/>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BE714161-BF20-A542-9BFE-5CBEBA3F4A05}"/>
                  </a:ext>
                </a:extLst>
              </p:cNvPr>
              <p:cNvSpPr/>
              <p:nvPr/>
            </p:nvSpPr>
            <p:spPr>
              <a:xfrm>
                <a:off x="1353501" y="3626716"/>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arallelogram 44">
                <a:extLst>
                  <a:ext uri="{FF2B5EF4-FFF2-40B4-BE49-F238E27FC236}">
                    <a16:creationId xmlns:a16="http://schemas.microsoft.com/office/drawing/2014/main" id="{AB5FDB7A-C9E6-A24E-B091-FF6C71CC027F}"/>
                  </a:ext>
                </a:extLst>
              </p:cNvPr>
              <p:cNvSpPr/>
              <p:nvPr/>
            </p:nvSpPr>
            <p:spPr>
              <a:xfrm>
                <a:off x="1329669" y="3822416"/>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allelogram 45">
                <a:extLst>
                  <a:ext uri="{FF2B5EF4-FFF2-40B4-BE49-F238E27FC236}">
                    <a16:creationId xmlns:a16="http://schemas.microsoft.com/office/drawing/2014/main" id="{D9C7F212-59AF-9E4E-9C86-11258C797779}"/>
                  </a:ext>
                </a:extLst>
              </p:cNvPr>
              <p:cNvSpPr/>
              <p:nvPr/>
            </p:nvSpPr>
            <p:spPr>
              <a:xfrm>
                <a:off x="1300896" y="4027638"/>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a:extLst>
                  <a:ext uri="{FF2B5EF4-FFF2-40B4-BE49-F238E27FC236}">
                    <a16:creationId xmlns:a16="http://schemas.microsoft.com/office/drawing/2014/main" id="{3EFC4442-08DC-1343-B59C-1CF793AE1BB9}"/>
                  </a:ext>
                </a:extLst>
              </p:cNvPr>
              <p:cNvSpPr/>
              <p:nvPr/>
            </p:nvSpPr>
            <p:spPr>
              <a:xfrm>
                <a:off x="1702894" y="3247137"/>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B11231A0-66D4-A147-93D4-0C6A360EB095}"/>
                  </a:ext>
                </a:extLst>
              </p:cNvPr>
              <p:cNvSpPr/>
              <p:nvPr/>
            </p:nvSpPr>
            <p:spPr>
              <a:xfrm>
                <a:off x="1639327" y="3436417"/>
                <a:ext cx="53755"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a:extLst>
                  <a:ext uri="{FF2B5EF4-FFF2-40B4-BE49-F238E27FC236}">
                    <a16:creationId xmlns:a16="http://schemas.microsoft.com/office/drawing/2014/main" id="{FA6CCEED-A14D-0443-9FBC-23DE9CCB9800}"/>
                  </a:ext>
                </a:extLst>
              </p:cNvPr>
              <p:cNvSpPr/>
              <p:nvPr/>
            </p:nvSpPr>
            <p:spPr>
              <a:xfrm>
                <a:off x="1589282" y="3630376"/>
                <a:ext cx="53755"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a:extLst>
                  <a:ext uri="{FF2B5EF4-FFF2-40B4-BE49-F238E27FC236}">
                    <a16:creationId xmlns:a16="http://schemas.microsoft.com/office/drawing/2014/main" id="{0D024977-8993-AD42-AF66-E150C9118DAF}"/>
                  </a:ext>
                </a:extLst>
              </p:cNvPr>
              <p:cNvSpPr/>
              <p:nvPr/>
            </p:nvSpPr>
            <p:spPr>
              <a:xfrm>
                <a:off x="1545693" y="3822416"/>
                <a:ext cx="92472"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a:extLst>
                  <a:ext uri="{FF2B5EF4-FFF2-40B4-BE49-F238E27FC236}">
                    <a16:creationId xmlns:a16="http://schemas.microsoft.com/office/drawing/2014/main" id="{0D53E313-B4FD-0B4D-A146-E8E61ECD69DC}"/>
                  </a:ext>
                </a:extLst>
              </p:cNvPr>
              <p:cNvSpPr/>
              <p:nvPr/>
            </p:nvSpPr>
            <p:spPr>
              <a:xfrm>
                <a:off x="1519645" y="4011011"/>
                <a:ext cx="92472" cy="154205"/>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a:extLst>
                  <a:ext uri="{FF2B5EF4-FFF2-40B4-BE49-F238E27FC236}">
                    <a16:creationId xmlns:a16="http://schemas.microsoft.com/office/drawing/2014/main" id="{32EA046C-CBCD-8749-8A63-532EF308CC5C}"/>
                  </a:ext>
                </a:extLst>
              </p:cNvPr>
              <p:cNvSpPr/>
              <p:nvPr/>
            </p:nvSpPr>
            <p:spPr>
              <a:xfrm>
                <a:off x="1914604" y="3241903"/>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a:extLst>
                  <a:ext uri="{FF2B5EF4-FFF2-40B4-BE49-F238E27FC236}">
                    <a16:creationId xmlns:a16="http://schemas.microsoft.com/office/drawing/2014/main" id="{7FD63165-A6D5-AD47-9392-0952A6B96BA9}"/>
                  </a:ext>
                </a:extLst>
              </p:cNvPr>
              <p:cNvSpPr/>
              <p:nvPr/>
            </p:nvSpPr>
            <p:spPr>
              <a:xfrm>
                <a:off x="1832153" y="3434047"/>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5422D770-55B8-BC49-9776-F0BE16B7AEA6}"/>
                  </a:ext>
                </a:extLst>
              </p:cNvPr>
              <p:cNvSpPr/>
              <p:nvPr/>
            </p:nvSpPr>
            <p:spPr>
              <a:xfrm>
                <a:off x="1798420" y="3626814"/>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E57A966B-7498-7840-A6A5-22206592C5AB}"/>
                  </a:ext>
                </a:extLst>
              </p:cNvPr>
              <p:cNvSpPr/>
              <p:nvPr/>
            </p:nvSpPr>
            <p:spPr>
              <a:xfrm>
                <a:off x="1720707" y="3820906"/>
                <a:ext cx="7397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arallelogram 61">
                <a:extLst>
                  <a:ext uri="{FF2B5EF4-FFF2-40B4-BE49-F238E27FC236}">
                    <a16:creationId xmlns:a16="http://schemas.microsoft.com/office/drawing/2014/main" id="{DBBD1B01-6327-CA4D-9AAA-836C020EADE1}"/>
                  </a:ext>
                </a:extLst>
              </p:cNvPr>
              <p:cNvSpPr/>
              <p:nvPr/>
            </p:nvSpPr>
            <p:spPr>
              <a:xfrm>
                <a:off x="2139464" y="32419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10FD67DE-82CB-394D-BAFE-4C2E60522452}"/>
                  </a:ext>
                </a:extLst>
              </p:cNvPr>
              <p:cNvSpPr/>
              <p:nvPr/>
            </p:nvSpPr>
            <p:spPr>
              <a:xfrm>
                <a:off x="2008355" y="3428342"/>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a:extLst>
                  <a:ext uri="{FF2B5EF4-FFF2-40B4-BE49-F238E27FC236}">
                    <a16:creationId xmlns:a16="http://schemas.microsoft.com/office/drawing/2014/main" id="{98A23CD8-1EC7-A645-89AE-F7807D250713}"/>
                  </a:ext>
                </a:extLst>
              </p:cNvPr>
              <p:cNvSpPr/>
              <p:nvPr/>
            </p:nvSpPr>
            <p:spPr>
              <a:xfrm>
                <a:off x="1980048" y="3627362"/>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arallelogram 64">
                <a:extLst>
                  <a:ext uri="{FF2B5EF4-FFF2-40B4-BE49-F238E27FC236}">
                    <a16:creationId xmlns:a16="http://schemas.microsoft.com/office/drawing/2014/main" id="{43FA9673-3352-3241-9797-1BB07987BAAA}"/>
                  </a:ext>
                </a:extLst>
              </p:cNvPr>
              <p:cNvSpPr/>
              <p:nvPr/>
            </p:nvSpPr>
            <p:spPr>
              <a:xfrm>
                <a:off x="1855479" y="3817643"/>
                <a:ext cx="6557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arallelogram 66">
                <a:extLst>
                  <a:ext uri="{FF2B5EF4-FFF2-40B4-BE49-F238E27FC236}">
                    <a16:creationId xmlns:a16="http://schemas.microsoft.com/office/drawing/2014/main" id="{328E6FA9-472B-464F-B326-069B80FBB663}"/>
                  </a:ext>
                </a:extLst>
              </p:cNvPr>
              <p:cNvSpPr/>
              <p:nvPr/>
            </p:nvSpPr>
            <p:spPr>
              <a:xfrm>
                <a:off x="2381196" y="32419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arallelogram 67">
                <a:extLst>
                  <a:ext uri="{FF2B5EF4-FFF2-40B4-BE49-F238E27FC236}">
                    <a16:creationId xmlns:a16="http://schemas.microsoft.com/office/drawing/2014/main" id="{B15DBFF7-3BBB-064C-BC90-33C880048C77}"/>
                  </a:ext>
                </a:extLst>
              </p:cNvPr>
              <p:cNvSpPr/>
              <p:nvPr/>
            </p:nvSpPr>
            <p:spPr>
              <a:xfrm>
                <a:off x="2208648" y="3428343"/>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a:extLst>
                  <a:ext uri="{FF2B5EF4-FFF2-40B4-BE49-F238E27FC236}">
                    <a16:creationId xmlns:a16="http://schemas.microsoft.com/office/drawing/2014/main" id="{D67874E6-6D3D-BC4E-98A0-C00E61ECBAEE}"/>
                  </a:ext>
                </a:extLst>
              </p:cNvPr>
              <p:cNvSpPr/>
              <p:nvPr/>
            </p:nvSpPr>
            <p:spPr>
              <a:xfrm>
                <a:off x="2141279" y="3626019"/>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arallelogram 69">
                <a:extLst>
                  <a:ext uri="{FF2B5EF4-FFF2-40B4-BE49-F238E27FC236}">
                    <a16:creationId xmlns:a16="http://schemas.microsoft.com/office/drawing/2014/main" id="{0B1D4BF1-DC27-7C41-BD61-7AF5CB7FEFCB}"/>
                  </a:ext>
                </a:extLst>
              </p:cNvPr>
              <p:cNvSpPr/>
              <p:nvPr/>
            </p:nvSpPr>
            <p:spPr>
              <a:xfrm>
                <a:off x="1976675" y="3818253"/>
                <a:ext cx="60032"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a:extLst>
                  <a:ext uri="{FF2B5EF4-FFF2-40B4-BE49-F238E27FC236}">
                    <a16:creationId xmlns:a16="http://schemas.microsoft.com/office/drawing/2014/main" id="{11B34A05-8BA6-4A4A-84F7-E2A1E51C2327}"/>
                  </a:ext>
                </a:extLst>
              </p:cNvPr>
              <p:cNvSpPr/>
              <p:nvPr/>
            </p:nvSpPr>
            <p:spPr>
              <a:xfrm>
                <a:off x="2574325" y="3238776"/>
                <a:ext cx="144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a:extLst>
                  <a:ext uri="{FF2B5EF4-FFF2-40B4-BE49-F238E27FC236}">
                    <a16:creationId xmlns:a16="http://schemas.microsoft.com/office/drawing/2014/main" id="{CFC7D481-9DC6-9349-B345-CAED37AA557E}"/>
                  </a:ext>
                </a:extLst>
              </p:cNvPr>
              <p:cNvSpPr/>
              <p:nvPr/>
            </p:nvSpPr>
            <p:spPr>
              <a:xfrm>
                <a:off x="2333615" y="3431217"/>
                <a:ext cx="252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arallelogram 74">
                <a:extLst>
                  <a:ext uri="{FF2B5EF4-FFF2-40B4-BE49-F238E27FC236}">
                    <a16:creationId xmlns:a16="http://schemas.microsoft.com/office/drawing/2014/main" id="{38174547-319A-2C4B-9533-5ECC20C27724}"/>
                  </a:ext>
                </a:extLst>
              </p:cNvPr>
              <p:cNvSpPr/>
              <p:nvPr/>
            </p:nvSpPr>
            <p:spPr>
              <a:xfrm>
                <a:off x="2086401" y="3817642"/>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a:extLst>
                  <a:ext uri="{FF2B5EF4-FFF2-40B4-BE49-F238E27FC236}">
                    <a16:creationId xmlns:a16="http://schemas.microsoft.com/office/drawing/2014/main" id="{D6ECFE22-2C25-234A-97E3-C8AADEA380A5}"/>
                  </a:ext>
                </a:extLst>
              </p:cNvPr>
              <p:cNvSpPr/>
              <p:nvPr/>
            </p:nvSpPr>
            <p:spPr>
              <a:xfrm>
                <a:off x="2832665" y="3241903"/>
                <a:ext cx="108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arallelogram 79">
                <a:extLst>
                  <a:ext uri="{FF2B5EF4-FFF2-40B4-BE49-F238E27FC236}">
                    <a16:creationId xmlns:a16="http://schemas.microsoft.com/office/drawing/2014/main" id="{F60A4A65-CCA5-1345-ADC4-1E057E442A1F}"/>
                  </a:ext>
                </a:extLst>
              </p:cNvPr>
              <p:cNvSpPr/>
              <p:nvPr/>
            </p:nvSpPr>
            <p:spPr>
              <a:xfrm>
                <a:off x="2263701" y="3625630"/>
                <a:ext cx="36000" cy="126000"/>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arallelogram 81">
                <a:extLst>
                  <a:ext uri="{FF2B5EF4-FFF2-40B4-BE49-F238E27FC236}">
                    <a16:creationId xmlns:a16="http://schemas.microsoft.com/office/drawing/2014/main" id="{34A2E5C7-5C1E-6D45-AF41-52BE089803E0}"/>
                  </a:ext>
                </a:extLst>
              </p:cNvPr>
              <p:cNvSpPr/>
              <p:nvPr/>
            </p:nvSpPr>
            <p:spPr>
              <a:xfrm>
                <a:off x="2773575" y="3240257"/>
                <a:ext cx="108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arallelogram 82">
                <a:extLst>
                  <a:ext uri="{FF2B5EF4-FFF2-40B4-BE49-F238E27FC236}">
                    <a16:creationId xmlns:a16="http://schemas.microsoft.com/office/drawing/2014/main" id="{0FDAEC3C-5BA8-9648-8889-00AA690A6C5F}"/>
                  </a:ext>
                </a:extLst>
              </p:cNvPr>
              <p:cNvSpPr/>
              <p:nvPr/>
            </p:nvSpPr>
            <p:spPr>
              <a:xfrm>
                <a:off x="2522216" y="3238900"/>
                <a:ext cx="144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arallelogram 83">
                <a:extLst>
                  <a:ext uri="{FF2B5EF4-FFF2-40B4-BE49-F238E27FC236}">
                    <a16:creationId xmlns:a16="http://schemas.microsoft.com/office/drawing/2014/main" id="{65653191-6417-6E4E-B0D1-8F9648EBAF57}"/>
                  </a:ext>
                </a:extLst>
              </p:cNvPr>
              <p:cNvSpPr/>
              <p:nvPr/>
            </p:nvSpPr>
            <p:spPr>
              <a:xfrm>
                <a:off x="2414925" y="3434048"/>
                <a:ext cx="252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arallelogram 84">
                <a:extLst>
                  <a:ext uri="{FF2B5EF4-FFF2-40B4-BE49-F238E27FC236}">
                    <a16:creationId xmlns:a16="http://schemas.microsoft.com/office/drawing/2014/main" id="{F48655CB-ADF3-9348-9B03-F3874D1E992D}"/>
                  </a:ext>
                </a:extLst>
              </p:cNvPr>
              <p:cNvSpPr/>
              <p:nvPr/>
            </p:nvSpPr>
            <p:spPr>
              <a:xfrm>
                <a:off x="2497069" y="34303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FB73D5D9-10FD-EC45-B86E-4BD269CD163F}"/>
              </a:ext>
            </a:extLst>
          </p:cNvPr>
          <p:cNvGrpSpPr/>
          <p:nvPr/>
        </p:nvGrpSpPr>
        <p:grpSpPr>
          <a:xfrm>
            <a:off x="1403648" y="3150981"/>
            <a:ext cx="6120680" cy="523283"/>
            <a:chOff x="1403648" y="3150981"/>
            <a:chExt cx="6120680" cy="523283"/>
          </a:xfrm>
        </p:grpSpPr>
        <p:grpSp>
          <p:nvGrpSpPr>
            <p:cNvPr id="33" name="Group 32">
              <a:extLst>
                <a:ext uri="{FF2B5EF4-FFF2-40B4-BE49-F238E27FC236}">
                  <a16:creationId xmlns:a16="http://schemas.microsoft.com/office/drawing/2014/main" id="{EF91F504-53B5-E349-A37D-EA1848D15A30}"/>
                </a:ext>
              </a:extLst>
            </p:cNvPr>
            <p:cNvGrpSpPr/>
            <p:nvPr/>
          </p:nvGrpSpPr>
          <p:grpSpPr>
            <a:xfrm>
              <a:off x="1403648" y="3289548"/>
              <a:ext cx="5718474" cy="384716"/>
              <a:chOff x="1403648" y="3505572"/>
              <a:chExt cx="5718474" cy="384716"/>
            </a:xfrm>
          </p:grpSpPr>
          <p:sp>
            <p:nvSpPr>
              <p:cNvPr id="18" name="Rectangle 17">
                <a:extLst>
                  <a:ext uri="{FF2B5EF4-FFF2-40B4-BE49-F238E27FC236}">
                    <a16:creationId xmlns:a16="http://schemas.microsoft.com/office/drawing/2014/main" id="{799DCE46-64AF-6D4C-9E7B-35B20307C038}"/>
                  </a:ext>
                </a:extLst>
              </p:cNvPr>
              <p:cNvSpPr/>
              <p:nvPr/>
            </p:nvSpPr>
            <p:spPr>
              <a:xfrm>
                <a:off x="4644008" y="3520956"/>
                <a:ext cx="2478114" cy="369332"/>
              </a:xfrm>
              <a:prstGeom prst="rect">
                <a:avLst/>
              </a:prstGeom>
            </p:spPr>
            <p:txBody>
              <a:bodyPr wrap="none">
                <a:spAutoFit/>
              </a:bodyPr>
              <a:lstStyle/>
              <a:p>
                <a:r>
                  <a:rPr lang="en-US" dirty="0">
                    <a:latin typeface="+mj-lt"/>
                  </a:rPr>
                  <a:t>Wells (loaded with DNA)</a:t>
                </a:r>
              </a:p>
            </p:txBody>
          </p:sp>
          <p:grpSp>
            <p:nvGrpSpPr>
              <p:cNvPr id="31" name="Group 30">
                <a:extLst>
                  <a:ext uri="{FF2B5EF4-FFF2-40B4-BE49-F238E27FC236}">
                    <a16:creationId xmlns:a16="http://schemas.microsoft.com/office/drawing/2014/main" id="{494018EC-B601-2E4B-8F78-48AA807C0982}"/>
                  </a:ext>
                </a:extLst>
              </p:cNvPr>
              <p:cNvGrpSpPr/>
              <p:nvPr/>
            </p:nvGrpSpPr>
            <p:grpSpPr>
              <a:xfrm>
                <a:off x="1403648" y="3505572"/>
                <a:ext cx="3312000" cy="192038"/>
                <a:chOff x="1403648" y="3505572"/>
                <a:chExt cx="3312000" cy="192038"/>
              </a:xfrm>
            </p:grpSpPr>
            <p:cxnSp>
              <p:nvCxnSpPr>
                <p:cNvPr id="30" name="Straight Arrow Connector 29">
                  <a:extLst>
                    <a:ext uri="{FF2B5EF4-FFF2-40B4-BE49-F238E27FC236}">
                      <a16:creationId xmlns:a16="http://schemas.microsoft.com/office/drawing/2014/main" id="{4A995092-9CB7-5E41-9F93-7216D8CB92BA}"/>
                    </a:ext>
                  </a:extLst>
                </p:cNvPr>
                <p:cNvCxnSpPr/>
                <p:nvPr/>
              </p:nvCxnSpPr>
              <p:spPr>
                <a:xfrm>
                  <a:off x="1403648" y="3697610"/>
                  <a:ext cx="331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00E4C2-05DE-3D4C-BA7B-F824C7E47C1B}"/>
                    </a:ext>
                  </a:extLst>
                </p:cNvPr>
                <p:cNvCxnSpPr>
                  <a:cxnSpLocks/>
                </p:cNvCxnSpPr>
                <p:nvPr/>
              </p:nvCxnSpPr>
              <p:spPr>
                <a:xfrm>
                  <a:off x="1430358" y="3505572"/>
                  <a:ext cx="287664" cy="19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8" name="Straight Arrow Connector 47">
              <a:extLst>
                <a:ext uri="{FF2B5EF4-FFF2-40B4-BE49-F238E27FC236}">
                  <a16:creationId xmlns:a16="http://schemas.microsoft.com/office/drawing/2014/main" id="{4501D9DA-1C1D-0C4C-844C-869DF4962A37}"/>
                </a:ext>
              </a:extLst>
            </p:cNvPr>
            <p:cNvCxnSpPr>
              <a:cxnSpLocks/>
            </p:cNvCxnSpPr>
            <p:nvPr/>
          </p:nvCxnSpPr>
          <p:spPr>
            <a:xfrm flipH="1">
              <a:off x="7006910" y="3150981"/>
              <a:ext cx="517418" cy="334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64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8" y="104800"/>
            <a:ext cx="9246532" cy="952500"/>
          </a:xfrm>
        </p:spPr>
        <p:txBody>
          <a:bodyPr>
            <a:noAutofit/>
          </a:bodyPr>
          <a:lstStyle/>
          <a:p>
            <a:pPr algn="just"/>
            <a:r>
              <a:rPr lang="en-US" sz="2000" b="1" dirty="0"/>
              <a:t>Figure: A typical </a:t>
            </a:r>
            <a:r>
              <a:rPr lang="en-US" sz="2000" b="1" dirty="0" err="1"/>
              <a:t>agarose</a:t>
            </a:r>
            <a:r>
              <a:rPr lang="en-US" sz="2000" b="1" dirty="0"/>
              <a:t> gel electrophoresis showing migration of undigested (lane 1) and digested set of DNA fragments (lane 2 to 4)</a:t>
            </a:r>
          </a:p>
        </p:txBody>
      </p:sp>
      <p:pic>
        <p:nvPicPr>
          <p:cNvPr id="1026" name="Picture 2"/>
          <p:cNvPicPr>
            <a:picLocks noChangeAspect="1" noChangeArrowheads="1"/>
          </p:cNvPicPr>
          <p:nvPr/>
        </p:nvPicPr>
        <p:blipFill>
          <a:blip r:embed="rId2" cstate="print"/>
          <a:srcRect l="19149" t="32281" r="21650" b="11610"/>
          <a:stretch>
            <a:fillRect/>
          </a:stretch>
        </p:blipFill>
        <p:spPr bwMode="auto">
          <a:xfrm>
            <a:off x="603559" y="942639"/>
            <a:ext cx="7936882" cy="4667561"/>
          </a:xfrm>
          <a:prstGeom prst="rect">
            <a:avLst/>
          </a:prstGeom>
          <a:noFill/>
          <a:ln w="9525">
            <a:noFill/>
            <a:miter lim="800000"/>
            <a:headEnd/>
            <a:tailEnd/>
          </a:ln>
        </p:spPr>
      </p:pic>
      <p:sp>
        <p:nvSpPr>
          <p:cNvPr id="4" name="Rectangle 3"/>
          <p:cNvSpPr/>
          <p:nvPr/>
        </p:nvSpPr>
        <p:spPr>
          <a:xfrm rot="1297891">
            <a:off x="858020" y="2558279"/>
            <a:ext cx="461665" cy="2206694"/>
          </a:xfrm>
          <a:prstGeom prst="rect">
            <a:avLst/>
          </a:prstGeom>
        </p:spPr>
        <p:txBody>
          <a:bodyPr vert="vert270" wrap="none">
            <a:spAutoFit/>
          </a:bodyPr>
          <a:lstStyle/>
          <a:p>
            <a:r>
              <a:rPr lang="en-US" dirty="0">
                <a:solidFill>
                  <a:schemeClr val="bg1"/>
                </a:solidFill>
                <a:latin typeface="Bookman Old Style" panose="02050604050505020204" pitchFamily="18" charset="0"/>
                <a:cs typeface="Times New Roman" pitchFamily="18" charset="0"/>
              </a:rPr>
              <a:t>Cathode</a:t>
            </a:r>
            <a:r>
              <a:rPr lang="en-US" i="1" dirty="0">
                <a:solidFill>
                  <a:schemeClr val="bg1"/>
                </a:solidFill>
                <a:latin typeface="Bookman Old Style" panose="02050604050505020204" pitchFamily="18" charset="0"/>
                <a:cs typeface="Times New Roman" pitchFamily="18" charset="0"/>
              </a:rPr>
              <a:t>(-Terminal)</a:t>
            </a:r>
          </a:p>
        </p:txBody>
      </p:sp>
      <p:sp>
        <p:nvSpPr>
          <p:cNvPr id="7" name="Rectangle 6"/>
          <p:cNvSpPr/>
          <p:nvPr/>
        </p:nvSpPr>
        <p:spPr>
          <a:xfrm rot="1196338">
            <a:off x="7370767" y="2763702"/>
            <a:ext cx="553998" cy="2134559"/>
          </a:xfrm>
          <a:prstGeom prst="rect">
            <a:avLst/>
          </a:prstGeom>
        </p:spPr>
        <p:txBody>
          <a:bodyPr vert="vert270" wrap="none">
            <a:spAutoFit/>
          </a:bodyPr>
          <a:lstStyle/>
          <a:p>
            <a:r>
              <a:rPr lang="en-US" sz="2400" dirty="0">
                <a:solidFill>
                  <a:schemeClr val="bg1"/>
                </a:solidFill>
                <a:latin typeface="Bookman Old Style" panose="02050604050505020204" pitchFamily="18" charset="0"/>
                <a:cs typeface="Times New Roman" pitchFamily="18" charset="0"/>
              </a:rPr>
              <a:t>Anode</a:t>
            </a:r>
            <a:r>
              <a:rPr lang="en-US" sz="1600" i="1" dirty="0">
                <a:solidFill>
                  <a:schemeClr val="bg1"/>
                </a:solidFill>
                <a:latin typeface="Bookman Old Style" panose="02050604050505020204" pitchFamily="18" charset="0"/>
                <a:cs typeface="Times New Roman" pitchFamily="18" charset="0"/>
              </a:rPr>
              <a:t>(+Terminal)</a:t>
            </a:r>
            <a:endParaRPr lang="en-US" sz="2400" i="1" dirty="0">
              <a:solidFill>
                <a:schemeClr val="bg1"/>
              </a:solidFill>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73144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223237"/>
            <a:ext cx="8885366" cy="952500"/>
          </a:xfrm>
        </p:spPr>
        <p:txBody>
          <a:bodyPr>
            <a:noAutofit/>
          </a:bodyPr>
          <a:lstStyle/>
          <a:p>
            <a:r>
              <a:rPr lang="en-US" sz="2000" b="1" dirty="0"/>
              <a:t>Separation and isolation of DNA fragments by </a:t>
            </a:r>
            <a:r>
              <a:rPr lang="en-US" sz="2000" b="1" dirty="0">
                <a:solidFill>
                  <a:srgbClr val="FFFF00"/>
                </a:solidFill>
              </a:rPr>
              <a:t>agarose gel electrophoresis </a:t>
            </a:r>
            <a:endParaRPr lang="en-US" sz="2000" b="1" dirty="0"/>
          </a:p>
        </p:txBody>
      </p:sp>
      <p:sp>
        <p:nvSpPr>
          <p:cNvPr id="3" name="Content Placeholder 2"/>
          <p:cNvSpPr>
            <a:spLocks noGrp="1"/>
          </p:cNvSpPr>
          <p:nvPr>
            <p:ph idx="1"/>
          </p:nvPr>
        </p:nvSpPr>
        <p:spPr>
          <a:xfrm>
            <a:off x="251520" y="553244"/>
            <a:ext cx="8640960" cy="4360485"/>
          </a:xfrm>
        </p:spPr>
        <p:txBody>
          <a:bodyPr>
            <a:noAutofit/>
          </a:bodyPr>
          <a:lstStyle/>
          <a:p>
            <a:pPr algn="just"/>
            <a:r>
              <a:rPr lang="en-US" sz="1800" dirty="0"/>
              <a:t>The most commonly used matrix is </a:t>
            </a:r>
            <a:r>
              <a:rPr lang="en-US" sz="1800" b="1" dirty="0">
                <a:solidFill>
                  <a:srgbClr val="FFFF00"/>
                </a:solidFill>
              </a:rPr>
              <a:t>agarose</a:t>
            </a:r>
            <a:r>
              <a:rPr lang="en-US" sz="1800" dirty="0"/>
              <a:t> -</a:t>
            </a:r>
            <a:r>
              <a:rPr lang="en-US" sz="1800" i="1" dirty="0"/>
              <a:t>a natural polymer extracted from sea weeds (algae) like produced </a:t>
            </a:r>
            <a:r>
              <a:rPr lang="en-US" sz="1800" i="1" dirty="0">
                <a:solidFill>
                  <a:srgbClr val="FFFF00"/>
                </a:solidFill>
              </a:rPr>
              <a:t>from </a:t>
            </a:r>
            <a:r>
              <a:rPr lang="en-US" sz="1800" i="1" dirty="0" err="1">
                <a:solidFill>
                  <a:srgbClr val="FFFF00"/>
                </a:solidFill>
              </a:rPr>
              <a:t>Gelidium</a:t>
            </a:r>
            <a:r>
              <a:rPr lang="en-US" sz="1800" i="1" dirty="0">
                <a:solidFill>
                  <a:srgbClr val="FFFF00"/>
                </a:solidFill>
              </a:rPr>
              <a:t> and </a:t>
            </a:r>
            <a:r>
              <a:rPr lang="en-US" sz="1800" i="1" dirty="0" err="1">
                <a:solidFill>
                  <a:srgbClr val="FFFF00"/>
                </a:solidFill>
              </a:rPr>
              <a:t>Gracilaria</a:t>
            </a:r>
            <a:r>
              <a:rPr lang="en-US" sz="1800" i="1" dirty="0">
                <a:solidFill>
                  <a:srgbClr val="FFFF00"/>
                </a:solidFill>
              </a:rPr>
              <a:t>.</a:t>
            </a:r>
          </a:p>
          <a:p>
            <a:pPr algn="just"/>
            <a:r>
              <a:rPr lang="en-US" sz="1800" dirty="0"/>
              <a:t>Uses </a:t>
            </a:r>
            <a:r>
              <a:rPr lang="en-US" sz="1800" b="1" dirty="0">
                <a:solidFill>
                  <a:srgbClr val="FFFF00"/>
                </a:solidFill>
              </a:rPr>
              <a:t>restriction endonucleases </a:t>
            </a:r>
            <a:r>
              <a:rPr lang="en-US" sz="1800" b="1" dirty="0"/>
              <a:t>for cutting/fragmentation of DNA </a:t>
            </a:r>
            <a:endParaRPr lang="en-US" sz="1800" dirty="0"/>
          </a:p>
          <a:p>
            <a:pPr algn="just"/>
            <a:r>
              <a:rPr lang="en-US" sz="1800" b="1" dirty="0">
                <a:solidFill>
                  <a:srgbClr val="FFFF00"/>
                </a:solidFill>
              </a:rPr>
              <a:t>Agarose gel electrophoresis </a:t>
            </a:r>
            <a:r>
              <a:rPr lang="en-US" sz="1800" dirty="0"/>
              <a:t>is used to separate fragments of DNA on the basis of </a:t>
            </a:r>
            <a:r>
              <a:rPr lang="en-US" sz="1800" b="1" dirty="0">
                <a:solidFill>
                  <a:srgbClr val="FFFF00"/>
                </a:solidFill>
              </a:rPr>
              <a:t>size, molecular weight and charge</a:t>
            </a:r>
            <a:r>
              <a:rPr lang="en-US" sz="1800" dirty="0"/>
              <a:t>.</a:t>
            </a:r>
          </a:p>
          <a:p>
            <a:pPr algn="just"/>
            <a:r>
              <a:rPr lang="en-US" sz="1800" dirty="0">
                <a:solidFill>
                  <a:srgbClr val="FFFF00"/>
                </a:solidFill>
              </a:rPr>
              <a:t>Negatively charged DNA fragments</a:t>
            </a:r>
            <a:r>
              <a:rPr lang="en-US" sz="1800" dirty="0"/>
              <a:t> are separated (resolved) by forcing them to</a:t>
            </a:r>
            <a:r>
              <a:rPr lang="en-US" sz="1800" dirty="0">
                <a:solidFill>
                  <a:srgbClr val="FFFF00"/>
                </a:solidFill>
              </a:rPr>
              <a:t> </a:t>
            </a:r>
            <a:r>
              <a:rPr lang="en-US" sz="1800" b="1" dirty="0">
                <a:solidFill>
                  <a:srgbClr val="FFFF00"/>
                </a:solidFill>
              </a:rPr>
              <a:t>move towards the anode </a:t>
            </a:r>
            <a:r>
              <a:rPr lang="en-US" sz="1800" dirty="0"/>
              <a:t>under an </a:t>
            </a:r>
            <a:r>
              <a:rPr lang="en-US" sz="1800" b="1" dirty="0">
                <a:solidFill>
                  <a:srgbClr val="FFFF00"/>
                </a:solidFill>
              </a:rPr>
              <a:t>electric field through a medium/matrix. </a:t>
            </a:r>
          </a:p>
        </p:txBody>
      </p:sp>
      <p:pic>
        <p:nvPicPr>
          <p:cNvPr id="4" name="Picture 3">
            <a:extLst>
              <a:ext uri="{FF2B5EF4-FFF2-40B4-BE49-F238E27FC236}">
                <a16:creationId xmlns:a16="http://schemas.microsoft.com/office/drawing/2014/main" id="{27C4B577-FB78-CB44-ACDC-5D4036858C23}"/>
              </a:ext>
            </a:extLst>
          </p:cNvPr>
          <p:cNvPicPr>
            <a:picLocks noChangeAspect="1"/>
          </p:cNvPicPr>
          <p:nvPr/>
        </p:nvPicPr>
        <p:blipFill>
          <a:blip r:embed="rId2"/>
          <a:stretch>
            <a:fillRect/>
          </a:stretch>
        </p:blipFill>
        <p:spPr>
          <a:xfrm flipH="1">
            <a:off x="1158074" y="2795080"/>
            <a:ext cx="2664296" cy="2664296"/>
          </a:xfrm>
          <a:prstGeom prst="rect">
            <a:avLst/>
          </a:prstGeom>
        </p:spPr>
      </p:pic>
      <p:pic>
        <p:nvPicPr>
          <p:cNvPr id="5" name="Picture 4">
            <a:extLst>
              <a:ext uri="{FF2B5EF4-FFF2-40B4-BE49-F238E27FC236}">
                <a16:creationId xmlns:a16="http://schemas.microsoft.com/office/drawing/2014/main" id="{1D7067BA-79F4-0B47-8EAE-A9B0749C117E}"/>
              </a:ext>
            </a:extLst>
          </p:cNvPr>
          <p:cNvPicPr>
            <a:picLocks noChangeAspect="1"/>
          </p:cNvPicPr>
          <p:nvPr/>
        </p:nvPicPr>
        <p:blipFill rotWithShape="1">
          <a:blip r:embed="rId3"/>
          <a:srcRect t="-1" b="15560"/>
          <a:stretch/>
        </p:blipFill>
        <p:spPr>
          <a:xfrm>
            <a:off x="1877711" y="4225652"/>
            <a:ext cx="1225022" cy="576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04800"/>
            <a:ext cx="8886492" cy="547469"/>
          </a:xfrm>
        </p:spPr>
        <p:txBody>
          <a:bodyPr>
            <a:noAutofit/>
          </a:bodyPr>
          <a:lstStyle/>
          <a:p>
            <a:r>
              <a:rPr lang="en-US" sz="2000" b="1" dirty="0"/>
              <a:t>Figure: A typical agarose gel electrophoresis equipment </a:t>
            </a:r>
            <a:r>
              <a:rPr lang="en-US" sz="2000" dirty="0">
                <a:solidFill>
                  <a:srgbClr val="FFFF00"/>
                </a:solidFill>
              </a:rPr>
              <a:t>for Separation and isolation (purification) of DNA fragments  </a:t>
            </a:r>
          </a:p>
        </p:txBody>
      </p:sp>
      <p:sp>
        <p:nvSpPr>
          <p:cNvPr id="4" name="Rectangle 3"/>
          <p:cNvSpPr/>
          <p:nvPr/>
        </p:nvSpPr>
        <p:spPr>
          <a:xfrm rot="5400000">
            <a:off x="777963" y="4428691"/>
            <a:ext cx="461665" cy="1901354"/>
          </a:xfrm>
          <a:prstGeom prst="rect">
            <a:avLst/>
          </a:prstGeom>
        </p:spPr>
        <p:txBody>
          <a:bodyPr vert="vert270"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Times New Roman" pitchFamily="18" charset="0"/>
              </a:rPr>
              <a:t>Cathode</a:t>
            </a:r>
            <a:r>
              <a:rPr kumimoji="0" lang="en-US" sz="1800" b="0" i="1" u="none" strike="noStrike" kern="1200" cap="none" spc="0" normalizeH="0" baseline="0" noProof="0" dirty="0">
                <a:ln>
                  <a:noFill/>
                </a:ln>
                <a:solidFill>
                  <a:prstClr val="white"/>
                </a:solidFill>
                <a:effectLst/>
                <a:uLnTx/>
                <a:uFillTx/>
                <a:latin typeface="Calibri"/>
                <a:ea typeface="+mn-ea"/>
                <a:cs typeface="Times New Roman" pitchFamily="18" charset="0"/>
              </a:rPr>
              <a:t>(-Terminal)</a:t>
            </a:r>
          </a:p>
        </p:txBody>
      </p:sp>
      <p:sp>
        <p:nvSpPr>
          <p:cNvPr id="7" name="Rectangle 6"/>
          <p:cNvSpPr/>
          <p:nvPr/>
        </p:nvSpPr>
        <p:spPr>
          <a:xfrm rot="5400000">
            <a:off x="4114280" y="4445704"/>
            <a:ext cx="461665" cy="1876219"/>
          </a:xfrm>
          <a:prstGeom prst="rect">
            <a:avLst/>
          </a:prstGeom>
        </p:spPr>
        <p:txBody>
          <a:bodyPr vert="vert270"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Times New Roman" pitchFamily="18" charset="0"/>
              </a:rPr>
              <a:t>Anode </a:t>
            </a:r>
            <a:r>
              <a:rPr kumimoji="0" lang="en-US" sz="1800" b="0" i="1" u="none" strike="noStrike" kern="1200" cap="none" spc="0" normalizeH="0" baseline="0" noProof="0" dirty="0">
                <a:ln>
                  <a:noFill/>
                </a:ln>
                <a:solidFill>
                  <a:prstClr val="white"/>
                </a:solidFill>
                <a:effectLst/>
                <a:uLnTx/>
                <a:uFillTx/>
                <a:latin typeface="Calibri"/>
                <a:ea typeface="+mn-ea"/>
                <a:cs typeface="Times New Roman" pitchFamily="18" charset="0"/>
              </a:rPr>
              <a:t>(+ Terminal)</a:t>
            </a:r>
          </a:p>
        </p:txBody>
      </p:sp>
      <p:pic>
        <p:nvPicPr>
          <p:cNvPr id="6" name="Picture 5">
            <a:extLst>
              <a:ext uri="{FF2B5EF4-FFF2-40B4-BE49-F238E27FC236}">
                <a16:creationId xmlns:a16="http://schemas.microsoft.com/office/drawing/2014/main" id="{909BA2F0-C62C-3A4F-9F7A-2A079100464B}"/>
              </a:ext>
            </a:extLst>
          </p:cNvPr>
          <p:cNvPicPr>
            <a:picLocks noChangeAspect="1"/>
          </p:cNvPicPr>
          <p:nvPr/>
        </p:nvPicPr>
        <p:blipFill>
          <a:blip r:embed="rId2"/>
          <a:stretch>
            <a:fillRect/>
          </a:stretch>
        </p:blipFill>
        <p:spPr>
          <a:xfrm flipH="1">
            <a:off x="-36512" y="913284"/>
            <a:ext cx="4355976" cy="4355976"/>
          </a:xfrm>
          <a:prstGeom prst="rect">
            <a:avLst/>
          </a:prstGeom>
        </p:spPr>
      </p:pic>
      <p:pic>
        <p:nvPicPr>
          <p:cNvPr id="11" name="Picture 10">
            <a:extLst>
              <a:ext uri="{FF2B5EF4-FFF2-40B4-BE49-F238E27FC236}">
                <a16:creationId xmlns:a16="http://schemas.microsoft.com/office/drawing/2014/main" id="{453C4826-A445-834C-9939-5E6C80AD5437}"/>
              </a:ext>
            </a:extLst>
          </p:cNvPr>
          <p:cNvPicPr>
            <a:picLocks noChangeAspect="1"/>
          </p:cNvPicPr>
          <p:nvPr/>
        </p:nvPicPr>
        <p:blipFill>
          <a:blip r:embed="rId3"/>
          <a:stretch>
            <a:fillRect/>
          </a:stretch>
        </p:blipFill>
        <p:spPr>
          <a:xfrm rot="172502">
            <a:off x="6845876" y="2594593"/>
            <a:ext cx="2317557" cy="1718034"/>
          </a:xfrm>
          <a:prstGeom prst="rect">
            <a:avLst/>
          </a:prstGeom>
        </p:spPr>
      </p:pic>
      <p:grpSp>
        <p:nvGrpSpPr>
          <p:cNvPr id="25" name="Group 24">
            <a:extLst>
              <a:ext uri="{FF2B5EF4-FFF2-40B4-BE49-F238E27FC236}">
                <a16:creationId xmlns:a16="http://schemas.microsoft.com/office/drawing/2014/main" id="{340BF0DE-A27C-4C4B-8B8E-E0CD2281538A}"/>
              </a:ext>
            </a:extLst>
          </p:cNvPr>
          <p:cNvGrpSpPr/>
          <p:nvPr/>
        </p:nvGrpSpPr>
        <p:grpSpPr>
          <a:xfrm>
            <a:off x="3491880" y="1020309"/>
            <a:ext cx="4349832" cy="369332"/>
            <a:chOff x="3491880" y="1020309"/>
            <a:chExt cx="4349832" cy="369332"/>
          </a:xfrm>
        </p:grpSpPr>
        <p:sp>
          <p:nvSpPr>
            <p:cNvPr id="9" name="Rectangle 8">
              <a:extLst>
                <a:ext uri="{FF2B5EF4-FFF2-40B4-BE49-F238E27FC236}">
                  <a16:creationId xmlns:a16="http://schemas.microsoft.com/office/drawing/2014/main" id="{24FD1905-AB83-944E-B17B-34C64D58270F}"/>
                </a:ext>
              </a:extLst>
            </p:cNvPr>
            <p:cNvSpPr/>
            <p:nvPr/>
          </p:nvSpPr>
          <p:spPr>
            <a:xfrm>
              <a:off x="4824283" y="1020309"/>
              <a:ext cx="30174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Voltage source (Power supply)</a:t>
              </a:r>
            </a:p>
          </p:txBody>
        </p:sp>
        <p:cxnSp>
          <p:nvCxnSpPr>
            <p:cNvPr id="12" name="Straight Arrow Connector 11">
              <a:extLst>
                <a:ext uri="{FF2B5EF4-FFF2-40B4-BE49-F238E27FC236}">
                  <a16:creationId xmlns:a16="http://schemas.microsoft.com/office/drawing/2014/main" id="{056121C5-948F-0340-BD35-A383D4FE1557}"/>
                </a:ext>
              </a:extLst>
            </p:cNvPr>
            <p:cNvCxnSpPr/>
            <p:nvPr/>
          </p:nvCxnSpPr>
          <p:spPr>
            <a:xfrm>
              <a:off x="3491880" y="1201316"/>
              <a:ext cx="13681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3940DB3-2A1E-DB4F-9952-B799582C865E}"/>
              </a:ext>
            </a:extLst>
          </p:cNvPr>
          <p:cNvGrpSpPr/>
          <p:nvPr/>
        </p:nvGrpSpPr>
        <p:grpSpPr>
          <a:xfrm>
            <a:off x="3419872" y="1952754"/>
            <a:ext cx="2602335" cy="400690"/>
            <a:chOff x="3419872" y="1952754"/>
            <a:chExt cx="2602335" cy="400690"/>
          </a:xfrm>
        </p:grpSpPr>
        <p:sp>
          <p:nvSpPr>
            <p:cNvPr id="16" name="Rectangle 15">
              <a:extLst>
                <a:ext uri="{FF2B5EF4-FFF2-40B4-BE49-F238E27FC236}">
                  <a16:creationId xmlns:a16="http://schemas.microsoft.com/office/drawing/2014/main" id="{BAEB5BF9-EF23-DA43-ADD2-C152CCF2FFC2}"/>
                </a:ext>
              </a:extLst>
            </p:cNvPr>
            <p:cNvSpPr/>
            <p:nvPr/>
          </p:nvSpPr>
          <p:spPr>
            <a:xfrm>
              <a:off x="4844897" y="1952754"/>
              <a:ext cx="11773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Electrodes</a:t>
              </a:r>
            </a:p>
          </p:txBody>
        </p:sp>
        <p:grpSp>
          <p:nvGrpSpPr>
            <p:cNvPr id="21" name="Group 20">
              <a:extLst>
                <a:ext uri="{FF2B5EF4-FFF2-40B4-BE49-F238E27FC236}">
                  <a16:creationId xmlns:a16="http://schemas.microsoft.com/office/drawing/2014/main" id="{8FC55821-BDDD-F74F-9A70-76545CDB1088}"/>
                </a:ext>
              </a:extLst>
            </p:cNvPr>
            <p:cNvGrpSpPr/>
            <p:nvPr/>
          </p:nvGrpSpPr>
          <p:grpSpPr>
            <a:xfrm>
              <a:off x="3419872" y="2137420"/>
              <a:ext cx="1476032" cy="216024"/>
              <a:chOff x="3419872" y="2137420"/>
              <a:chExt cx="1476032" cy="216024"/>
            </a:xfrm>
          </p:grpSpPr>
          <p:cxnSp>
            <p:nvCxnSpPr>
              <p:cNvPr id="24" name="Straight Arrow Connector 23">
                <a:extLst>
                  <a:ext uri="{FF2B5EF4-FFF2-40B4-BE49-F238E27FC236}">
                    <a16:creationId xmlns:a16="http://schemas.microsoft.com/office/drawing/2014/main" id="{9AF4EF8F-68C5-B742-905D-6DA1BEDBB585}"/>
                  </a:ext>
                </a:extLst>
              </p:cNvPr>
              <p:cNvCxnSpPr/>
              <p:nvPr/>
            </p:nvCxnSpPr>
            <p:spPr>
              <a:xfrm>
                <a:off x="3707904" y="2137420"/>
                <a:ext cx="118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864776-5408-8942-9673-C3B3002F8002}"/>
                  </a:ext>
                </a:extLst>
              </p:cNvPr>
              <p:cNvCxnSpPr/>
              <p:nvPr/>
            </p:nvCxnSpPr>
            <p:spPr>
              <a:xfrm flipV="1">
                <a:off x="3419872" y="2137420"/>
                <a:ext cx="720080"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7D922382-B51B-064D-AA52-061B9E167A55}"/>
              </a:ext>
            </a:extLst>
          </p:cNvPr>
          <p:cNvGrpSpPr/>
          <p:nvPr/>
        </p:nvGrpSpPr>
        <p:grpSpPr>
          <a:xfrm>
            <a:off x="3094570" y="4330174"/>
            <a:ext cx="2602320" cy="369332"/>
            <a:chOff x="3094570" y="4330174"/>
            <a:chExt cx="2602320" cy="369332"/>
          </a:xfrm>
        </p:grpSpPr>
        <p:sp>
          <p:nvSpPr>
            <p:cNvPr id="20" name="Rectangle 19">
              <a:extLst>
                <a:ext uri="{FF2B5EF4-FFF2-40B4-BE49-F238E27FC236}">
                  <a16:creationId xmlns:a16="http://schemas.microsoft.com/office/drawing/2014/main" id="{0BA1CF8F-24CC-5D40-AB27-CFE914771A3B}"/>
                </a:ext>
              </a:extLst>
            </p:cNvPr>
            <p:cNvSpPr/>
            <p:nvPr/>
          </p:nvSpPr>
          <p:spPr>
            <a:xfrm>
              <a:off x="4714570" y="4330174"/>
              <a:ext cx="9823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Gel tank</a:t>
              </a:r>
            </a:p>
          </p:txBody>
        </p:sp>
        <p:cxnSp>
          <p:nvCxnSpPr>
            <p:cNvPr id="41" name="Straight Arrow Connector 40">
              <a:extLst>
                <a:ext uri="{FF2B5EF4-FFF2-40B4-BE49-F238E27FC236}">
                  <a16:creationId xmlns:a16="http://schemas.microsoft.com/office/drawing/2014/main" id="{CE2D4794-A195-EB44-AC4A-F01CB4578763}"/>
                </a:ext>
              </a:extLst>
            </p:cNvPr>
            <p:cNvCxnSpPr/>
            <p:nvPr/>
          </p:nvCxnSpPr>
          <p:spPr>
            <a:xfrm>
              <a:off x="3094570" y="4513684"/>
              <a:ext cx="16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A2D30CD-A4F3-8249-AD54-37628C9A809F}"/>
              </a:ext>
            </a:extLst>
          </p:cNvPr>
          <p:cNvGrpSpPr/>
          <p:nvPr/>
        </p:nvGrpSpPr>
        <p:grpSpPr>
          <a:xfrm>
            <a:off x="3117760" y="2819760"/>
            <a:ext cx="3953143" cy="369332"/>
            <a:chOff x="3117760" y="2819760"/>
            <a:chExt cx="3953143" cy="369332"/>
          </a:xfrm>
        </p:grpSpPr>
        <p:grpSp>
          <p:nvGrpSpPr>
            <p:cNvPr id="35" name="Group 34">
              <a:extLst>
                <a:ext uri="{FF2B5EF4-FFF2-40B4-BE49-F238E27FC236}">
                  <a16:creationId xmlns:a16="http://schemas.microsoft.com/office/drawing/2014/main" id="{BCCA687F-C813-8048-8C81-92D5643403F5}"/>
                </a:ext>
              </a:extLst>
            </p:cNvPr>
            <p:cNvGrpSpPr/>
            <p:nvPr/>
          </p:nvGrpSpPr>
          <p:grpSpPr>
            <a:xfrm>
              <a:off x="3117760" y="2819760"/>
              <a:ext cx="2905622" cy="369332"/>
              <a:chOff x="3117760" y="2819760"/>
              <a:chExt cx="2905622" cy="369332"/>
            </a:xfrm>
          </p:grpSpPr>
          <p:sp>
            <p:nvSpPr>
              <p:cNvPr id="19" name="Rectangle 18">
                <a:extLst>
                  <a:ext uri="{FF2B5EF4-FFF2-40B4-BE49-F238E27FC236}">
                    <a16:creationId xmlns:a16="http://schemas.microsoft.com/office/drawing/2014/main" id="{CBA8D4FD-6601-1740-9E7A-A0D9FDC97873}"/>
                  </a:ext>
                </a:extLst>
              </p:cNvPr>
              <p:cNvSpPr/>
              <p:nvPr/>
            </p:nvSpPr>
            <p:spPr>
              <a:xfrm>
                <a:off x="4717191" y="2819760"/>
                <a:ext cx="13061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Casting tray</a:t>
                </a:r>
              </a:p>
            </p:txBody>
          </p:sp>
          <p:cxnSp>
            <p:nvCxnSpPr>
              <p:cNvPr id="39" name="Straight Arrow Connector 38">
                <a:extLst>
                  <a:ext uri="{FF2B5EF4-FFF2-40B4-BE49-F238E27FC236}">
                    <a16:creationId xmlns:a16="http://schemas.microsoft.com/office/drawing/2014/main" id="{E7FA96F1-39F3-C449-812B-857C5E5B949C}"/>
                  </a:ext>
                </a:extLst>
              </p:cNvPr>
              <p:cNvCxnSpPr/>
              <p:nvPr/>
            </p:nvCxnSpPr>
            <p:spPr>
              <a:xfrm>
                <a:off x="3117760" y="3001516"/>
                <a:ext cx="1656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F89D32C7-7985-DA4C-914A-0A37D2C0344F}"/>
                </a:ext>
              </a:extLst>
            </p:cNvPr>
            <p:cNvCxnSpPr>
              <a:cxnSpLocks/>
            </p:cNvCxnSpPr>
            <p:nvPr/>
          </p:nvCxnSpPr>
          <p:spPr>
            <a:xfrm flipH="1">
              <a:off x="5936767" y="3001516"/>
              <a:ext cx="11341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EEB4C2F-805D-294C-B570-AE4C7480FE7A}"/>
              </a:ext>
            </a:extLst>
          </p:cNvPr>
          <p:cNvGrpSpPr/>
          <p:nvPr/>
        </p:nvGrpSpPr>
        <p:grpSpPr>
          <a:xfrm>
            <a:off x="2893672" y="3577580"/>
            <a:ext cx="5422744" cy="369332"/>
            <a:chOff x="2893672" y="3577580"/>
            <a:chExt cx="5422744" cy="369332"/>
          </a:xfrm>
        </p:grpSpPr>
        <p:grpSp>
          <p:nvGrpSpPr>
            <p:cNvPr id="26" name="Group 25">
              <a:extLst>
                <a:ext uri="{FF2B5EF4-FFF2-40B4-BE49-F238E27FC236}">
                  <a16:creationId xmlns:a16="http://schemas.microsoft.com/office/drawing/2014/main" id="{7260B21B-8535-3843-B772-DE7673DC266F}"/>
                </a:ext>
              </a:extLst>
            </p:cNvPr>
            <p:cNvGrpSpPr/>
            <p:nvPr/>
          </p:nvGrpSpPr>
          <p:grpSpPr>
            <a:xfrm>
              <a:off x="2893672" y="3577580"/>
              <a:ext cx="3090873" cy="369332"/>
              <a:chOff x="2919760" y="3105510"/>
              <a:chExt cx="3090873" cy="369332"/>
            </a:xfrm>
          </p:grpSpPr>
          <p:sp>
            <p:nvSpPr>
              <p:cNvPr id="17" name="Rectangle 16">
                <a:extLst>
                  <a:ext uri="{FF2B5EF4-FFF2-40B4-BE49-F238E27FC236}">
                    <a16:creationId xmlns:a16="http://schemas.microsoft.com/office/drawing/2014/main" id="{C2908219-E6C6-7647-A289-E93EA33DB027}"/>
                  </a:ext>
                </a:extLst>
              </p:cNvPr>
              <p:cNvSpPr/>
              <p:nvPr/>
            </p:nvSpPr>
            <p:spPr>
              <a:xfrm>
                <a:off x="4727589" y="3105510"/>
                <a:ext cx="12830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Agarose gel</a:t>
                </a:r>
              </a:p>
            </p:txBody>
          </p:sp>
          <p:cxnSp>
            <p:nvCxnSpPr>
              <p:cNvPr id="23" name="Straight Arrow Connector 22">
                <a:extLst>
                  <a:ext uri="{FF2B5EF4-FFF2-40B4-BE49-F238E27FC236}">
                    <a16:creationId xmlns:a16="http://schemas.microsoft.com/office/drawing/2014/main" id="{C2E32542-62DF-2149-8E2F-5520FCBC5EB4}"/>
                  </a:ext>
                </a:extLst>
              </p:cNvPr>
              <p:cNvCxnSpPr/>
              <p:nvPr/>
            </p:nvCxnSpPr>
            <p:spPr>
              <a:xfrm>
                <a:off x="2919760" y="3289548"/>
                <a:ext cx="187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5A4D8706-406C-1247-8960-8F5933622A0A}"/>
                </a:ext>
              </a:extLst>
            </p:cNvPr>
            <p:cNvCxnSpPr>
              <a:cxnSpLocks/>
            </p:cNvCxnSpPr>
            <p:nvPr/>
          </p:nvCxnSpPr>
          <p:spPr>
            <a:xfrm flipH="1">
              <a:off x="5904376" y="3582509"/>
              <a:ext cx="2412040" cy="1791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2109068-C280-8842-BF01-5634A7304E3C}"/>
              </a:ext>
            </a:extLst>
          </p:cNvPr>
          <p:cNvGrpSpPr/>
          <p:nvPr/>
        </p:nvGrpSpPr>
        <p:grpSpPr>
          <a:xfrm>
            <a:off x="1199541" y="3106552"/>
            <a:ext cx="2088232" cy="1133111"/>
            <a:chOff x="1199541" y="3106552"/>
            <a:chExt cx="2088232" cy="1133111"/>
          </a:xfrm>
        </p:grpSpPr>
        <p:grpSp>
          <p:nvGrpSpPr>
            <p:cNvPr id="5" name="Group 4">
              <a:extLst>
                <a:ext uri="{FF2B5EF4-FFF2-40B4-BE49-F238E27FC236}">
                  <a16:creationId xmlns:a16="http://schemas.microsoft.com/office/drawing/2014/main" id="{84102214-D244-BC4E-94C1-E94D374E99B8}"/>
                </a:ext>
              </a:extLst>
            </p:cNvPr>
            <p:cNvGrpSpPr/>
            <p:nvPr/>
          </p:nvGrpSpPr>
          <p:grpSpPr>
            <a:xfrm>
              <a:off x="1199541" y="3106552"/>
              <a:ext cx="2088232" cy="1133111"/>
              <a:chOff x="-167472" y="4847156"/>
              <a:chExt cx="2019388" cy="1133111"/>
            </a:xfrm>
          </p:grpSpPr>
          <p:sp>
            <p:nvSpPr>
              <p:cNvPr id="3" name="Parallelogram 2">
                <a:extLst>
                  <a:ext uri="{FF2B5EF4-FFF2-40B4-BE49-F238E27FC236}">
                    <a16:creationId xmlns:a16="http://schemas.microsoft.com/office/drawing/2014/main" id="{8831B229-D0CB-BC45-AC98-A476583A8AD9}"/>
                  </a:ext>
                </a:extLst>
              </p:cNvPr>
              <p:cNvSpPr/>
              <p:nvPr/>
            </p:nvSpPr>
            <p:spPr>
              <a:xfrm>
                <a:off x="-167472" y="4847156"/>
                <a:ext cx="1930135" cy="1133111"/>
              </a:xfrm>
              <a:prstGeom prst="parallelogram">
                <a:avLst>
                  <a:gd name="adj" fmla="val 1162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Parallelogram 36">
                <a:extLst>
                  <a:ext uri="{FF2B5EF4-FFF2-40B4-BE49-F238E27FC236}">
                    <a16:creationId xmlns:a16="http://schemas.microsoft.com/office/drawing/2014/main" id="{C3895DA1-AADC-9646-BDD5-A5BCC2AB8BFB}"/>
                  </a:ext>
                </a:extLst>
              </p:cNvPr>
              <p:cNvSpPr/>
              <p:nvPr/>
            </p:nvSpPr>
            <p:spPr>
              <a:xfrm flipV="1">
                <a:off x="67259" y="4849474"/>
                <a:ext cx="1784657" cy="1130787"/>
              </a:xfrm>
              <a:prstGeom prst="parallelogram">
                <a:avLst>
                  <a:gd name="adj" fmla="val 900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BC5EFDAE-B7AD-744C-9D1B-40C1480AA827}"/>
                </a:ext>
              </a:extLst>
            </p:cNvPr>
            <p:cNvGrpSpPr/>
            <p:nvPr/>
          </p:nvGrpSpPr>
          <p:grpSpPr>
            <a:xfrm>
              <a:off x="1309205" y="3239171"/>
              <a:ext cx="1542569" cy="926440"/>
              <a:chOff x="1300896" y="3238776"/>
              <a:chExt cx="1542569" cy="926440"/>
            </a:xfrm>
          </p:grpSpPr>
          <p:sp>
            <p:nvSpPr>
              <p:cNvPr id="40" name="Parallelogram 39">
                <a:extLst>
                  <a:ext uri="{FF2B5EF4-FFF2-40B4-BE49-F238E27FC236}">
                    <a16:creationId xmlns:a16="http://schemas.microsoft.com/office/drawing/2014/main" id="{3F77A1D2-244D-A643-80D3-7EB874526995}"/>
                  </a:ext>
                </a:extLst>
              </p:cNvPr>
              <p:cNvSpPr/>
              <p:nvPr/>
            </p:nvSpPr>
            <p:spPr>
              <a:xfrm>
                <a:off x="1393368" y="3241903"/>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Parallelogram 41">
                <a:extLst>
                  <a:ext uri="{FF2B5EF4-FFF2-40B4-BE49-F238E27FC236}">
                    <a16:creationId xmlns:a16="http://schemas.microsoft.com/office/drawing/2014/main" id="{372F4622-3900-5E44-9796-E379FE6C8632}"/>
                  </a:ext>
                </a:extLst>
              </p:cNvPr>
              <p:cNvSpPr/>
              <p:nvPr/>
            </p:nvSpPr>
            <p:spPr>
              <a:xfrm>
                <a:off x="1374874" y="3431017"/>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Parallelogram 43">
                <a:extLst>
                  <a:ext uri="{FF2B5EF4-FFF2-40B4-BE49-F238E27FC236}">
                    <a16:creationId xmlns:a16="http://schemas.microsoft.com/office/drawing/2014/main" id="{BE714161-BF20-A542-9BFE-5CBEBA3F4A05}"/>
                  </a:ext>
                </a:extLst>
              </p:cNvPr>
              <p:cNvSpPr/>
              <p:nvPr/>
            </p:nvSpPr>
            <p:spPr>
              <a:xfrm>
                <a:off x="1353501" y="3626716"/>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Parallelogram 44">
                <a:extLst>
                  <a:ext uri="{FF2B5EF4-FFF2-40B4-BE49-F238E27FC236}">
                    <a16:creationId xmlns:a16="http://schemas.microsoft.com/office/drawing/2014/main" id="{AB5FDB7A-C9E6-A24E-B091-FF6C71CC027F}"/>
                  </a:ext>
                </a:extLst>
              </p:cNvPr>
              <p:cNvSpPr/>
              <p:nvPr/>
            </p:nvSpPr>
            <p:spPr>
              <a:xfrm>
                <a:off x="1329669" y="3822416"/>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Parallelogram 45">
                <a:extLst>
                  <a:ext uri="{FF2B5EF4-FFF2-40B4-BE49-F238E27FC236}">
                    <a16:creationId xmlns:a16="http://schemas.microsoft.com/office/drawing/2014/main" id="{D9C7F212-59AF-9E4E-9C86-11258C797779}"/>
                  </a:ext>
                </a:extLst>
              </p:cNvPr>
              <p:cNvSpPr/>
              <p:nvPr/>
            </p:nvSpPr>
            <p:spPr>
              <a:xfrm>
                <a:off x="1300896" y="4027638"/>
                <a:ext cx="73979" cy="125611"/>
              </a:xfrm>
              <a:prstGeom prst="parallelogram">
                <a:avLst>
                  <a:gd name="adj" fmla="val 1162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Parallelogram 48">
                <a:extLst>
                  <a:ext uri="{FF2B5EF4-FFF2-40B4-BE49-F238E27FC236}">
                    <a16:creationId xmlns:a16="http://schemas.microsoft.com/office/drawing/2014/main" id="{3EFC4442-08DC-1343-B59C-1CF793AE1BB9}"/>
                  </a:ext>
                </a:extLst>
              </p:cNvPr>
              <p:cNvSpPr/>
              <p:nvPr/>
            </p:nvSpPr>
            <p:spPr>
              <a:xfrm>
                <a:off x="1702894" y="3247137"/>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Parallelogram 49">
                <a:extLst>
                  <a:ext uri="{FF2B5EF4-FFF2-40B4-BE49-F238E27FC236}">
                    <a16:creationId xmlns:a16="http://schemas.microsoft.com/office/drawing/2014/main" id="{B11231A0-66D4-A147-93D4-0C6A360EB095}"/>
                  </a:ext>
                </a:extLst>
              </p:cNvPr>
              <p:cNvSpPr/>
              <p:nvPr/>
            </p:nvSpPr>
            <p:spPr>
              <a:xfrm>
                <a:off x="1639327" y="3436417"/>
                <a:ext cx="53755"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Parallelogram 50">
                <a:extLst>
                  <a:ext uri="{FF2B5EF4-FFF2-40B4-BE49-F238E27FC236}">
                    <a16:creationId xmlns:a16="http://schemas.microsoft.com/office/drawing/2014/main" id="{FA6CCEED-A14D-0443-9FBC-23DE9CCB9800}"/>
                  </a:ext>
                </a:extLst>
              </p:cNvPr>
              <p:cNvSpPr/>
              <p:nvPr/>
            </p:nvSpPr>
            <p:spPr>
              <a:xfrm>
                <a:off x="1589282" y="3630376"/>
                <a:ext cx="53755"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Parallelogram 54">
                <a:extLst>
                  <a:ext uri="{FF2B5EF4-FFF2-40B4-BE49-F238E27FC236}">
                    <a16:creationId xmlns:a16="http://schemas.microsoft.com/office/drawing/2014/main" id="{0D024977-8993-AD42-AF66-E150C9118DAF}"/>
                  </a:ext>
                </a:extLst>
              </p:cNvPr>
              <p:cNvSpPr/>
              <p:nvPr/>
            </p:nvSpPr>
            <p:spPr>
              <a:xfrm>
                <a:off x="1545693" y="3822416"/>
                <a:ext cx="92472"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Parallelogram 55">
                <a:extLst>
                  <a:ext uri="{FF2B5EF4-FFF2-40B4-BE49-F238E27FC236}">
                    <a16:creationId xmlns:a16="http://schemas.microsoft.com/office/drawing/2014/main" id="{0D53E313-B4FD-0B4D-A146-E8E61ECD69DC}"/>
                  </a:ext>
                </a:extLst>
              </p:cNvPr>
              <p:cNvSpPr/>
              <p:nvPr/>
            </p:nvSpPr>
            <p:spPr>
              <a:xfrm>
                <a:off x="1519645" y="4011011"/>
                <a:ext cx="92472" cy="154205"/>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Parallelogram 56">
                <a:extLst>
                  <a:ext uri="{FF2B5EF4-FFF2-40B4-BE49-F238E27FC236}">
                    <a16:creationId xmlns:a16="http://schemas.microsoft.com/office/drawing/2014/main" id="{32EA046C-CBCD-8749-8A63-532EF308CC5C}"/>
                  </a:ext>
                </a:extLst>
              </p:cNvPr>
              <p:cNvSpPr/>
              <p:nvPr/>
            </p:nvSpPr>
            <p:spPr>
              <a:xfrm>
                <a:off x="1914604" y="3241903"/>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Parallelogram 57">
                <a:extLst>
                  <a:ext uri="{FF2B5EF4-FFF2-40B4-BE49-F238E27FC236}">
                    <a16:creationId xmlns:a16="http://schemas.microsoft.com/office/drawing/2014/main" id="{7FD63165-A6D5-AD47-9392-0952A6B96BA9}"/>
                  </a:ext>
                </a:extLst>
              </p:cNvPr>
              <p:cNvSpPr/>
              <p:nvPr/>
            </p:nvSpPr>
            <p:spPr>
              <a:xfrm>
                <a:off x="1832153" y="3434047"/>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Parallelogram 58">
                <a:extLst>
                  <a:ext uri="{FF2B5EF4-FFF2-40B4-BE49-F238E27FC236}">
                    <a16:creationId xmlns:a16="http://schemas.microsoft.com/office/drawing/2014/main" id="{5422D770-55B8-BC49-9776-F0BE16B7AEA6}"/>
                  </a:ext>
                </a:extLst>
              </p:cNvPr>
              <p:cNvSpPr/>
              <p:nvPr/>
            </p:nvSpPr>
            <p:spPr>
              <a:xfrm>
                <a:off x="1798420" y="3626814"/>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Parallelogram 59">
                <a:extLst>
                  <a:ext uri="{FF2B5EF4-FFF2-40B4-BE49-F238E27FC236}">
                    <a16:creationId xmlns:a16="http://schemas.microsoft.com/office/drawing/2014/main" id="{E57A966B-7498-7840-A6A5-22206592C5AB}"/>
                  </a:ext>
                </a:extLst>
              </p:cNvPr>
              <p:cNvSpPr/>
              <p:nvPr/>
            </p:nvSpPr>
            <p:spPr>
              <a:xfrm>
                <a:off x="1720707" y="3820906"/>
                <a:ext cx="7397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Parallelogram 61">
                <a:extLst>
                  <a:ext uri="{FF2B5EF4-FFF2-40B4-BE49-F238E27FC236}">
                    <a16:creationId xmlns:a16="http://schemas.microsoft.com/office/drawing/2014/main" id="{DBBD1B01-6327-CA4D-9AAA-836C020EADE1}"/>
                  </a:ext>
                </a:extLst>
              </p:cNvPr>
              <p:cNvSpPr/>
              <p:nvPr/>
            </p:nvSpPr>
            <p:spPr>
              <a:xfrm>
                <a:off x="2139464" y="32419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Parallelogram 62">
                <a:extLst>
                  <a:ext uri="{FF2B5EF4-FFF2-40B4-BE49-F238E27FC236}">
                    <a16:creationId xmlns:a16="http://schemas.microsoft.com/office/drawing/2014/main" id="{10FD67DE-82CB-394D-BAFE-4C2E60522452}"/>
                  </a:ext>
                </a:extLst>
              </p:cNvPr>
              <p:cNvSpPr/>
              <p:nvPr/>
            </p:nvSpPr>
            <p:spPr>
              <a:xfrm>
                <a:off x="2008355" y="3428342"/>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Parallelogram 63">
                <a:extLst>
                  <a:ext uri="{FF2B5EF4-FFF2-40B4-BE49-F238E27FC236}">
                    <a16:creationId xmlns:a16="http://schemas.microsoft.com/office/drawing/2014/main" id="{98A23CD8-1EC7-A645-89AE-F7807D250713}"/>
                  </a:ext>
                </a:extLst>
              </p:cNvPr>
              <p:cNvSpPr/>
              <p:nvPr/>
            </p:nvSpPr>
            <p:spPr>
              <a:xfrm>
                <a:off x="1980048" y="3627362"/>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Parallelogram 64">
                <a:extLst>
                  <a:ext uri="{FF2B5EF4-FFF2-40B4-BE49-F238E27FC236}">
                    <a16:creationId xmlns:a16="http://schemas.microsoft.com/office/drawing/2014/main" id="{43FA9673-3352-3241-9797-1BB07987BAAA}"/>
                  </a:ext>
                </a:extLst>
              </p:cNvPr>
              <p:cNvSpPr/>
              <p:nvPr/>
            </p:nvSpPr>
            <p:spPr>
              <a:xfrm>
                <a:off x="1855479" y="3817643"/>
                <a:ext cx="6557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Parallelogram 66">
                <a:extLst>
                  <a:ext uri="{FF2B5EF4-FFF2-40B4-BE49-F238E27FC236}">
                    <a16:creationId xmlns:a16="http://schemas.microsoft.com/office/drawing/2014/main" id="{328E6FA9-472B-464F-B326-069B80FBB663}"/>
                  </a:ext>
                </a:extLst>
              </p:cNvPr>
              <p:cNvSpPr/>
              <p:nvPr/>
            </p:nvSpPr>
            <p:spPr>
              <a:xfrm>
                <a:off x="2381196" y="32419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Parallelogram 67">
                <a:extLst>
                  <a:ext uri="{FF2B5EF4-FFF2-40B4-BE49-F238E27FC236}">
                    <a16:creationId xmlns:a16="http://schemas.microsoft.com/office/drawing/2014/main" id="{B15DBFF7-3BBB-064C-BC90-33C880048C77}"/>
                  </a:ext>
                </a:extLst>
              </p:cNvPr>
              <p:cNvSpPr/>
              <p:nvPr/>
            </p:nvSpPr>
            <p:spPr>
              <a:xfrm>
                <a:off x="2208648" y="3428343"/>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Parallelogram 68">
                <a:extLst>
                  <a:ext uri="{FF2B5EF4-FFF2-40B4-BE49-F238E27FC236}">
                    <a16:creationId xmlns:a16="http://schemas.microsoft.com/office/drawing/2014/main" id="{D67874E6-6D3D-BC4E-98A0-C00E61ECBAEE}"/>
                  </a:ext>
                </a:extLst>
              </p:cNvPr>
              <p:cNvSpPr/>
              <p:nvPr/>
            </p:nvSpPr>
            <p:spPr>
              <a:xfrm>
                <a:off x="2141279" y="3626019"/>
                <a:ext cx="36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Parallelogram 69">
                <a:extLst>
                  <a:ext uri="{FF2B5EF4-FFF2-40B4-BE49-F238E27FC236}">
                    <a16:creationId xmlns:a16="http://schemas.microsoft.com/office/drawing/2014/main" id="{0B1D4BF1-DC27-7C41-BD61-7AF5CB7FEFCB}"/>
                  </a:ext>
                </a:extLst>
              </p:cNvPr>
              <p:cNvSpPr/>
              <p:nvPr/>
            </p:nvSpPr>
            <p:spPr>
              <a:xfrm>
                <a:off x="1976675" y="3818253"/>
                <a:ext cx="60032"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Parallelogram 71">
                <a:extLst>
                  <a:ext uri="{FF2B5EF4-FFF2-40B4-BE49-F238E27FC236}">
                    <a16:creationId xmlns:a16="http://schemas.microsoft.com/office/drawing/2014/main" id="{11B34A05-8BA6-4A4A-84F7-E2A1E51C2327}"/>
                  </a:ext>
                </a:extLst>
              </p:cNvPr>
              <p:cNvSpPr/>
              <p:nvPr/>
            </p:nvSpPr>
            <p:spPr>
              <a:xfrm>
                <a:off x="2574325" y="3238776"/>
                <a:ext cx="144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Parallelogram 72">
                <a:extLst>
                  <a:ext uri="{FF2B5EF4-FFF2-40B4-BE49-F238E27FC236}">
                    <a16:creationId xmlns:a16="http://schemas.microsoft.com/office/drawing/2014/main" id="{CFC7D481-9DC6-9349-B345-CAED37AA557E}"/>
                  </a:ext>
                </a:extLst>
              </p:cNvPr>
              <p:cNvSpPr/>
              <p:nvPr/>
            </p:nvSpPr>
            <p:spPr>
              <a:xfrm>
                <a:off x="2333615" y="3431217"/>
                <a:ext cx="252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Parallelogram 74">
                <a:extLst>
                  <a:ext uri="{FF2B5EF4-FFF2-40B4-BE49-F238E27FC236}">
                    <a16:creationId xmlns:a16="http://schemas.microsoft.com/office/drawing/2014/main" id="{38174547-319A-2C4B-9533-5ECC20C27724}"/>
                  </a:ext>
                </a:extLst>
              </p:cNvPr>
              <p:cNvSpPr/>
              <p:nvPr/>
            </p:nvSpPr>
            <p:spPr>
              <a:xfrm>
                <a:off x="2086401" y="3817642"/>
                <a:ext cx="45719"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Parallelogram 76">
                <a:extLst>
                  <a:ext uri="{FF2B5EF4-FFF2-40B4-BE49-F238E27FC236}">
                    <a16:creationId xmlns:a16="http://schemas.microsoft.com/office/drawing/2014/main" id="{D6ECFE22-2C25-234A-97E3-C8AADEA380A5}"/>
                  </a:ext>
                </a:extLst>
              </p:cNvPr>
              <p:cNvSpPr/>
              <p:nvPr/>
            </p:nvSpPr>
            <p:spPr>
              <a:xfrm>
                <a:off x="2832665" y="3241903"/>
                <a:ext cx="108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Parallelogram 79">
                <a:extLst>
                  <a:ext uri="{FF2B5EF4-FFF2-40B4-BE49-F238E27FC236}">
                    <a16:creationId xmlns:a16="http://schemas.microsoft.com/office/drawing/2014/main" id="{F60A4A65-CCA5-1345-ADC4-1E057E442A1F}"/>
                  </a:ext>
                </a:extLst>
              </p:cNvPr>
              <p:cNvSpPr/>
              <p:nvPr/>
            </p:nvSpPr>
            <p:spPr>
              <a:xfrm>
                <a:off x="2263701" y="3625630"/>
                <a:ext cx="36000" cy="126000"/>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Parallelogram 81">
                <a:extLst>
                  <a:ext uri="{FF2B5EF4-FFF2-40B4-BE49-F238E27FC236}">
                    <a16:creationId xmlns:a16="http://schemas.microsoft.com/office/drawing/2014/main" id="{34A2E5C7-5C1E-6D45-AF41-52BE089803E0}"/>
                  </a:ext>
                </a:extLst>
              </p:cNvPr>
              <p:cNvSpPr/>
              <p:nvPr/>
            </p:nvSpPr>
            <p:spPr>
              <a:xfrm>
                <a:off x="2773575" y="3240257"/>
                <a:ext cx="108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Parallelogram 82">
                <a:extLst>
                  <a:ext uri="{FF2B5EF4-FFF2-40B4-BE49-F238E27FC236}">
                    <a16:creationId xmlns:a16="http://schemas.microsoft.com/office/drawing/2014/main" id="{0FDAEC3C-5BA8-9648-8889-00AA690A6C5F}"/>
                  </a:ext>
                </a:extLst>
              </p:cNvPr>
              <p:cNvSpPr/>
              <p:nvPr/>
            </p:nvSpPr>
            <p:spPr>
              <a:xfrm>
                <a:off x="2522216" y="3238900"/>
                <a:ext cx="144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Parallelogram 83">
                <a:extLst>
                  <a:ext uri="{FF2B5EF4-FFF2-40B4-BE49-F238E27FC236}">
                    <a16:creationId xmlns:a16="http://schemas.microsoft.com/office/drawing/2014/main" id="{65653191-6417-6E4E-B0D1-8F9648EBAF57}"/>
                  </a:ext>
                </a:extLst>
              </p:cNvPr>
              <p:cNvSpPr/>
              <p:nvPr/>
            </p:nvSpPr>
            <p:spPr>
              <a:xfrm>
                <a:off x="2414925" y="3434048"/>
                <a:ext cx="252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Parallelogram 84">
                <a:extLst>
                  <a:ext uri="{FF2B5EF4-FFF2-40B4-BE49-F238E27FC236}">
                    <a16:creationId xmlns:a16="http://schemas.microsoft.com/office/drawing/2014/main" id="{F48655CB-ADF3-9348-9B03-F3874D1E992D}"/>
                  </a:ext>
                </a:extLst>
              </p:cNvPr>
              <p:cNvSpPr/>
              <p:nvPr/>
            </p:nvSpPr>
            <p:spPr>
              <a:xfrm>
                <a:off x="2497069" y="3430303"/>
                <a:ext cx="18000" cy="125611"/>
              </a:xfrm>
              <a:prstGeom prst="parallelogram">
                <a:avLst>
                  <a:gd name="adj" fmla="val 11620"/>
                </a:avLst>
              </a:prstGeom>
              <a:solidFill>
                <a:srgbClr val="964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3" name="Group 52">
            <a:extLst>
              <a:ext uri="{FF2B5EF4-FFF2-40B4-BE49-F238E27FC236}">
                <a16:creationId xmlns:a16="http://schemas.microsoft.com/office/drawing/2014/main" id="{FB73D5D9-10FD-EC45-B86E-4BD269CD163F}"/>
              </a:ext>
            </a:extLst>
          </p:cNvPr>
          <p:cNvGrpSpPr/>
          <p:nvPr/>
        </p:nvGrpSpPr>
        <p:grpSpPr>
          <a:xfrm>
            <a:off x="1403648" y="3150981"/>
            <a:ext cx="6120680" cy="523283"/>
            <a:chOff x="1403648" y="3150981"/>
            <a:chExt cx="6120680" cy="523283"/>
          </a:xfrm>
        </p:grpSpPr>
        <p:grpSp>
          <p:nvGrpSpPr>
            <p:cNvPr id="33" name="Group 32">
              <a:extLst>
                <a:ext uri="{FF2B5EF4-FFF2-40B4-BE49-F238E27FC236}">
                  <a16:creationId xmlns:a16="http://schemas.microsoft.com/office/drawing/2014/main" id="{EF91F504-53B5-E349-A37D-EA1848D15A30}"/>
                </a:ext>
              </a:extLst>
            </p:cNvPr>
            <p:cNvGrpSpPr/>
            <p:nvPr/>
          </p:nvGrpSpPr>
          <p:grpSpPr>
            <a:xfrm>
              <a:off x="1403648" y="3289548"/>
              <a:ext cx="5718474" cy="384716"/>
              <a:chOff x="1403648" y="3505572"/>
              <a:chExt cx="5718474" cy="384716"/>
            </a:xfrm>
          </p:grpSpPr>
          <p:sp>
            <p:nvSpPr>
              <p:cNvPr id="18" name="Rectangle 17">
                <a:extLst>
                  <a:ext uri="{FF2B5EF4-FFF2-40B4-BE49-F238E27FC236}">
                    <a16:creationId xmlns:a16="http://schemas.microsoft.com/office/drawing/2014/main" id="{799DCE46-64AF-6D4C-9E7B-35B20307C038}"/>
                  </a:ext>
                </a:extLst>
              </p:cNvPr>
              <p:cNvSpPr/>
              <p:nvPr/>
            </p:nvSpPr>
            <p:spPr>
              <a:xfrm>
                <a:off x="4644008" y="3520956"/>
                <a:ext cx="247811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Wells (loaded with DNA)</a:t>
                </a:r>
              </a:p>
            </p:txBody>
          </p:sp>
          <p:grpSp>
            <p:nvGrpSpPr>
              <p:cNvPr id="31" name="Group 30">
                <a:extLst>
                  <a:ext uri="{FF2B5EF4-FFF2-40B4-BE49-F238E27FC236}">
                    <a16:creationId xmlns:a16="http://schemas.microsoft.com/office/drawing/2014/main" id="{494018EC-B601-2E4B-8F78-48AA807C0982}"/>
                  </a:ext>
                </a:extLst>
              </p:cNvPr>
              <p:cNvGrpSpPr/>
              <p:nvPr/>
            </p:nvGrpSpPr>
            <p:grpSpPr>
              <a:xfrm>
                <a:off x="1403648" y="3505572"/>
                <a:ext cx="3312000" cy="192038"/>
                <a:chOff x="1403648" y="3505572"/>
                <a:chExt cx="3312000" cy="192038"/>
              </a:xfrm>
            </p:grpSpPr>
            <p:cxnSp>
              <p:nvCxnSpPr>
                <p:cNvPr id="30" name="Straight Arrow Connector 29">
                  <a:extLst>
                    <a:ext uri="{FF2B5EF4-FFF2-40B4-BE49-F238E27FC236}">
                      <a16:creationId xmlns:a16="http://schemas.microsoft.com/office/drawing/2014/main" id="{4A995092-9CB7-5E41-9F93-7216D8CB92BA}"/>
                    </a:ext>
                  </a:extLst>
                </p:cNvPr>
                <p:cNvCxnSpPr/>
                <p:nvPr/>
              </p:nvCxnSpPr>
              <p:spPr>
                <a:xfrm>
                  <a:off x="1403648" y="3697610"/>
                  <a:ext cx="331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00E4C2-05DE-3D4C-BA7B-F824C7E47C1B}"/>
                    </a:ext>
                  </a:extLst>
                </p:cNvPr>
                <p:cNvCxnSpPr>
                  <a:cxnSpLocks/>
                </p:cNvCxnSpPr>
                <p:nvPr/>
              </p:nvCxnSpPr>
              <p:spPr>
                <a:xfrm>
                  <a:off x="1430358" y="3505572"/>
                  <a:ext cx="287664" cy="1920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8" name="Straight Arrow Connector 47">
              <a:extLst>
                <a:ext uri="{FF2B5EF4-FFF2-40B4-BE49-F238E27FC236}">
                  <a16:creationId xmlns:a16="http://schemas.microsoft.com/office/drawing/2014/main" id="{4501D9DA-1C1D-0C4C-844C-869DF4962A37}"/>
                </a:ext>
              </a:extLst>
            </p:cNvPr>
            <p:cNvCxnSpPr>
              <a:cxnSpLocks/>
            </p:cNvCxnSpPr>
            <p:nvPr/>
          </p:nvCxnSpPr>
          <p:spPr>
            <a:xfrm flipH="1">
              <a:off x="7006910" y="3150981"/>
              <a:ext cx="517418" cy="334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661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6" y="-238844"/>
            <a:ext cx="6404346" cy="952500"/>
          </a:xfrm>
        </p:spPr>
        <p:txBody>
          <a:bodyPr>
            <a:noAutofit/>
          </a:bodyPr>
          <a:lstStyle/>
          <a:p>
            <a:r>
              <a:rPr lang="en-US" sz="2000" b="1" dirty="0" err="1"/>
              <a:t>Visualisation</a:t>
            </a:r>
            <a:r>
              <a:rPr lang="en-US" sz="2000" b="1" dirty="0"/>
              <a:t> of isolated fragments of DNA </a:t>
            </a:r>
          </a:p>
        </p:txBody>
      </p:sp>
      <p:sp>
        <p:nvSpPr>
          <p:cNvPr id="3" name="Content Placeholder 2"/>
          <p:cNvSpPr>
            <a:spLocks noGrp="1"/>
          </p:cNvSpPr>
          <p:nvPr>
            <p:ph idx="1"/>
          </p:nvPr>
        </p:nvSpPr>
        <p:spPr>
          <a:xfrm>
            <a:off x="71235" y="465629"/>
            <a:ext cx="5364861" cy="2592288"/>
          </a:xfrm>
        </p:spPr>
        <p:txBody>
          <a:bodyPr>
            <a:noAutofit/>
          </a:bodyPr>
          <a:lstStyle/>
          <a:p>
            <a:pPr marL="211138" indent="-211138" algn="just"/>
            <a:r>
              <a:rPr lang="en-US" sz="1800" dirty="0"/>
              <a:t>The separated DNA fragments in the agarose gel are stained with </a:t>
            </a:r>
            <a:r>
              <a:rPr lang="en-US" sz="1800" b="1" dirty="0">
                <a:solidFill>
                  <a:srgbClr val="FFFF00"/>
                </a:solidFill>
              </a:rPr>
              <a:t>ethidium bromide </a:t>
            </a:r>
            <a:r>
              <a:rPr lang="en-US" sz="1800" dirty="0"/>
              <a:t>(dye/stain) and </a:t>
            </a:r>
            <a:r>
              <a:rPr lang="en-US" sz="1800" dirty="0" err="1"/>
              <a:t>visualised</a:t>
            </a:r>
            <a:r>
              <a:rPr lang="en-US" sz="1800" dirty="0"/>
              <a:t> by </a:t>
            </a:r>
            <a:r>
              <a:rPr lang="en-US" sz="1800" b="1" dirty="0">
                <a:solidFill>
                  <a:srgbClr val="FFFF00"/>
                </a:solidFill>
              </a:rPr>
              <a:t>exposure to UV radiation</a:t>
            </a:r>
          </a:p>
          <a:p>
            <a:pPr marL="211138" indent="-211138" algn="just"/>
            <a:r>
              <a:rPr lang="en-US" sz="1800" dirty="0"/>
              <a:t>DNA fragments appear </a:t>
            </a:r>
            <a:r>
              <a:rPr lang="en-US" sz="1800" b="1" dirty="0">
                <a:solidFill>
                  <a:srgbClr val="FFFF00"/>
                </a:solidFill>
              </a:rPr>
              <a:t>bright orange </a:t>
            </a:r>
            <a:r>
              <a:rPr lang="en-US" sz="1800" b="1" dirty="0" err="1">
                <a:solidFill>
                  <a:srgbClr val="FFFF00"/>
                </a:solidFill>
              </a:rPr>
              <a:t>coloured</a:t>
            </a:r>
            <a:r>
              <a:rPr lang="en-US" sz="1800" b="1" dirty="0">
                <a:solidFill>
                  <a:srgbClr val="FFFF00"/>
                </a:solidFill>
              </a:rPr>
              <a:t> bands </a:t>
            </a:r>
            <a:r>
              <a:rPr lang="en-US" sz="1800" dirty="0"/>
              <a:t>of </a:t>
            </a:r>
            <a:r>
              <a:rPr lang="en-US" sz="1800" dirty="0" err="1"/>
              <a:t>ethidium</a:t>
            </a:r>
            <a:r>
              <a:rPr lang="en-US" sz="1800" dirty="0"/>
              <a:t> bromide</a:t>
            </a:r>
            <a:r>
              <a:rPr lang="en-US" sz="1800" b="1" dirty="0">
                <a:solidFill>
                  <a:srgbClr val="FFFF00"/>
                </a:solidFill>
              </a:rPr>
              <a:t> when exposed to UV light</a:t>
            </a:r>
            <a:r>
              <a:rPr lang="en-US" sz="1800" dirty="0"/>
              <a:t>. </a:t>
            </a:r>
          </a:p>
          <a:p>
            <a:pPr marL="211138" indent="-211138" algn="just"/>
            <a:r>
              <a:rPr lang="en-US" sz="1800" dirty="0"/>
              <a:t>The </a:t>
            </a:r>
            <a:r>
              <a:rPr lang="en-US" sz="1800" b="1" dirty="0">
                <a:solidFill>
                  <a:srgbClr val="FFFF00"/>
                </a:solidFill>
              </a:rPr>
              <a:t>separated bands of DNA are cut out from the </a:t>
            </a:r>
            <a:r>
              <a:rPr lang="en-US" sz="1800" b="1" dirty="0" err="1">
                <a:solidFill>
                  <a:srgbClr val="FFFF00"/>
                </a:solidFill>
              </a:rPr>
              <a:t>agarose</a:t>
            </a:r>
            <a:r>
              <a:rPr lang="en-US" sz="1800" b="1" dirty="0">
                <a:solidFill>
                  <a:srgbClr val="FFFF00"/>
                </a:solidFill>
              </a:rPr>
              <a:t> gel and extracted from the gel piece.</a:t>
            </a:r>
            <a:r>
              <a:rPr lang="en-US" sz="1800" dirty="0"/>
              <a:t> This step is known as </a:t>
            </a:r>
            <a:r>
              <a:rPr lang="en-US" sz="1800" b="1" dirty="0">
                <a:solidFill>
                  <a:srgbClr val="FFFF00"/>
                </a:solidFill>
              </a:rPr>
              <a:t>elution</a:t>
            </a:r>
            <a:r>
              <a:rPr lang="en-US" sz="1800" dirty="0"/>
              <a:t>. </a:t>
            </a:r>
          </a:p>
          <a:p>
            <a:pPr marL="211138" indent="-211138" algn="just"/>
            <a:r>
              <a:rPr lang="en-US" sz="1800" dirty="0"/>
              <a:t>The purified DNA fragments are used in </a:t>
            </a:r>
            <a:r>
              <a:rPr lang="en-US" sz="1800" b="1" dirty="0">
                <a:solidFill>
                  <a:srgbClr val="FFFF00"/>
                </a:solidFill>
              </a:rPr>
              <a:t>constructing recombinant DNA by joining them with cloning vectors</a:t>
            </a:r>
            <a:r>
              <a:rPr lang="en-US" sz="1800" dirty="0"/>
              <a:t>.</a:t>
            </a:r>
          </a:p>
        </p:txBody>
      </p:sp>
      <p:pic>
        <p:nvPicPr>
          <p:cNvPr id="4" name="Picture 2" descr="Agarose Gel Electrophoresis">
            <a:extLst>
              <a:ext uri="{FF2B5EF4-FFF2-40B4-BE49-F238E27FC236}">
                <a16:creationId xmlns:a16="http://schemas.microsoft.com/office/drawing/2014/main" id="{910049D0-01FF-3C4B-A1B9-30B3560E50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47" t="10109" r="8257"/>
          <a:stretch/>
        </p:blipFill>
        <p:spPr bwMode="auto">
          <a:xfrm>
            <a:off x="5652120" y="1834632"/>
            <a:ext cx="1680905" cy="17714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AA8FE58-1C8D-6C47-BF04-692436D27F91}"/>
              </a:ext>
            </a:extLst>
          </p:cNvPr>
          <p:cNvPicPr>
            <a:picLocks noChangeAspect="1"/>
          </p:cNvPicPr>
          <p:nvPr/>
        </p:nvPicPr>
        <p:blipFill>
          <a:blip r:embed="rId3"/>
          <a:stretch>
            <a:fillRect/>
          </a:stretch>
        </p:blipFill>
        <p:spPr>
          <a:xfrm>
            <a:off x="2987825" y="3956588"/>
            <a:ext cx="1728192" cy="1277176"/>
          </a:xfrm>
          <a:prstGeom prst="rect">
            <a:avLst/>
          </a:prstGeom>
        </p:spPr>
      </p:pic>
      <p:pic>
        <p:nvPicPr>
          <p:cNvPr id="7" name="Picture 6">
            <a:extLst>
              <a:ext uri="{FF2B5EF4-FFF2-40B4-BE49-F238E27FC236}">
                <a16:creationId xmlns:a16="http://schemas.microsoft.com/office/drawing/2014/main" id="{1F8B1DD1-F221-D741-8936-AB57CA0A9084}"/>
              </a:ext>
            </a:extLst>
          </p:cNvPr>
          <p:cNvPicPr>
            <a:picLocks noChangeAspect="1"/>
          </p:cNvPicPr>
          <p:nvPr/>
        </p:nvPicPr>
        <p:blipFill>
          <a:blip r:embed="rId4"/>
          <a:stretch>
            <a:fillRect/>
          </a:stretch>
        </p:blipFill>
        <p:spPr>
          <a:xfrm>
            <a:off x="177995" y="3850874"/>
            <a:ext cx="2603088" cy="1382890"/>
          </a:xfrm>
          <a:prstGeom prst="rect">
            <a:avLst/>
          </a:prstGeom>
        </p:spPr>
      </p:pic>
      <p:grpSp>
        <p:nvGrpSpPr>
          <p:cNvPr id="14" name="Group 13">
            <a:extLst>
              <a:ext uri="{FF2B5EF4-FFF2-40B4-BE49-F238E27FC236}">
                <a16:creationId xmlns:a16="http://schemas.microsoft.com/office/drawing/2014/main" id="{CC923A46-A128-3440-9F84-47311CDF0602}"/>
              </a:ext>
            </a:extLst>
          </p:cNvPr>
          <p:cNvGrpSpPr/>
          <p:nvPr/>
        </p:nvGrpSpPr>
        <p:grpSpPr>
          <a:xfrm>
            <a:off x="5836771" y="1897348"/>
            <a:ext cx="3419872" cy="811241"/>
            <a:chOff x="5724128" y="687968"/>
            <a:chExt cx="3419872" cy="811241"/>
          </a:xfrm>
        </p:grpSpPr>
        <p:sp>
          <p:nvSpPr>
            <p:cNvPr id="5" name="Rectangle 4">
              <a:extLst>
                <a:ext uri="{FF2B5EF4-FFF2-40B4-BE49-F238E27FC236}">
                  <a16:creationId xmlns:a16="http://schemas.microsoft.com/office/drawing/2014/main" id="{DE204C36-CE85-8444-8CC4-856E4820A1DE}"/>
                </a:ext>
              </a:extLst>
            </p:cNvPr>
            <p:cNvSpPr/>
            <p:nvPr/>
          </p:nvSpPr>
          <p:spPr>
            <a:xfrm>
              <a:off x="7463094" y="687968"/>
              <a:ext cx="1680906" cy="369332"/>
            </a:xfrm>
            <a:prstGeom prst="rect">
              <a:avLst/>
            </a:prstGeom>
          </p:spPr>
          <p:txBody>
            <a:bodyPr wrap="square">
              <a:spAutoFit/>
            </a:bodyPr>
            <a:lstStyle/>
            <a:p>
              <a:r>
                <a:rPr lang="en-US" sz="900" b="1" dirty="0">
                  <a:solidFill>
                    <a:srgbClr val="FFFF00"/>
                  </a:solidFill>
                </a:rPr>
                <a:t>Bright orange </a:t>
              </a:r>
              <a:r>
                <a:rPr lang="en-US" sz="900" b="1" dirty="0" err="1">
                  <a:solidFill>
                    <a:srgbClr val="FFFF00"/>
                  </a:solidFill>
                </a:rPr>
                <a:t>coloured</a:t>
              </a:r>
              <a:r>
                <a:rPr lang="en-US" sz="900" b="1" dirty="0">
                  <a:solidFill>
                    <a:srgbClr val="FFFF00"/>
                  </a:solidFill>
                </a:rPr>
                <a:t> bands</a:t>
              </a:r>
            </a:p>
            <a:p>
              <a:pPr algn="ctr"/>
              <a:r>
                <a:rPr lang="en-US" sz="900" b="1" dirty="0">
                  <a:solidFill>
                    <a:srgbClr val="FFFF00"/>
                  </a:solidFill>
                </a:rPr>
                <a:t>(DNA + Ethidium bromide) </a:t>
              </a:r>
              <a:endParaRPr lang="en-US" sz="900" dirty="0"/>
            </a:p>
          </p:txBody>
        </p:sp>
        <p:grpSp>
          <p:nvGrpSpPr>
            <p:cNvPr id="13" name="Group 12">
              <a:extLst>
                <a:ext uri="{FF2B5EF4-FFF2-40B4-BE49-F238E27FC236}">
                  <a16:creationId xmlns:a16="http://schemas.microsoft.com/office/drawing/2014/main" id="{E4E85DBA-7F73-DB4F-AD6A-DE75100A51AA}"/>
                </a:ext>
              </a:extLst>
            </p:cNvPr>
            <p:cNvGrpSpPr/>
            <p:nvPr/>
          </p:nvGrpSpPr>
          <p:grpSpPr>
            <a:xfrm>
              <a:off x="5724128" y="803797"/>
              <a:ext cx="1800032" cy="695412"/>
              <a:chOff x="5724128" y="803797"/>
              <a:chExt cx="1800032" cy="695412"/>
            </a:xfrm>
          </p:grpSpPr>
          <p:cxnSp>
            <p:nvCxnSpPr>
              <p:cNvPr id="9" name="Straight Arrow Connector 8">
                <a:extLst>
                  <a:ext uri="{FF2B5EF4-FFF2-40B4-BE49-F238E27FC236}">
                    <a16:creationId xmlns:a16="http://schemas.microsoft.com/office/drawing/2014/main" id="{8E107990-7585-3642-9F2A-A76D19D2D027}"/>
                  </a:ext>
                </a:extLst>
              </p:cNvPr>
              <p:cNvCxnSpPr/>
              <p:nvPr/>
            </p:nvCxnSpPr>
            <p:spPr>
              <a:xfrm>
                <a:off x="6012160" y="803797"/>
                <a:ext cx="151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F0C217-8C0B-4D4C-9D64-38B7C0AB9B69}"/>
                  </a:ext>
                </a:extLst>
              </p:cNvPr>
              <p:cNvCxnSpPr>
                <a:cxnSpLocks/>
              </p:cNvCxnSpPr>
              <p:nvPr/>
            </p:nvCxnSpPr>
            <p:spPr>
              <a:xfrm flipV="1">
                <a:off x="5724128" y="803797"/>
                <a:ext cx="1152128" cy="6954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5" name="Picture 4" descr="C:\Users\Lhakpa Wangyal\Desktop\Desired gene.gif">
            <a:extLst>
              <a:ext uri="{FF2B5EF4-FFF2-40B4-BE49-F238E27FC236}">
                <a16:creationId xmlns:a16="http://schemas.microsoft.com/office/drawing/2014/main" id="{CC6659DB-EBAC-8346-8FE6-437E4707BEE2}"/>
              </a:ext>
            </a:extLst>
          </p:cNvPr>
          <p:cNvPicPr>
            <a:picLocks noChangeAspect="1" noChangeArrowheads="1"/>
          </p:cNvPicPr>
          <p:nvPr/>
        </p:nvPicPr>
        <p:blipFill>
          <a:blip r:embed="rId5" cstate="print"/>
          <a:srcRect l="29412" r="52941"/>
          <a:stretch>
            <a:fillRect/>
          </a:stretch>
        </p:blipFill>
        <p:spPr bwMode="auto">
          <a:xfrm>
            <a:off x="5755571" y="2802302"/>
            <a:ext cx="162400" cy="154720"/>
          </a:xfrm>
          <a:prstGeom prst="rect">
            <a:avLst/>
          </a:prstGeom>
          <a:noFill/>
          <a:effectLst>
            <a:glow rad="228600">
              <a:srgbClr val="FFFF00">
                <a:alpha val="40000"/>
              </a:srgbClr>
            </a:glow>
          </a:effectLst>
        </p:spPr>
      </p:pic>
      <p:pic>
        <p:nvPicPr>
          <p:cNvPr id="16" name="Picture 3" descr="C:\Users\Lhakpa Wangyal\Desktop\Vector.gif">
            <a:extLst>
              <a:ext uri="{FF2B5EF4-FFF2-40B4-BE49-F238E27FC236}">
                <a16:creationId xmlns:a16="http://schemas.microsoft.com/office/drawing/2014/main" id="{E70CC3D7-E136-4D45-9B27-0E1930E21D08}"/>
              </a:ext>
            </a:extLst>
          </p:cNvPr>
          <p:cNvPicPr>
            <a:picLocks noChangeAspect="1" noChangeArrowheads="1"/>
          </p:cNvPicPr>
          <p:nvPr/>
        </p:nvPicPr>
        <p:blipFill>
          <a:blip r:embed="rId6" cstate="print"/>
          <a:srcRect/>
          <a:stretch>
            <a:fillRect/>
          </a:stretch>
        </p:blipFill>
        <p:spPr bwMode="auto">
          <a:xfrm rot="5784286">
            <a:off x="5828144" y="3918105"/>
            <a:ext cx="982373" cy="947432"/>
          </a:xfrm>
          <a:prstGeom prst="blockArc">
            <a:avLst>
              <a:gd name="adj1" fmla="val 10800000"/>
              <a:gd name="adj2" fmla="val 9383421"/>
              <a:gd name="adj3" fmla="val 20110"/>
            </a:avLst>
          </a:prstGeom>
          <a:noFill/>
        </p:spPr>
      </p:pic>
      <p:sp>
        <p:nvSpPr>
          <p:cNvPr id="17" name="Rectangle 16">
            <a:extLst>
              <a:ext uri="{FF2B5EF4-FFF2-40B4-BE49-F238E27FC236}">
                <a16:creationId xmlns:a16="http://schemas.microsoft.com/office/drawing/2014/main" id="{33D35FDE-A15C-0D4F-8C97-7E762AC2860F}"/>
              </a:ext>
            </a:extLst>
          </p:cNvPr>
          <p:cNvSpPr/>
          <p:nvPr/>
        </p:nvSpPr>
        <p:spPr>
          <a:xfrm>
            <a:off x="5980787" y="4792424"/>
            <a:ext cx="756938" cy="369332"/>
          </a:xfrm>
          <a:prstGeom prst="rect">
            <a:avLst/>
          </a:prstGeom>
        </p:spPr>
        <p:txBody>
          <a:bodyPr wrap="none">
            <a:spAutoFit/>
          </a:bodyPr>
          <a:lstStyle/>
          <a:p>
            <a:r>
              <a:rPr lang="en-US" b="1" dirty="0">
                <a:solidFill>
                  <a:srgbClr val="FFFF00"/>
                </a:solidFill>
              </a:rPr>
              <a:t>rDNA </a:t>
            </a:r>
            <a:endParaRPr lang="en-US" dirty="0"/>
          </a:p>
        </p:txBody>
      </p:sp>
      <p:pic>
        <p:nvPicPr>
          <p:cNvPr id="1026" name="Picture 2" descr="UltraPure™ Ethidium Bromide, 10 mg/mL">
            <a:extLst>
              <a:ext uri="{FF2B5EF4-FFF2-40B4-BE49-F238E27FC236}">
                <a16:creationId xmlns:a16="http://schemas.microsoft.com/office/drawing/2014/main" id="{597B1EBB-4067-5643-90F8-0BE13B87216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500" b="90000" l="10000" r="90000">
                        <a14:foregroundMark x1="51846" y1="10500" x2="51846" y2="10500"/>
                        <a14:foregroundMark x1="52462" y1="5500" x2="52462" y2="5500"/>
                      </a14:backgroundRemoval>
                    </a14:imgEffect>
                  </a14:imgLayer>
                </a14:imgProps>
              </a:ext>
              <a:ext uri="{28A0092B-C50C-407E-A947-70E740481C1C}">
                <a14:useLocalDpi xmlns:a14="http://schemas.microsoft.com/office/drawing/2010/main" val="0"/>
              </a:ext>
            </a:extLst>
          </a:blip>
          <a:srcRect l="38370" r="38293" b="48258"/>
          <a:stretch/>
        </p:blipFill>
        <p:spPr bwMode="auto">
          <a:xfrm>
            <a:off x="6300192" y="0"/>
            <a:ext cx="832653" cy="17041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Br Dropper Bottle, 10ml, Ethidium Bromide, 0.625mg/ml, 1 Bottle/Unit:  Amazon.com: Industrial &amp;amp; Scientific">
            <a:extLst>
              <a:ext uri="{FF2B5EF4-FFF2-40B4-BE49-F238E27FC236}">
                <a16:creationId xmlns:a16="http://schemas.microsoft.com/office/drawing/2014/main" id="{36BB5E08-C73C-414F-943E-CB29CBA353DC}"/>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900" b="90000" l="10000" r="97000">
                        <a14:foregroundMark x1="93100" y1="18600" x2="93100" y2="18600"/>
                        <a14:foregroundMark x1="65700" y1="4200" x2="65700" y2="4200"/>
                        <a14:foregroundMark x1="48000" y1="3300" x2="48000" y2="3300"/>
                        <a14:foregroundMark x1="84300" y1="5200" x2="84300" y2="5200"/>
                        <a14:foregroundMark x1="97000" y1="9100" x2="97000" y2="9100"/>
                        <a14:foregroundMark x1="71200" y1="2900" x2="71200" y2="2900"/>
                      </a14:backgroundRemoval>
                    </a14:imgEffect>
                  </a14:imgLayer>
                </a14:imgProps>
              </a:ext>
              <a:ext uri="{28A0092B-C50C-407E-A947-70E740481C1C}">
                <a14:useLocalDpi xmlns:a14="http://schemas.microsoft.com/office/drawing/2010/main" val="0"/>
              </a:ext>
            </a:extLst>
          </a:blip>
          <a:srcRect l="12201" b="13687"/>
          <a:stretch/>
        </p:blipFill>
        <p:spPr bwMode="auto">
          <a:xfrm>
            <a:off x="7475495" y="0"/>
            <a:ext cx="1672157" cy="1643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150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p:cTn id="3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p:cTn id="4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0243 0.00167 L -0.00243 0.00194 C 0.00139 0.00639 -0.00035 0.00389 0.00347 0.00972 C 0.00399 0.01028 0.00503 0.01111 0.00538 0.0125 C 0.0059 0.01333 0.00607 0.01417 0.00642 0.015 C 0.00885 0.02 0.0066 0.01361 0.00851 0.01861 C 0.00989 0.02222 0.00868 0.01972 0.01007 0.02305 C 0.01094 0.02389 0.0118 0.02555 0.01232 0.02722 C 0.01423 0.03167 0.01198 0.02722 0.01441 0.03194 C 0.01545 0.03555 0.01441 0.03222 0.01614 0.03694 C 0.01666 0.03861 0.01736 0.04 0.01788 0.04167 L 0.01892 0.04444 L 0.01979 0.04694 C 0.02083 0.0525 0.01927 0.04528 0.02101 0.05167 C 0.02291 0.05861 0.02014 0.05 0.02239 0.05667 C 0.02274 0.05833 0.02326 0.06 0.02344 0.06194 C 0.02361 0.06305 0.02361 0.06444 0.02396 0.06555 C 0.02413 0.06639 0.0243 0.06722 0.0243 0.06778 C 0.02448 0.06805 0.02465 0.06889 0.02482 0.06972 C 0.02569 0.07361 0.025 0.06972 0.02569 0.07417 C 0.02587 0.07528 0.02621 0.07639 0.02639 0.0775 C 0.02639 0.07805 0.02656 0.07861 0.02673 0.07944 C 0.02691 0.08028 0.02708 0.08139 0.02726 0.0825 C 0.02743 0.08333 0.02778 0.08417 0.02812 0.08472 C 0.0283 0.08583 0.02847 0.08694 0.02864 0.08805 C 0.02882 0.08889 0.02916 0.08972 0.02951 0.09055 C 0.03021 0.0925 0.03055 0.09472 0.03142 0.09722 C 0.03194 0.09833 0.03246 0.10028 0.03316 0.10222 C 0.03333 0.10278 0.03333 0.10361 0.03351 0.10417 C 0.0342 0.10639 0.03507 0.10833 0.03576 0.11028 C 0.03594 0.11139 0.03628 0.11222 0.03663 0.11333 C 0.03715 0.115 0.03785 0.11667 0.03837 0.11889 C 0.03854 0.12 0.03871 0.11944 0.03889 0.12 C 0.04132 0.12917 0.0375 0.11444 0.04166 0.13083 L 0.04253 0.13444 C 0.04271 0.13611 0.04288 0.13778 0.04305 0.13944 C 0.04323 0.14139 0.04375 0.15028 0.04427 0.15361 C 0.04444 0.15444 0.04496 0.15555 0.04531 0.15667 C 0.0467 0.16333 0.04566 0.15972 0.04653 0.16472 C 0.04687 0.16528 0.04705 0.16583 0.04722 0.16667 C 0.04739 0.17 0.04826 0.17778 0.04844 0.18111 C 0.04878 0.18667 0.04878 0.19222 0.04896 0.19778 L 0.04896 0.19805 " pathEditMode="relative" rAng="21420000" ptsTypes="AAAAAAAAAAAAAAAAAAAAAAAAAAAAAAAAAAAAAAAAAAA">
                                      <p:cBhvr>
                                        <p:cTn id="56" dur="2000" fill="hold"/>
                                        <p:tgtEl>
                                          <p:spTgt spid="15"/>
                                        </p:tgtEl>
                                        <p:attrNameLst>
                                          <p:attrName>ppt_x</p:attrName>
                                          <p:attrName>ppt_y</p:attrName>
                                        </p:attrNameLst>
                                      </p:cBhvr>
                                      <p:rCtr x="2569" y="9806"/>
                                    </p:animMotion>
                                  </p:childTnLst>
                                </p:cTn>
                              </p:par>
                            </p:childTnLst>
                          </p:cTn>
                        </p:par>
                        <p:par>
                          <p:cTn id="57" fill="hold">
                            <p:stCondLst>
                              <p:cond delay="2000"/>
                            </p:stCondLst>
                            <p:childTnLst>
                              <p:par>
                                <p:cTn id="58" presetID="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891813" y="985292"/>
            <a:ext cx="4640516" cy="1360151"/>
            <a:chOff x="6588224" y="1995686"/>
            <a:chExt cx="2232248" cy="1080120"/>
          </a:xfrm>
        </p:grpSpPr>
        <p:sp>
          <p:nvSpPr>
            <p:cNvPr id="53" name="Rounded Rectangle 52"/>
            <p:cNvSpPr/>
            <p:nvPr/>
          </p:nvSpPr>
          <p:spPr>
            <a:xfrm>
              <a:off x="6588224" y="2283718"/>
              <a:ext cx="2232248" cy="576064"/>
            </a:xfrm>
            <a:prstGeom prst="roundRect">
              <a:avLst>
                <a:gd name="adj" fmla="val 3439"/>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p:cNvGrpSpPr/>
            <p:nvPr/>
          </p:nvGrpSpPr>
          <p:grpSpPr>
            <a:xfrm>
              <a:off x="6588224" y="1995686"/>
              <a:ext cx="2232248" cy="1080120"/>
              <a:chOff x="6588224" y="1995686"/>
              <a:chExt cx="2232248" cy="1080120"/>
            </a:xfrm>
          </p:grpSpPr>
          <p:sp>
            <p:nvSpPr>
              <p:cNvPr id="54" name="Oval 53"/>
              <p:cNvSpPr/>
              <p:nvPr/>
            </p:nvSpPr>
            <p:spPr>
              <a:xfrm>
                <a:off x="6588224" y="2643758"/>
                <a:ext cx="2232248" cy="432048"/>
              </a:xfrm>
              <a:prstGeom prst="ellips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r="100000" b="100000"/>
                </a:path>
                <a:tileRect l="-100000" t="-100000"/>
              </a:gra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6588224" y="1995686"/>
                <a:ext cx="2232248" cy="576064"/>
              </a:xfrm>
              <a:prstGeom prst="ellipse">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 name="Title 1"/>
          <p:cNvSpPr>
            <a:spLocks noGrp="1"/>
          </p:cNvSpPr>
          <p:nvPr>
            <p:ph type="title"/>
          </p:nvPr>
        </p:nvSpPr>
        <p:spPr>
          <a:xfrm>
            <a:off x="-508000" y="-247305"/>
            <a:ext cx="10160000" cy="952500"/>
          </a:xfrm>
        </p:spPr>
        <p:txBody>
          <a:bodyPr>
            <a:noAutofit/>
          </a:bodyPr>
          <a:lstStyle/>
          <a:p>
            <a:r>
              <a:rPr lang="en-US" sz="2000" b="1" dirty="0">
                <a:solidFill>
                  <a:srgbClr val="FFFF00"/>
                </a:solidFill>
              </a:rPr>
              <a:t>What is transformation with reference to genetic engineering?</a:t>
            </a:r>
          </a:p>
        </p:txBody>
      </p:sp>
      <p:sp>
        <p:nvSpPr>
          <p:cNvPr id="3" name="Content Placeholder 2"/>
          <p:cNvSpPr>
            <a:spLocks noGrp="1"/>
          </p:cNvSpPr>
          <p:nvPr>
            <p:ph idx="1"/>
          </p:nvPr>
        </p:nvSpPr>
        <p:spPr>
          <a:xfrm>
            <a:off x="251520" y="409228"/>
            <a:ext cx="8712968" cy="3952439"/>
          </a:xfrm>
        </p:spPr>
        <p:txBody>
          <a:bodyPr>
            <a:noAutofit/>
          </a:bodyPr>
          <a:lstStyle/>
          <a:p>
            <a:pPr marL="0" indent="0" algn="just">
              <a:buNone/>
            </a:pPr>
            <a:r>
              <a:rPr lang="en-US" sz="1800" b="1" dirty="0"/>
              <a:t>Transformation is a </a:t>
            </a:r>
            <a:r>
              <a:rPr lang="en-US" sz="1800" b="1" dirty="0">
                <a:solidFill>
                  <a:srgbClr val="FFFF00"/>
                </a:solidFill>
              </a:rPr>
              <a:t>procedure</a:t>
            </a:r>
            <a:r>
              <a:rPr lang="en-US" sz="1800" b="1" dirty="0"/>
              <a:t> through which </a:t>
            </a:r>
            <a:r>
              <a:rPr lang="en-US" sz="1800" b="1" dirty="0">
                <a:solidFill>
                  <a:srgbClr val="FFFF00"/>
                </a:solidFill>
              </a:rPr>
              <a:t>a piece of DNA is introduced in a host bacterium.  </a:t>
            </a:r>
          </a:p>
        </p:txBody>
      </p:sp>
      <p:pic>
        <p:nvPicPr>
          <p:cNvPr id="4" name="Content Placeholder 11" descr="Untitled-1.gif"/>
          <p:cNvPicPr>
            <a:picLocks noChangeAspect="1"/>
          </p:cNvPicPr>
          <p:nvPr/>
        </p:nvPicPr>
        <p:blipFill>
          <a:blip r:embed="rId2" cstate="print"/>
          <a:stretch>
            <a:fillRect/>
          </a:stretch>
        </p:blipFill>
        <p:spPr>
          <a:xfrm>
            <a:off x="811582" y="1151963"/>
            <a:ext cx="480053" cy="493361"/>
          </a:xfrm>
          <a:prstGeom prst="rect">
            <a:avLst/>
          </a:prstGeom>
        </p:spPr>
      </p:pic>
      <p:grpSp>
        <p:nvGrpSpPr>
          <p:cNvPr id="12" name="Group 11"/>
          <p:cNvGrpSpPr/>
          <p:nvPr/>
        </p:nvGrpSpPr>
        <p:grpSpPr>
          <a:xfrm>
            <a:off x="4177655" y="1882469"/>
            <a:ext cx="554052" cy="305258"/>
            <a:chOff x="3923928" y="1851670"/>
            <a:chExt cx="2088232" cy="1152128"/>
          </a:xfrm>
          <a:scene3d>
            <a:camera prst="isometricTopUp"/>
            <a:lightRig rig="threePt" dir="t"/>
          </a:scene3d>
        </p:grpSpPr>
        <p:grpSp>
          <p:nvGrpSpPr>
            <p:cNvPr id="11" name="Group 10"/>
            <p:cNvGrpSpPr/>
            <p:nvPr/>
          </p:nvGrpSpPr>
          <p:grpSpPr>
            <a:xfrm>
              <a:off x="3923928" y="1851670"/>
              <a:ext cx="2088232" cy="1152128"/>
              <a:chOff x="3923928" y="1851670"/>
              <a:chExt cx="2088232" cy="1152128"/>
            </a:xfrm>
          </p:grpSpPr>
          <p:grpSp>
            <p:nvGrpSpPr>
              <p:cNvPr id="7" name="Group 6"/>
              <p:cNvGrpSpPr/>
              <p:nvPr/>
            </p:nvGrpSpPr>
            <p:grpSpPr>
              <a:xfrm>
                <a:off x="3923928" y="1851670"/>
                <a:ext cx="2088232" cy="1152128"/>
                <a:chOff x="3923928" y="1851670"/>
                <a:chExt cx="2088232" cy="1152128"/>
              </a:xfrm>
            </p:grpSpPr>
            <p:sp>
              <p:nvSpPr>
                <p:cNvPr id="5" name="Rounded Rectangle 4"/>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9" name="Freeform 8"/>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Donut 9"/>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 name="Group 12"/>
          <p:cNvGrpSpPr/>
          <p:nvPr/>
        </p:nvGrpSpPr>
        <p:grpSpPr>
          <a:xfrm>
            <a:off x="4741224" y="1856353"/>
            <a:ext cx="554052" cy="305258"/>
            <a:chOff x="3923928" y="1851670"/>
            <a:chExt cx="2088232" cy="1152128"/>
          </a:xfrm>
          <a:scene3d>
            <a:camera prst="isometricTopUp"/>
            <a:lightRig rig="threePt" dir="t"/>
          </a:scene3d>
        </p:grpSpPr>
        <p:grpSp>
          <p:nvGrpSpPr>
            <p:cNvPr id="14" name="Group 13"/>
            <p:cNvGrpSpPr/>
            <p:nvPr/>
          </p:nvGrpSpPr>
          <p:grpSpPr>
            <a:xfrm>
              <a:off x="3923928" y="1851670"/>
              <a:ext cx="2088232" cy="1152128"/>
              <a:chOff x="3923928" y="1851670"/>
              <a:chExt cx="2088232" cy="1152128"/>
            </a:xfrm>
          </p:grpSpPr>
          <p:grpSp>
            <p:nvGrpSpPr>
              <p:cNvPr id="16" name="Group 15"/>
              <p:cNvGrpSpPr/>
              <p:nvPr/>
            </p:nvGrpSpPr>
            <p:grpSpPr>
              <a:xfrm>
                <a:off x="3923928" y="1851670"/>
                <a:ext cx="2088232" cy="1152128"/>
                <a:chOff x="3923928" y="1851670"/>
                <a:chExt cx="2088232" cy="1152128"/>
              </a:xfrm>
            </p:grpSpPr>
            <p:sp>
              <p:nvSpPr>
                <p:cNvPr id="18" name="Rounded Rectangle 17"/>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Freeform 16"/>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Donut 14"/>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6322204" y="1922017"/>
            <a:ext cx="554052" cy="305258"/>
            <a:chOff x="3923928" y="1851670"/>
            <a:chExt cx="2088232" cy="1152128"/>
          </a:xfrm>
          <a:scene3d>
            <a:camera prst="isometricTopUp"/>
            <a:lightRig rig="threePt" dir="t"/>
          </a:scene3d>
        </p:grpSpPr>
        <p:grpSp>
          <p:nvGrpSpPr>
            <p:cNvPr id="21" name="Group 20"/>
            <p:cNvGrpSpPr/>
            <p:nvPr/>
          </p:nvGrpSpPr>
          <p:grpSpPr>
            <a:xfrm>
              <a:off x="3923928" y="1851670"/>
              <a:ext cx="2088232" cy="1152128"/>
              <a:chOff x="3923928" y="1851670"/>
              <a:chExt cx="2088232" cy="1152128"/>
            </a:xfrm>
          </p:grpSpPr>
          <p:grpSp>
            <p:nvGrpSpPr>
              <p:cNvPr id="23" name="Group 22"/>
              <p:cNvGrpSpPr/>
              <p:nvPr/>
            </p:nvGrpSpPr>
            <p:grpSpPr>
              <a:xfrm>
                <a:off x="3923928" y="1851670"/>
                <a:ext cx="2088232" cy="1152128"/>
                <a:chOff x="3923928" y="1851670"/>
                <a:chExt cx="2088232" cy="1152128"/>
              </a:xfrm>
            </p:grpSpPr>
            <p:sp>
              <p:nvSpPr>
                <p:cNvPr id="25" name="Rounded Rectangle 24"/>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4" name="Freeform 23"/>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2" name="Donut 21"/>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3586163" y="1904136"/>
            <a:ext cx="554052" cy="305258"/>
            <a:chOff x="3923928" y="1851670"/>
            <a:chExt cx="2088232" cy="1152128"/>
          </a:xfrm>
          <a:scene3d>
            <a:camera prst="isometricTopUp"/>
            <a:lightRig rig="threePt" dir="t"/>
          </a:scene3d>
        </p:grpSpPr>
        <p:grpSp>
          <p:nvGrpSpPr>
            <p:cNvPr id="28" name="Group 27"/>
            <p:cNvGrpSpPr/>
            <p:nvPr/>
          </p:nvGrpSpPr>
          <p:grpSpPr>
            <a:xfrm>
              <a:off x="3923928" y="1851670"/>
              <a:ext cx="2088232" cy="1152128"/>
              <a:chOff x="3923928" y="1851670"/>
              <a:chExt cx="2088232" cy="1152128"/>
            </a:xfrm>
          </p:grpSpPr>
          <p:grpSp>
            <p:nvGrpSpPr>
              <p:cNvPr id="30" name="Group 29"/>
              <p:cNvGrpSpPr/>
              <p:nvPr/>
            </p:nvGrpSpPr>
            <p:grpSpPr>
              <a:xfrm>
                <a:off x="3923928" y="1851670"/>
                <a:ext cx="2088232" cy="1152128"/>
                <a:chOff x="3923928" y="1851670"/>
                <a:chExt cx="2088232" cy="1152128"/>
              </a:xfrm>
            </p:grpSpPr>
            <p:sp>
              <p:nvSpPr>
                <p:cNvPr id="32" name="Rounded Rectangle 31"/>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33" name="Rounded Rectangle 32"/>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Freeform 30"/>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9" name="Donut 28"/>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p:cNvGrpSpPr/>
          <p:nvPr/>
        </p:nvGrpSpPr>
        <p:grpSpPr>
          <a:xfrm>
            <a:off x="5255629" y="1880544"/>
            <a:ext cx="554052" cy="305258"/>
            <a:chOff x="3923928" y="1851670"/>
            <a:chExt cx="2088232" cy="1152128"/>
          </a:xfrm>
          <a:scene3d>
            <a:camera prst="isometricTopUp"/>
            <a:lightRig rig="threePt" dir="t"/>
          </a:scene3d>
        </p:grpSpPr>
        <p:grpSp>
          <p:nvGrpSpPr>
            <p:cNvPr id="35" name="Group 34"/>
            <p:cNvGrpSpPr/>
            <p:nvPr/>
          </p:nvGrpSpPr>
          <p:grpSpPr>
            <a:xfrm>
              <a:off x="3923928" y="1851670"/>
              <a:ext cx="2088232" cy="1152128"/>
              <a:chOff x="3923928" y="1851670"/>
              <a:chExt cx="2088232" cy="1152128"/>
            </a:xfrm>
          </p:grpSpPr>
          <p:grpSp>
            <p:nvGrpSpPr>
              <p:cNvPr id="37" name="Group 36"/>
              <p:cNvGrpSpPr/>
              <p:nvPr/>
            </p:nvGrpSpPr>
            <p:grpSpPr>
              <a:xfrm>
                <a:off x="3923928" y="1851670"/>
                <a:ext cx="2088232" cy="1152128"/>
                <a:chOff x="3923928" y="1851670"/>
                <a:chExt cx="2088232" cy="1152128"/>
              </a:xfrm>
            </p:grpSpPr>
            <p:sp>
              <p:nvSpPr>
                <p:cNvPr id="39" name="Rounded Rectangle 38"/>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40" name="Rounded Rectangle 39"/>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Freeform 37"/>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Donut 35"/>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p:nvPr/>
        </p:nvGrpSpPr>
        <p:grpSpPr>
          <a:xfrm>
            <a:off x="5772133" y="1880544"/>
            <a:ext cx="554052" cy="305258"/>
            <a:chOff x="3923928" y="1851670"/>
            <a:chExt cx="2088232" cy="1152128"/>
          </a:xfrm>
          <a:scene3d>
            <a:camera prst="isometricTopUp"/>
            <a:lightRig rig="threePt" dir="t"/>
          </a:scene3d>
        </p:grpSpPr>
        <p:grpSp>
          <p:nvGrpSpPr>
            <p:cNvPr id="42" name="Group 41"/>
            <p:cNvGrpSpPr/>
            <p:nvPr/>
          </p:nvGrpSpPr>
          <p:grpSpPr>
            <a:xfrm>
              <a:off x="3923928" y="1851670"/>
              <a:ext cx="2088232" cy="1152128"/>
              <a:chOff x="3923928" y="1851670"/>
              <a:chExt cx="2088232" cy="1152128"/>
            </a:xfrm>
          </p:grpSpPr>
          <p:grpSp>
            <p:nvGrpSpPr>
              <p:cNvPr id="44" name="Group 43"/>
              <p:cNvGrpSpPr/>
              <p:nvPr/>
            </p:nvGrpSpPr>
            <p:grpSpPr>
              <a:xfrm>
                <a:off x="3923928" y="1851670"/>
                <a:ext cx="2088232" cy="1152128"/>
                <a:chOff x="3923928" y="1851670"/>
                <a:chExt cx="2088232" cy="1152128"/>
              </a:xfrm>
            </p:grpSpPr>
            <p:sp>
              <p:nvSpPr>
                <p:cNvPr id="46" name="Rounded Rectangle 45"/>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47" name="Rounded Rectangle 46"/>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45" name="Freeform 44"/>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Donut 42"/>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66" name="Content Placeholder 11" descr="Untitled-1.gif"/>
          <p:cNvPicPr>
            <a:picLocks noChangeAspect="1"/>
          </p:cNvPicPr>
          <p:nvPr/>
        </p:nvPicPr>
        <p:blipFill>
          <a:blip r:embed="rId2" cstate="print"/>
          <a:stretch>
            <a:fillRect/>
          </a:stretch>
        </p:blipFill>
        <p:spPr>
          <a:xfrm>
            <a:off x="331529" y="1772072"/>
            <a:ext cx="480053" cy="493361"/>
          </a:xfrm>
          <a:prstGeom prst="rect">
            <a:avLst/>
          </a:prstGeom>
        </p:spPr>
      </p:pic>
      <p:pic>
        <p:nvPicPr>
          <p:cNvPr id="67" name="Content Placeholder 11" descr="Untitled-1.gif"/>
          <p:cNvPicPr>
            <a:picLocks noChangeAspect="1"/>
          </p:cNvPicPr>
          <p:nvPr/>
        </p:nvPicPr>
        <p:blipFill>
          <a:blip r:embed="rId2" cstate="print"/>
          <a:stretch>
            <a:fillRect/>
          </a:stretch>
        </p:blipFill>
        <p:spPr>
          <a:xfrm>
            <a:off x="1131618" y="1872043"/>
            <a:ext cx="480053" cy="493361"/>
          </a:xfrm>
          <a:prstGeom prst="rect">
            <a:avLst/>
          </a:prstGeom>
        </p:spPr>
      </p:pic>
      <p:pic>
        <p:nvPicPr>
          <p:cNvPr id="68" name="Content Placeholder 11" descr="Untitled-1.gif"/>
          <p:cNvPicPr>
            <a:picLocks noChangeAspect="1"/>
          </p:cNvPicPr>
          <p:nvPr/>
        </p:nvPicPr>
        <p:blipFill>
          <a:blip r:embed="rId2" cstate="print"/>
          <a:stretch>
            <a:fillRect/>
          </a:stretch>
        </p:blipFill>
        <p:spPr>
          <a:xfrm>
            <a:off x="1555853" y="1212010"/>
            <a:ext cx="480053" cy="493361"/>
          </a:xfrm>
          <a:prstGeom prst="rect">
            <a:avLst/>
          </a:prstGeom>
        </p:spPr>
      </p:pic>
      <p:sp>
        <p:nvSpPr>
          <p:cNvPr id="48" name="Rectangle 47"/>
          <p:cNvSpPr/>
          <p:nvPr/>
        </p:nvSpPr>
        <p:spPr>
          <a:xfrm>
            <a:off x="1158372" y="4265657"/>
            <a:ext cx="3341620" cy="40011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2000" b="1" i="0" u="none" strike="noStrike" kern="1200" cap="none" spc="0" normalizeH="0" baseline="0" noProof="0" dirty="0">
                <a:ln>
                  <a:noFill/>
                </a:ln>
                <a:solidFill>
                  <a:prstClr val="white"/>
                </a:solidFill>
                <a:effectLst/>
                <a:uLnTx/>
                <a:uFillTx/>
                <a:latin typeface="Calibri"/>
                <a:ea typeface="+mn-ea"/>
                <a:cs typeface="+mn-cs"/>
              </a:rPr>
              <a:t>/Recombinants</a:t>
            </a:r>
          </a:p>
        </p:txBody>
      </p:sp>
      <p:grpSp>
        <p:nvGrpSpPr>
          <p:cNvPr id="84" name="Group 83"/>
          <p:cNvGrpSpPr/>
          <p:nvPr/>
        </p:nvGrpSpPr>
        <p:grpSpPr>
          <a:xfrm>
            <a:off x="2219739" y="2331953"/>
            <a:ext cx="1920213" cy="1933706"/>
            <a:chOff x="1403648" y="2991655"/>
            <a:chExt cx="1728192" cy="1740335"/>
          </a:xfrm>
        </p:grpSpPr>
        <p:grpSp>
          <p:nvGrpSpPr>
            <p:cNvPr id="77" name="Group 76"/>
            <p:cNvGrpSpPr/>
            <p:nvPr/>
          </p:nvGrpSpPr>
          <p:grpSpPr>
            <a:xfrm>
              <a:off x="1403648" y="3867894"/>
              <a:ext cx="1728192" cy="864096"/>
              <a:chOff x="1547664" y="3219822"/>
              <a:chExt cx="1728192" cy="864096"/>
            </a:xfrm>
          </p:grpSpPr>
          <p:grpSp>
            <p:nvGrpSpPr>
              <p:cNvPr id="70" name="Group 41"/>
              <p:cNvGrpSpPr/>
              <p:nvPr/>
            </p:nvGrpSpPr>
            <p:grpSpPr>
              <a:xfrm>
                <a:off x="1547664" y="3219822"/>
                <a:ext cx="1728192" cy="864096"/>
                <a:chOff x="3923928" y="1851670"/>
                <a:chExt cx="2088232" cy="1152128"/>
              </a:xfrm>
            </p:grpSpPr>
            <p:grpSp>
              <p:nvGrpSpPr>
                <p:cNvPr id="72" name="Group 43"/>
                <p:cNvGrpSpPr/>
                <p:nvPr/>
              </p:nvGrpSpPr>
              <p:grpSpPr>
                <a:xfrm>
                  <a:off x="3923928" y="1851670"/>
                  <a:ext cx="2088232" cy="1152128"/>
                  <a:chOff x="3923928" y="1851670"/>
                  <a:chExt cx="2088232" cy="1152128"/>
                </a:xfrm>
              </p:grpSpPr>
              <p:sp>
                <p:nvSpPr>
                  <p:cNvPr id="74" name="Rounded Rectangle 7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75" name="Rounded Rectangle 74"/>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73" name="Freeform 7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76" name="Content Placeholder 11" descr="Untitled-1.gif"/>
              <p:cNvPicPr>
                <a:picLocks noChangeAspect="1"/>
              </p:cNvPicPr>
              <p:nvPr/>
            </p:nvPicPr>
            <p:blipFill>
              <a:blip r:embed="rId2" cstate="print"/>
              <a:stretch>
                <a:fillRect/>
              </a:stretch>
            </p:blipFill>
            <p:spPr>
              <a:xfrm>
                <a:off x="2627784" y="3435846"/>
                <a:ext cx="432048" cy="444025"/>
              </a:xfrm>
              <a:prstGeom prst="rect">
                <a:avLst/>
              </a:prstGeom>
            </p:spPr>
          </p:pic>
        </p:grpSp>
        <p:sp>
          <p:nvSpPr>
            <p:cNvPr id="79" name="Down Arrow 78"/>
            <p:cNvSpPr/>
            <p:nvPr/>
          </p:nvSpPr>
          <p:spPr>
            <a:xfrm rot="1724998">
              <a:off x="2370041" y="2991655"/>
              <a:ext cx="357296" cy="8732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900" b="1" dirty="0">
                  <a:solidFill>
                    <a:srgbClr val="0070C0"/>
                  </a:solidFill>
                </a:rPr>
                <a:t>Transformation</a:t>
              </a:r>
              <a:endParaRPr kumimoji="0" lang="en-US" sz="900" b="0" i="0" u="none" strike="noStrike" kern="1200" cap="none" spc="0" normalizeH="0" baseline="0" noProof="0" dirty="0">
                <a:ln>
                  <a:noFill/>
                </a:ln>
                <a:solidFill>
                  <a:srgbClr val="0070C0"/>
                </a:solidFill>
                <a:effectLst/>
                <a:uLnTx/>
                <a:uFillTx/>
                <a:latin typeface="Calibri"/>
                <a:ea typeface="+mn-ea"/>
                <a:cs typeface="+mn-cs"/>
              </a:endParaRPr>
            </a:p>
          </p:txBody>
        </p:sp>
      </p:grpSp>
      <p:sp>
        <p:nvSpPr>
          <p:cNvPr id="49" name="Rectangle 48"/>
          <p:cNvSpPr/>
          <p:nvPr/>
        </p:nvSpPr>
        <p:spPr>
          <a:xfrm>
            <a:off x="4860032" y="4255332"/>
            <a:ext cx="4240470" cy="4001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Non </a:t>
            </a:r>
            <a:r>
              <a:rPr kumimoji="0" lang="en-US" sz="20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2000" b="1" i="0" u="none" strike="noStrike" kern="1200" cap="none" spc="0" normalizeH="0" baseline="0" noProof="0" dirty="0">
                <a:ln>
                  <a:noFill/>
                </a:ln>
                <a:solidFill>
                  <a:prstClr val="white"/>
                </a:solidFill>
                <a:effectLst/>
                <a:uLnTx/>
                <a:uFillTx/>
                <a:latin typeface="Calibri"/>
                <a:ea typeface="+mn-ea"/>
                <a:cs typeface="+mn-cs"/>
              </a:rPr>
              <a:t>/Non-recombinant </a:t>
            </a:r>
          </a:p>
        </p:txBody>
      </p:sp>
      <p:grpSp>
        <p:nvGrpSpPr>
          <p:cNvPr id="85" name="Group 84"/>
          <p:cNvGrpSpPr/>
          <p:nvPr/>
        </p:nvGrpSpPr>
        <p:grpSpPr>
          <a:xfrm>
            <a:off x="5852141" y="2369225"/>
            <a:ext cx="1920213" cy="1944438"/>
            <a:chOff x="6948264" y="2992882"/>
            <a:chExt cx="1728192" cy="1749994"/>
          </a:xfrm>
        </p:grpSpPr>
        <p:grpSp>
          <p:nvGrpSpPr>
            <p:cNvPr id="59" name="Group 58"/>
            <p:cNvGrpSpPr/>
            <p:nvPr/>
          </p:nvGrpSpPr>
          <p:grpSpPr>
            <a:xfrm>
              <a:off x="6948264" y="3878780"/>
              <a:ext cx="1728192" cy="864096"/>
              <a:chOff x="3923928" y="1851670"/>
              <a:chExt cx="2088232" cy="1152128"/>
            </a:xfrm>
          </p:grpSpPr>
          <p:grpSp>
            <p:nvGrpSpPr>
              <p:cNvPr id="60" name="Group 41"/>
              <p:cNvGrpSpPr/>
              <p:nvPr/>
            </p:nvGrpSpPr>
            <p:grpSpPr>
              <a:xfrm>
                <a:off x="3923928" y="1851670"/>
                <a:ext cx="2088232" cy="1152128"/>
                <a:chOff x="3923928" y="1851670"/>
                <a:chExt cx="2088232" cy="1152128"/>
              </a:xfrm>
            </p:grpSpPr>
            <p:grpSp>
              <p:nvGrpSpPr>
                <p:cNvPr id="62" name="Group 43"/>
                <p:cNvGrpSpPr/>
                <p:nvPr/>
              </p:nvGrpSpPr>
              <p:grpSpPr>
                <a:xfrm>
                  <a:off x="3923928" y="1851670"/>
                  <a:ext cx="2088232" cy="1152128"/>
                  <a:chOff x="3923928" y="1851670"/>
                  <a:chExt cx="2088232" cy="1152128"/>
                </a:xfrm>
              </p:grpSpPr>
              <p:sp>
                <p:nvSpPr>
                  <p:cNvPr id="64" name="Rounded Rectangle 6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65" name="Rounded Rectangle 64"/>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63" name="Freeform 6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61" name="Donut 60"/>
              <p:cNvSpPr/>
              <p:nvPr/>
            </p:nvSpPr>
            <p:spPr>
              <a:xfrm>
                <a:off x="5292080" y="2211709"/>
                <a:ext cx="459052" cy="432048"/>
              </a:xfrm>
              <a:prstGeom prst="donut">
                <a:avLst>
                  <a:gd name="adj" fmla="val 1483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80" name="Down Arrow 79"/>
            <p:cNvSpPr/>
            <p:nvPr/>
          </p:nvSpPr>
          <p:spPr>
            <a:xfrm rot="19378396" flipH="1">
              <a:off x="7061897" y="2992882"/>
              <a:ext cx="371833" cy="89814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513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0.03733 -0.00917 C 0.08385 -0.04723 0.13073 -0.08473 0.19253 -0.08639 C 0.25451 -0.08834 0.3684 -0.0325 0.40816 -0.02056 C 0.44774 -0.00889 0.43854 -0.01223 0.43073 -0.015 " pathEditMode="relative" rAng="0" ptsTypes="AAAA">
                                      <p:cBhvr>
                                        <p:cTn id="60" dur="2000" fill="hold"/>
                                        <p:tgtEl>
                                          <p:spTgt spid="67"/>
                                        </p:tgtEl>
                                        <p:attrNameLst>
                                          <p:attrName>ppt_x</p:attrName>
                                          <p:attrName>ppt_y</p:attrName>
                                        </p:attrNameLst>
                                      </p:cBhvr>
                                      <p:rCtr x="20000" y="-3889"/>
                                    </p:animMotion>
                                  </p:childTnLst>
                                </p:cTn>
                              </p:par>
                              <p:par>
                                <p:cTn id="61" presetID="0" presetClass="path" presetSubtype="0" accel="50000" decel="50000" fill="hold" nodeType="withEffect">
                                  <p:stCondLst>
                                    <p:cond delay="0"/>
                                  </p:stCondLst>
                                  <p:childTnLst>
                                    <p:animMotion origin="layout" path="M 0.03733 -0.00917 C 0.08385 -0.04723 0.13073 -0.08473 0.19253 -0.08639 C 0.25451 -0.08834 0.3684 -0.0325 0.40816 -0.02056 C 0.44774 -0.00889 0.43854 -0.01223 0.43073 -0.015 " pathEditMode="relative" rAng="0" ptsTypes="AAAA">
                                      <p:cBhvr>
                                        <p:cTn id="62" dur="2000" fill="hold"/>
                                        <p:tgtEl>
                                          <p:spTgt spid="66"/>
                                        </p:tgtEl>
                                        <p:attrNameLst>
                                          <p:attrName>ppt_x</p:attrName>
                                          <p:attrName>ppt_y</p:attrName>
                                        </p:attrNameLst>
                                      </p:cBhvr>
                                      <p:rCtr x="20000" y="-3889"/>
                                    </p:animMotion>
                                  </p:childTnLst>
                                </p:cTn>
                              </p:par>
                              <p:par>
                                <p:cTn id="63" presetID="0" presetClass="path" presetSubtype="0" accel="50000" decel="50000" fill="hold" nodeType="withEffect">
                                  <p:stCondLst>
                                    <p:cond delay="0"/>
                                  </p:stCondLst>
                                  <p:childTnLst>
                                    <p:animMotion origin="layout" path="M 0.03733 -0.00916 C 0.08385 -0.04722 0.13073 -0.08472 0.19254 -0.08639 C 0.25451 -0.08833 0.3684 -0.0325 0.40816 -0.02055 C 0.44774 -0.00889 0.43854 -0.01222 0.43073 -0.015 " pathEditMode="relative" rAng="0" ptsTypes="AAAA">
                                      <p:cBhvr>
                                        <p:cTn id="64" dur="2000" fill="hold"/>
                                        <p:tgtEl>
                                          <p:spTgt spid="4"/>
                                        </p:tgtEl>
                                        <p:attrNameLst>
                                          <p:attrName>ppt_x</p:attrName>
                                          <p:attrName>ppt_y</p:attrName>
                                        </p:attrNameLst>
                                      </p:cBhvr>
                                      <p:rCtr x="20000" y="-3889"/>
                                    </p:animMotion>
                                  </p:childTnLst>
                                </p:cTn>
                              </p:par>
                              <p:par>
                                <p:cTn id="65" presetID="0" presetClass="path" presetSubtype="0" accel="50000" decel="50000" fill="hold" nodeType="withEffect">
                                  <p:stCondLst>
                                    <p:cond delay="0"/>
                                  </p:stCondLst>
                                  <p:childTnLst>
                                    <p:animMotion origin="layout" path="M 0.03733 -0.00917 C 0.08386 -0.04722 0.13073 -0.08472 0.19254 -0.08639 C 0.25452 -0.08833 0.36841 -0.0325 0.40816 -0.02056 C 0.44775 -0.00889 0.43855 -0.01222 0.43073 -0.015 " pathEditMode="relative" rAng="0" ptsTypes="AAAA">
                                      <p:cBhvr>
                                        <p:cTn id="66" dur="2000" fill="hold"/>
                                        <p:tgtEl>
                                          <p:spTgt spid="68"/>
                                        </p:tgtEl>
                                        <p:attrNameLst>
                                          <p:attrName>ppt_x</p:attrName>
                                          <p:attrName>ppt_y</p:attrName>
                                        </p:attrNameLst>
                                      </p:cBhvr>
                                      <p:rCtr x="20000" y="-3889"/>
                                    </p:animMotion>
                                  </p:childTnLst>
                                </p:cTn>
                              </p:par>
                            </p:childTnLst>
                          </p:cTn>
                        </p:par>
                        <p:par>
                          <p:cTn id="67" fill="hold">
                            <p:stCondLst>
                              <p:cond delay="2000"/>
                            </p:stCondLst>
                            <p:childTnLst>
                              <p:par>
                                <p:cTn id="68" presetID="1" presetClass="exit" presetSubtype="0" fill="hold" nodeType="afterEffect">
                                  <p:stCondLst>
                                    <p:cond delay="0"/>
                                  </p:stCondLst>
                                  <p:childTnLst>
                                    <p:set>
                                      <p:cBhvr>
                                        <p:cTn id="69" dur="1" fill="hold">
                                          <p:stCondLst>
                                            <p:cond delay="0"/>
                                          </p:stCondLst>
                                        </p:cTn>
                                        <p:tgtEl>
                                          <p:spTgt spid="67"/>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66"/>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nodeType="clickEffect">
                                  <p:stCondLst>
                                    <p:cond delay="0"/>
                                  </p:stCondLst>
                                  <p:childTnLst>
                                    <p:set>
                                      <p:cBhvr>
                                        <p:cTn id="79" dur="1" fill="hold">
                                          <p:stCondLst>
                                            <p:cond delay="0"/>
                                          </p:stCondLst>
                                        </p:cTn>
                                        <p:tgtEl>
                                          <p:spTgt spid="84"/>
                                        </p:tgtEl>
                                        <p:attrNameLst>
                                          <p:attrName>style.visibility</p:attrName>
                                        </p:attrNameLst>
                                      </p:cBhvr>
                                      <p:to>
                                        <p:strVal val="visible"/>
                                      </p:to>
                                    </p:set>
                                    <p:anim calcmode="lin" valueType="num">
                                      <p:cBhvr>
                                        <p:cTn id="80" dur="500" fill="hold"/>
                                        <p:tgtEl>
                                          <p:spTgt spid="84"/>
                                        </p:tgtEl>
                                        <p:attrNameLst>
                                          <p:attrName>ppt_w</p:attrName>
                                        </p:attrNameLst>
                                      </p:cBhvr>
                                      <p:tavLst>
                                        <p:tav tm="0">
                                          <p:val>
                                            <p:fltVal val="0"/>
                                          </p:val>
                                        </p:tav>
                                        <p:tav tm="100000">
                                          <p:val>
                                            <p:strVal val="#ppt_w"/>
                                          </p:val>
                                        </p:tav>
                                      </p:tavLst>
                                    </p:anim>
                                    <p:anim calcmode="lin" valueType="num">
                                      <p:cBhvr>
                                        <p:cTn id="81" dur="500" fill="hold"/>
                                        <p:tgtEl>
                                          <p:spTgt spid="84"/>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ID="23" presetClass="entr" presetSubtype="16"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 calcmode="lin" valueType="num">
                                      <p:cBhvr>
                                        <p:cTn id="85" dur="500" fill="hold"/>
                                        <p:tgtEl>
                                          <p:spTgt spid="48"/>
                                        </p:tgtEl>
                                        <p:attrNameLst>
                                          <p:attrName>ppt_w</p:attrName>
                                        </p:attrNameLst>
                                      </p:cBhvr>
                                      <p:tavLst>
                                        <p:tav tm="0">
                                          <p:val>
                                            <p:fltVal val="0"/>
                                          </p:val>
                                        </p:tav>
                                        <p:tav tm="100000">
                                          <p:val>
                                            <p:strVal val="#ppt_w"/>
                                          </p:val>
                                        </p:tav>
                                      </p:tavLst>
                                    </p:anim>
                                    <p:anim calcmode="lin" valueType="num">
                                      <p:cBhvr>
                                        <p:cTn id="86"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anim calcmode="lin" valueType="num">
                                      <p:cBhvr>
                                        <p:cTn id="91" dur="500" fill="hold"/>
                                        <p:tgtEl>
                                          <p:spTgt spid="85"/>
                                        </p:tgtEl>
                                        <p:attrNameLst>
                                          <p:attrName>ppt_w</p:attrName>
                                        </p:attrNameLst>
                                      </p:cBhvr>
                                      <p:tavLst>
                                        <p:tav tm="0">
                                          <p:val>
                                            <p:fltVal val="0"/>
                                          </p:val>
                                        </p:tav>
                                        <p:tav tm="100000">
                                          <p:val>
                                            <p:strVal val="#ppt_w"/>
                                          </p:val>
                                        </p:tav>
                                      </p:tavLst>
                                    </p:anim>
                                    <p:anim calcmode="lin" valueType="num">
                                      <p:cBhvr>
                                        <p:cTn id="92" dur="500" fill="hold"/>
                                        <p:tgtEl>
                                          <p:spTgt spid="85"/>
                                        </p:tgtEl>
                                        <p:attrNameLst>
                                          <p:attrName>ppt_h</p:attrName>
                                        </p:attrNameLst>
                                      </p:cBhvr>
                                      <p:tavLst>
                                        <p:tav tm="0">
                                          <p:val>
                                            <p:fltVal val="0"/>
                                          </p:val>
                                        </p:tav>
                                        <p:tav tm="100000">
                                          <p:val>
                                            <p:strVal val="#ppt_h"/>
                                          </p:val>
                                        </p:tav>
                                      </p:tavLst>
                                    </p:anim>
                                  </p:childTnLst>
                                </p:cTn>
                              </p:par>
                            </p:childTnLst>
                          </p:cTn>
                        </p:par>
                        <p:par>
                          <p:cTn id="93" fill="hold">
                            <p:stCondLst>
                              <p:cond delay="500"/>
                            </p:stCondLst>
                            <p:childTnLst>
                              <p:par>
                                <p:cTn id="94" presetID="23" presetClass="entr" presetSubtype="16"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04800"/>
            <a:ext cx="10160000" cy="952500"/>
          </a:xfrm>
        </p:spPr>
        <p:txBody>
          <a:bodyPr>
            <a:noAutofit/>
          </a:bodyPr>
          <a:lstStyle/>
          <a:p>
            <a:r>
              <a:rPr lang="en-US" sz="2000" b="1" dirty="0"/>
              <a:t>Explain transduction</a:t>
            </a:r>
          </a:p>
        </p:txBody>
      </p:sp>
      <p:sp>
        <p:nvSpPr>
          <p:cNvPr id="3" name="Content Placeholder 2"/>
          <p:cNvSpPr>
            <a:spLocks noGrp="1"/>
          </p:cNvSpPr>
          <p:nvPr>
            <p:ph idx="1"/>
          </p:nvPr>
        </p:nvSpPr>
        <p:spPr>
          <a:xfrm>
            <a:off x="0" y="937287"/>
            <a:ext cx="8892480" cy="3952439"/>
          </a:xfrm>
        </p:spPr>
        <p:txBody>
          <a:bodyPr>
            <a:noAutofit/>
          </a:bodyPr>
          <a:lstStyle/>
          <a:p>
            <a:pPr marL="0" indent="0" algn="just">
              <a:buNone/>
            </a:pPr>
            <a:r>
              <a:rPr lang="en-US" sz="1800" b="1" dirty="0"/>
              <a:t>Transduction is </a:t>
            </a:r>
            <a:r>
              <a:rPr lang="en-US" sz="1800" b="1" dirty="0">
                <a:solidFill>
                  <a:srgbClr val="FFFF00"/>
                </a:solidFill>
              </a:rPr>
              <a:t>transfer of genetic material from one bacterium to another </a:t>
            </a:r>
            <a:r>
              <a:rPr lang="en-US" sz="1800" b="1" dirty="0"/>
              <a:t>through the mediation of</a:t>
            </a:r>
            <a:r>
              <a:rPr lang="en-US" sz="1800" b="1" dirty="0">
                <a:solidFill>
                  <a:srgbClr val="FFFF00"/>
                </a:solidFill>
              </a:rPr>
              <a:t> a viral vector.</a:t>
            </a:r>
          </a:p>
        </p:txBody>
      </p:sp>
      <p:pic>
        <p:nvPicPr>
          <p:cNvPr id="4" name="Picture 3">
            <a:extLst>
              <a:ext uri="{FF2B5EF4-FFF2-40B4-BE49-F238E27FC236}">
                <a16:creationId xmlns:a16="http://schemas.microsoft.com/office/drawing/2014/main" id="{361E33BE-51BC-1744-ABB8-97146AB4FE81}"/>
              </a:ext>
            </a:extLst>
          </p:cNvPr>
          <p:cNvPicPr>
            <a:picLocks noChangeAspect="1"/>
          </p:cNvPicPr>
          <p:nvPr/>
        </p:nvPicPr>
        <p:blipFill rotWithShape="1">
          <a:blip r:embed="rId2"/>
          <a:srcRect t="33232"/>
          <a:stretch/>
        </p:blipFill>
        <p:spPr>
          <a:xfrm>
            <a:off x="2411760" y="2597848"/>
            <a:ext cx="2959100" cy="1339772"/>
          </a:xfrm>
          <a:prstGeom prst="rect">
            <a:avLst/>
          </a:prstGeom>
        </p:spPr>
      </p:pic>
      <p:pic>
        <p:nvPicPr>
          <p:cNvPr id="7" name="Picture 6">
            <a:extLst>
              <a:ext uri="{FF2B5EF4-FFF2-40B4-BE49-F238E27FC236}">
                <a16:creationId xmlns:a16="http://schemas.microsoft.com/office/drawing/2014/main" id="{F0EB3EF3-3919-8643-B581-26A08829FFD2}"/>
              </a:ext>
            </a:extLst>
          </p:cNvPr>
          <p:cNvPicPr>
            <a:picLocks noChangeAspect="1"/>
          </p:cNvPicPr>
          <p:nvPr/>
        </p:nvPicPr>
        <p:blipFill>
          <a:blip r:embed="rId3"/>
          <a:stretch>
            <a:fillRect/>
          </a:stretch>
        </p:blipFill>
        <p:spPr>
          <a:xfrm>
            <a:off x="756122" y="1847310"/>
            <a:ext cx="711200" cy="558800"/>
          </a:xfrm>
          <a:prstGeom prst="rect">
            <a:avLst/>
          </a:prstGeom>
        </p:spPr>
      </p:pic>
      <p:pic>
        <p:nvPicPr>
          <p:cNvPr id="8" name="Picture 2" descr="Plasmids 101: Transformation, Transduction, Bacterial Conjugation, and  Transfection">
            <a:extLst>
              <a:ext uri="{FF2B5EF4-FFF2-40B4-BE49-F238E27FC236}">
                <a16:creationId xmlns:a16="http://schemas.microsoft.com/office/drawing/2014/main" id="{78542B04-6951-9341-8379-2634D6C99D8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2593" b="64074" l="30250" r="46250">
                        <a14:foregroundMark x1="33000" y1="35926" x2="32250" y2="36296"/>
                        <a14:foregroundMark x1="30250" y1="55556" x2="30250" y2="55556"/>
                        <a14:foregroundMark x1="33625" y1="64074" x2="33625" y2="64074"/>
                        <a14:foregroundMark x1="33125" y1="38148" x2="33125" y2="38148"/>
                        <a14:foregroundMark x1="32750" y1="43333" x2="32750" y2="43333"/>
                      </a14:backgroundRemoval>
                    </a14:imgEffect>
                  </a14:imgLayer>
                </a14:imgProps>
              </a:ext>
              <a:ext uri="{28A0092B-C50C-407E-A947-70E740481C1C}">
                <a14:useLocalDpi xmlns:a14="http://schemas.microsoft.com/office/drawing/2010/main" val="0"/>
              </a:ext>
            </a:extLst>
          </a:blip>
          <a:srcRect l="28646" t="28728" r="51667" b="31606"/>
          <a:stretch/>
        </p:blipFill>
        <p:spPr bwMode="auto">
          <a:xfrm>
            <a:off x="2402918" y="1947197"/>
            <a:ext cx="2952328" cy="2007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EAA04F-9F11-9C4E-981D-E6A97743F116}"/>
              </a:ext>
            </a:extLst>
          </p:cNvPr>
          <p:cNvPicPr>
            <a:picLocks noChangeAspect="1"/>
          </p:cNvPicPr>
          <p:nvPr/>
        </p:nvPicPr>
        <p:blipFill>
          <a:blip r:embed="rId3"/>
          <a:stretch>
            <a:fillRect/>
          </a:stretch>
        </p:blipFill>
        <p:spPr>
          <a:xfrm>
            <a:off x="2771800" y="2099588"/>
            <a:ext cx="711200" cy="558800"/>
          </a:xfrm>
          <a:prstGeom prst="rect">
            <a:avLst/>
          </a:prstGeom>
        </p:spPr>
      </p:pic>
      <p:pic>
        <p:nvPicPr>
          <p:cNvPr id="12" name="Picture 11">
            <a:extLst>
              <a:ext uri="{FF2B5EF4-FFF2-40B4-BE49-F238E27FC236}">
                <a16:creationId xmlns:a16="http://schemas.microsoft.com/office/drawing/2014/main" id="{16199AA6-716E-A04D-97C6-ABA24C3E038A}"/>
              </a:ext>
            </a:extLst>
          </p:cNvPr>
          <p:cNvPicPr>
            <a:picLocks noChangeAspect="1"/>
          </p:cNvPicPr>
          <p:nvPr/>
        </p:nvPicPr>
        <p:blipFill>
          <a:blip r:embed="rId6"/>
          <a:stretch>
            <a:fillRect/>
          </a:stretch>
        </p:blipFill>
        <p:spPr>
          <a:xfrm>
            <a:off x="2396146" y="1948180"/>
            <a:ext cx="2959100" cy="2006600"/>
          </a:xfrm>
          <a:prstGeom prst="rect">
            <a:avLst/>
          </a:prstGeom>
        </p:spPr>
      </p:pic>
    </p:spTree>
    <p:extLst>
      <p:ext uri="{BB962C8B-B14F-4D97-AF65-F5344CB8AC3E}">
        <p14:creationId xmlns:p14="http://schemas.microsoft.com/office/powerpoint/2010/main" val="385915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nodeType="afterEffect">
                                  <p:stCondLst>
                                    <p:cond delay="0"/>
                                  </p:stCondLst>
                                  <p:childTnLst>
                                    <p:animMotion origin="layout" path="M 8.33333E-7 2.22222E-6 L 8.33333E-7 2.22222E-6 C 0.00503 -0.00028 0.01007 -0.00028 0.0151 -0.00084 C 0.01875 -0.00111 0.0224 -0.00195 0.02604 -0.0025 C 0.02795 -0.00278 0.02986 -0.00278 0.0316 -0.00306 C 0.03437 -0.00361 0.03715 -0.00445 0.03993 -0.00472 C 0.05399 -0.00695 0.04722 -0.00611 0.06059 -0.00695 C 0.08646 -0.00695 0.11215 -0.00695 0.13802 -0.00639 C 0.14358 -0.00611 0.14913 -0.00528 0.15469 -0.00472 C 0.17569 -0.00222 0.14236 -0.00611 0.17257 -0.00306 C 0.17448 -0.00306 0.17621 -0.0025 0.17812 -0.0025 C 0.21354 0.00111 0.16076 -0.005 0.20295 2.22222E-6 C 0.20538 0.00028 0.20781 0.00028 0.2099 0.00083 L 0.21823 0.0025 C 0.21962 0.0025 0.22118 0.00278 0.2224 0.00305 C 0.2283 0.00555 0.225 0.00444 0.23194 0.00639 C 0.23281 0.0075 0.23368 0.00861 0.2349 0.00944 C 0.23594 0.01055 0.23767 0.01166 0.23906 0.01278 C 0.23993 0.01333 0.2408 0.01416 0.24167 0.015 C 0.24219 0.01583 0.24323 0.01666 0.24323 0.0175 C 0.24323 0.01916 0.24028 0.02083 0.23906 0.02222 C 0.23854 0.02305 0.23785 0.02361 0.2375 0.02444 C 0.23698 0.02611 0.23698 0.03278 0.2349 0.03555 C 0.23403 0.03639 0.23351 0.0375 0.23194 0.03805 C 0.22969 0.03889 0.22361 0.03944 0.22361 0.03972 L 0.21962 0.04111 L 0.21962 0.04139 " pathEditMode="relative" rAng="0" ptsTypes="AAAAAAAAAAAAAAAAAAAAAAAAAAA">
                                      <p:cBhvr>
                                        <p:cTn id="17" dur="2000" fill="hold"/>
                                        <p:tgtEl>
                                          <p:spTgt spid="7"/>
                                        </p:tgtEl>
                                        <p:attrNameLst>
                                          <p:attrName>ppt_x</p:attrName>
                                          <p:attrName>ppt_y</p:attrName>
                                        </p:attrNameLst>
                                      </p:cBhvr>
                                      <p:rCtr x="12153" y="1722"/>
                                    </p:animMotion>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2000"/>
                            </p:stCondLst>
                            <p:childTnLst>
                              <p:par>
                                <p:cTn id="27" presetID="1" presetClass="exit" presetSubtype="0" fill="hold" nodeType="after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4.72222E-6 6.04985E-17 L -4.72222E-6 0.00028 C 0.00799 -0.00778 0.01563 -0.01611 0.02466 -0.02333 C 0.02744 -0.02556 0.03195 -0.02667 0.03507 -0.02861 C 0.04601 -0.03444 0.05608 -0.04111 0.06702 -0.04667 C 0.07049 -0.04833 0.07396 -0.05028 0.07778 -0.05167 C 0.08125 -0.05306 0.08507 -0.05361 0.08837 -0.05444 C 0.09185 -0.05611 0.09532 -0.05806 0.09914 -0.05944 C 0.12848 -0.07028 0.10591 -0.06056 0.12726 -0.06722 C 0.1323 -0.06889 0.13646 -0.07111 0.1415 -0.0725 C 0.14601 -0.07361 0.15105 -0.07389 0.15591 -0.075 C 0.16285 -0.07667 0.17014 -0.07833 0.17691 -0.08028 C 0.18073 -0.08111 0.18455 -0.08111 0.18768 -0.08278 C 0.19098 -0.08444 0.19445 -0.08694 0.19827 -0.08778 C 0.204 -0.08944 0.21007 -0.08944 0.21615 -0.09056 C 0.21615 -0.09028 0.24254 -0.09694 0.24792 -0.09833 C 0.25139 -0.09917 0.25521 -0.10028 0.25851 -0.10083 C 0.27657 -0.10417 0.26806 -0.10222 0.28334 -0.10583 C 0.31042 -0.105 0.33785 -0.10472 0.36494 -0.10333 C 0.37344 -0.10306 0.38143 -0.10194 0.38976 -0.10083 C 0.39584 -0.1 0.40782 -0.09833 0.40782 -0.09806 L 0.40782 -0.09833 " pathEditMode="relative" rAng="0" ptsTypes="AAAAAAAAAAAAAAAAAAAAAA">
                                      <p:cBhvr>
                                        <p:cTn id="37" dur="2000" fill="hold"/>
                                        <p:tgtEl>
                                          <p:spTgt spid="10"/>
                                        </p:tgtEl>
                                        <p:attrNameLst>
                                          <p:attrName>ppt_x</p:attrName>
                                          <p:attrName>ppt_y</p:attrName>
                                        </p:attrNameLst>
                                      </p:cBhvr>
                                      <p:rCtr x="20382" y="-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C:\Users\Lhakpa Wangyal\Desktop\Desired gene.gif">
            <a:extLst>
              <a:ext uri="{FF2B5EF4-FFF2-40B4-BE49-F238E27FC236}">
                <a16:creationId xmlns:a16="http://schemas.microsoft.com/office/drawing/2014/main" id="{06F1CAA1-3E3A-CE44-A553-E787408263AD}"/>
              </a:ext>
            </a:extLst>
          </p:cNvPr>
          <p:cNvPicPr>
            <a:picLocks noChangeAspect="1" noChangeArrowheads="1"/>
          </p:cNvPicPr>
          <p:nvPr/>
        </p:nvPicPr>
        <p:blipFill>
          <a:blip r:embed="rId2" cstate="print"/>
          <a:srcRect l="29412" r="52941"/>
          <a:stretch>
            <a:fillRect/>
          </a:stretch>
        </p:blipFill>
        <p:spPr bwMode="auto">
          <a:xfrm>
            <a:off x="6063968" y="1999489"/>
            <a:ext cx="162400" cy="154720"/>
          </a:xfrm>
          <a:prstGeom prst="rect">
            <a:avLst/>
          </a:prstGeom>
          <a:noFill/>
          <a:effectLst>
            <a:glow rad="228600">
              <a:srgbClr val="FFFF00">
                <a:alpha val="40000"/>
              </a:srgbClr>
            </a:glow>
          </a:effectLst>
        </p:spPr>
      </p:pic>
      <p:sp>
        <p:nvSpPr>
          <p:cNvPr id="2" name="Title 1"/>
          <p:cNvSpPr>
            <a:spLocks noGrp="1"/>
          </p:cNvSpPr>
          <p:nvPr>
            <p:ph type="title"/>
          </p:nvPr>
        </p:nvSpPr>
        <p:spPr>
          <a:xfrm>
            <a:off x="150175" y="-263306"/>
            <a:ext cx="5849534" cy="952500"/>
          </a:xfrm>
        </p:spPr>
        <p:txBody>
          <a:bodyPr>
            <a:noAutofit/>
          </a:bodyPr>
          <a:lstStyle/>
          <a:p>
            <a:r>
              <a:rPr lang="en-US" sz="2000" b="1" dirty="0"/>
              <a:t>Cloning Vectors</a:t>
            </a:r>
          </a:p>
        </p:txBody>
      </p:sp>
      <p:sp>
        <p:nvSpPr>
          <p:cNvPr id="3" name="Content Placeholder 2"/>
          <p:cNvSpPr>
            <a:spLocks noGrp="1"/>
          </p:cNvSpPr>
          <p:nvPr>
            <p:ph idx="1"/>
          </p:nvPr>
        </p:nvSpPr>
        <p:spPr>
          <a:xfrm>
            <a:off x="35496" y="377160"/>
            <a:ext cx="5688632" cy="4712524"/>
          </a:xfrm>
        </p:spPr>
        <p:txBody>
          <a:bodyPr>
            <a:noAutofit/>
          </a:bodyPr>
          <a:lstStyle/>
          <a:p>
            <a:pPr marL="231775" indent="-196850" algn="just"/>
            <a:r>
              <a:rPr lang="en-US" sz="1600" b="1" dirty="0"/>
              <a:t>Cloning vectors used in rDNA Technology: </a:t>
            </a:r>
            <a:r>
              <a:rPr lang="en-US" sz="1600" b="1" dirty="0">
                <a:solidFill>
                  <a:srgbClr val="FFFF00"/>
                </a:solidFill>
              </a:rPr>
              <a:t>Plasmids, bacteriophages and  </a:t>
            </a:r>
            <a:r>
              <a:rPr lang="en-US" sz="1600" b="1" dirty="0" err="1">
                <a:solidFill>
                  <a:srgbClr val="FFFF00"/>
                </a:solidFill>
              </a:rPr>
              <a:t>cosmids</a:t>
            </a:r>
            <a:r>
              <a:rPr lang="en-US" sz="1600" b="1" dirty="0"/>
              <a:t> (hybrids between plasmid and </a:t>
            </a:r>
            <a:r>
              <a:rPr lang="el-GR" sz="1600" b="1" dirty="0"/>
              <a:t>λ </a:t>
            </a:r>
            <a:r>
              <a:rPr lang="en-US" sz="1600" b="1" dirty="0"/>
              <a:t>phage vectors)</a:t>
            </a:r>
          </a:p>
          <a:p>
            <a:pPr marL="231775" indent="-196850" algn="just"/>
            <a:r>
              <a:rPr lang="en-US" sz="1600" dirty="0"/>
              <a:t>Plasmids and </a:t>
            </a:r>
            <a:r>
              <a:rPr lang="en-US" sz="1600" dirty="0" err="1"/>
              <a:t>bacteriophages</a:t>
            </a:r>
            <a:r>
              <a:rPr lang="en-US" sz="1600" dirty="0"/>
              <a:t> </a:t>
            </a:r>
            <a:r>
              <a:rPr lang="en-US" sz="1600" b="1" dirty="0">
                <a:solidFill>
                  <a:srgbClr val="FFFF00"/>
                </a:solidFill>
              </a:rPr>
              <a:t>have the ability to replicate within bacterial cells </a:t>
            </a:r>
            <a:r>
              <a:rPr lang="en-US" sz="1600" dirty="0"/>
              <a:t>independent of the control of chromosomal DNA.</a:t>
            </a:r>
          </a:p>
          <a:p>
            <a:pPr marL="231775" indent="-196850" algn="just"/>
            <a:r>
              <a:rPr lang="en-US" sz="1600" dirty="0"/>
              <a:t>Bacteriophages because of their high number per cell, </a:t>
            </a:r>
            <a:r>
              <a:rPr lang="en-US" sz="1600" dirty="0">
                <a:solidFill>
                  <a:srgbClr val="FFFF00"/>
                </a:solidFill>
              </a:rPr>
              <a:t>have very </a:t>
            </a:r>
            <a:r>
              <a:rPr lang="en-US" sz="1600" b="1" dirty="0">
                <a:solidFill>
                  <a:srgbClr val="FFFF00"/>
                </a:solidFill>
              </a:rPr>
              <a:t>high copy numbers</a:t>
            </a:r>
            <a:r>
              <a:rPr lang="en-US" sz="1600" dirty="0">
                <a:solidFill>
                  <a:srgbClr val="FFFF00"/>
                </a:solidFill>
              </a:rPr>
              <a:t>* of their genome</a:t>
            </a:r>
            <a:r>
              <a:rPr lang="en-US" sz="1600" dirty="0"/>
              <a:t> within the bacterial cells (</a:t>
            </a:r>
            <a:r>
              <a:rPr lang="en-US" sz="1600" i="1" dirty="0"/>
              <a:t>= </a:t>
            </a:r>
            <a:r>
              <a:rPr lang="en-US" sz="1600" i="1" dirty="0">
                <a:solidFill>
                  <a:srgbClr val="FFFF00"/>
                </a:solidFill>
              </a:rPr>
              <a:t>one or two copies of plasmids per cell </a:t>
            </a:r>
            <a:r>
              <a:rPr lang="en-US" sz="1600" i="1" dirty="0"/>
              <a:t>whereas </a:t>
            </a:r>
            <a:r>
              <a:rPr lang="en-US" sz="1600" i="1" dirty="0">
                <a:solidFill>
                  <a:srgbClr val="FFFF00"/>
                </a:solidFill>
              </a:rPr>
              <a:t>others may have 15-100 copies per cell or more</a:t>
            </a:r>
            <a:r>
              <a:rPr lang="en-US" sz="1600" b="1" dirty="0">
                <a:solidFill>
                  <a:srgbClr val="FFFF00"/>
                </a:solidFill>
              </a:rPr>
              <a:t>)</a:t>
            </a:r>
            <a:r>
              <a:rPr lang="en-US" sz="1600" dirty="0"/>
              <a:t>. </a:t>
            </a:r>
          </a:p>
          <a:p>
            <a:pPr marL="231775" indent="-196850" algn="just"/>
            <a:r>
              <a:rPr lang="en-US" sz="1600" dirty="0">
                <a:solidFill>
                  <a:srgbClr val="FFFF00"/>
                </a:solidFill>
              </a:rPr>
              <a:t>High copy numbers of cloning vector (DNA) per cell enable scientists to multiply its numbers </a:t>
            </a:r>
            <a:r>
              <a:rPr lang="en-US" sz="1600" dirty="0"/>
              <a:t>equal to the copy number of the plasmid or bacteriophage. </a:t>
            </a:r>
          </a:p>
          <a:p>
            <a:pPr marL="231775" indent="-196850" algn="just"/>
            <a:r>
              <a:rPr lang="en-US" sz="1600" dirty="0"/>
              <a:t>Vectors are genetically engineered for </a:t>
            </a:r>
            <a:r>
              <a:rPr lang="en-US" sz="1600" b="1" dirty="0">
                <a:solidFill>
                  <a:srgbClr val="FFFF00"/>
                </a:solidFill>
              </a:rPr>
              <a:t>easy linking of foreign DNA and selection of recombinants from non-recombinants.</a:t>
            </a:r>
          </a:p>
        </p:txBody>
      </p:sp>
      <p:sp>
        <p:nvSpPr>
          <p:cNvPr id="4" name="Rectangle 3"/>
          <p:cNvSpPr/>
          <p:nvPr/>
        </p:nvSpPr>
        <p:spPr>
          <a:xfrm>
            <a:off x="208955" y="5337840"/>
            <a:ext cx="4003005" cy="338554"/>
          </a:xfrm>
          <a:prstGeom prst="rect">
            <a:avLst/>
          </a:prstGeom>
        </p:spPr>
        <p:txBody>
          <a:bodyPr wrap="square">
            <a:spAutoFit/>
          </a:bodyPr>
          <a:lstStyle/>
          <a:p>
            <a:r>
              <a:rPr lang="en-US" sz="1600" b="1" dirty="0">
                <a:solidFill>
                  <a:srgbClr val="FFFF00"/>
                </a:solidFill>
              </a:rPr>
              <a:t>*number of copies of vector present in a cell</a:t>
            </a:r>
            <a:endParaRPr lang="en-US" sz="1600" b="1" dirty="0"/>
          </a:p>
        </p:txBody>
      </p:sp>
      <p:grpSp>
        <p:nvGrpSpPr>
          <p:cNvPr id="12" name="Group 11">
            <a:extLst>
              <a:ext uri="{FF2B5EF4-FFF2-40B4-BE49-F238E27FC236}">
                <a16:creationId xmlns:a16="http://schemas.microsoft.com/office/drawing/2014/main" id="{1CAEE5F9-DBA9-7A4B-82A2-C2AFD4585C36}"/>
              </a:ext>
            </a:extLst>
          </p:cNvPr>
          <p:cNvGrpSpPr/>
          <p:nvPr/>
        </p:nvGrpSpPr>
        <p:grpSpPr>
          <a:xfrm>
            <a:off x="5917790" y="98211"/>
            <a:ext cx="1084169" cy="1181965"/>
            <a:chOff x="7594776" y="2817199"/>
            <a:chExt cx="1180959" cy="1264437"/>
          </a:xfrm>
        </p:grpSpPr>
        <p:pic>
          <p:nvPicPr>
            <p:cNvPr id="8" name="Picture 2">
              <a:extLst>
                <a:ext uri="{FF2B5EF4-FFF2-40B4-BE49-F238E27FC236}">
                  <a16:creationId xmlns:a16="http://schemas.microsoft.com/office/drawing/2014/main" id="{D2ABC8E1-71A3-8944-AFA3-ED32625D79F1}"/>
                </a:ext>
              </a:extLst>
            </p:cNvPr>
            <p:cNvPicPr>
              <a:picLocks noChangeAspect="1" noChangeArrowheads="1"/>
            </p:cNvPicPr>
            <p:nvPr/>
          </p:nvPicPr>
          <p:blipFill>
            <a:blip r:embed="rId3" cstate="print"/>
            <a:srcRect l="23318" t="4227" r="23318" b="13086"/>
            <a:stretch>
              <a:fillRect/>
            </a:stretch>
          </p:blipFill>
          <p:spPr bwMode="auto">
            <a:xfrm>
              <a:off x="7594776" y="2817199"/>
              <a:ext cx="1180959" cy="1033339"/>
            </a:xfrm>
            <a:prstGeom prst="rect">
              <a:avLst/>
            </a:prstGeom>
            <a:noFill/>
            <a:ln w="9525">
              <a:noFill/>
              <a:miter lim="800000"/>
              <a:headEnd/>
              <a:tailEnd/>
            </a:ln>
          </p:spPr>
        </p:pic>
        <p:sp>
          <p:nvSpPr>
            <p:cNvPr id="6" name="Rectangle 5">
              <a:extLst>
                <a:ext uri="{FF2B5EF4-FFF2-40B4-BE49-F238E27FC236}">
                  <a16:creationId xmlns:a16="http://schemas.microsoft.com/office/drawing/2014/main" id="{39AE7C27-5423-384D-8E4F-F452CD9B5777}"/>
                </a:ext>
              </a:extLst>
            </p:cNvPr>
            <p:cNvSpPr/>
            <p:nvPr/>
          </p:nvSpPr>
          <p:spPr>
            <a:xfrm>
              <a:off x="7596336" y="3804637"/>
              <a:ext cx="1159613" cy="276999"/>
            </a:xfrm>
            <a:prstGeom prst="rect">
              <a:avLst/>
            </a:prstGeom>
          </p:spPr>
          <p:txBody>
            <a:bodyPr wrap="none">
              <a:spAutoFit/>
            </a:bodyPr>
            <a:lstStyle/>
            <a:p>
              <a:r>
                <a:rPr lang="en-US" sz="1200" b="1" dirty="0">
                  <a:solidFill>
                    <a:srgbClr val="FFFF00"/>
                  </a:solidFill>
                </a:rPr>
                <a:t>Plasmid vector </a:t>
              </a:r>
              <a:endParaRPr lang="en-US" sz="1200" dirty="0"/>
            </a:p>
          </p:txBody>
        </p:sp>
      </p:grpSp>
      <p:grpSp>
        <p:nvGrpSpPr>
          <p:cNvPr id="10" name="Group 9">
            <a:extLst>
              <a:ext uri="{FF2B5EF4-FFF2-40B4-BE49-F238E27FC236}">
                <a16:creationId xmlns:a16="http://schemas.microsoft.com/office/drawing/2014/main" id="{FE2B9554-6388-A341-8047-520AB059BBAA}"/>
              </a:ext>
            </a:extLst>
          </p:cNvPr>
          <p:cNvGrpSpPr/>
          <p:nvPr/>
        </p:nvGrpSpPr>
        <p:grpSpPr>
          <a:xfrm>
            <a:off x="6913274" y="262435"/>
            <a:ext cx="1166986" cy="1292150"/>
            <a:chOff x="7937262" y="216800"/>
            <a:chExt cx="1166986" cy="1292150"/>
          </a:xfrm>
        </p:grpSpPr>
        <p:pic>
          <p:nvPicPr>
            <p:cNvPr id="5" name="Picture 4">
              <a:extLst>
                <a:ext uri="{FF2B5EF4-FFF2-40B4-BE49-F238E27FC236}">
                  <a16:creationId xmlns:a16="http://schemas.microsoft.com/office/drawing/2014/main" id="{E90CC974-50B5-E746-A712-890DC6B132D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212" b="51963" l="81600" r="97900">
                          <a14:foregroundMark x1="86900" y1="26212" x2="86900" y2="26212"/>
                        </a14:backgroundRemoval>
                      </a14:imgEffect>
                    </a14:imgLayer>
                  </a14:imgProps>
                </a:ext>
              </a:extLst>
            </a:blip>
            <a:srcRect l="79657" t="23561" b="44795"/>
            <a:stretch/>
          </p:blipFill>
          <p:spPr>
            <a:xfrm>
              <a:off x="8066674" y="216800"/>
              <a:ext cx="908162" cy="1223347"/>
            </a:xfrm>
            <a:prstGeom prst="rect">
              <a:avLst/>
            </a:prstGeom>
          </p:spPr>
        </p:pic>
        <p:sp>
          <p:nvSpPr>
            <p:cNvPr id="7" name="Rectangle 6">
              <a:extLst>
                <a:ext uri="{FF2B5EF4-FFF2-40B4-BE49-F238E27FC236}">
                  <a16:creationId xmlns:a16="http://schemas.microsoft.com/office/drawing/2014/main" id="{4E91924D-996D-7F4B-AC95-962E70802DAF}"/>
                </a:ext>
              </a:extLst>
            </p:cNvPr>
            <p:cNvSpPr/>
            <p:nvPr/>
          </p:nvSpPr>
          <p:spPr>
            <a:xfrm>
              <a:off x="7937262" y="1231951"/>
              <a:ext cx="1166986" cy="276999"/>
            </a:xfrm>
            <a:prstGeom prst="rect">
              <a:avLst/>
            </a:prstGeom>
          </p:spPr>
          <p:txBody>
            <a:bodyPr wrap="none">
              <a:spAutoFit/>
            </a:bodyPr>
            <a:lstStyle/>
            <a:p>
              <a:r>
                <a:rPr lang="en-US" sz="1200" b="1" dirty="0">
                  <a:solidFill>
                    <a:srgbClr val="FFFF00"/>
                  </a:solidFill>
                </a:rPr>
                <a:t>Bacteriophages</a:t>
              </a:r>
              <a:endParaRPr lang="en-US" sz="1200" dirty="0"/>
            </a:p>
          </p:txBody>
        </p:sp>
      </p:grpSp>
      <p:grpSp>
        <p:nvGrpSpPr>
          <p:cNvPr id="11" name="Group 10">
            <a:extLst>
              <a:ext uri="{FF2B5EF4-FFF2-40B4-BE49-F238E27FC236}">
                <a16:creationId xmlns:a16="http://schemas.microsoft.com/office/drawing/2014/main" id="{27505CBE-9C72-594C-984A-03DF6CCFA760}"/>
              </a:ext>
            </a:extLst>
          </p:cNvPr>
          <p:cNvGrpSpPr/>
          <p:nvPr/>
        </p:nvGrpSpPr>
        <p:grpSpPr>
          <a:xfrm>
            <a:off x="7740352" y="84226"/>
            <a:ext cx="1304727" cy="1189098"/>
            <a:chOff x="7489293" y="1424376"/>
            <a:chExt cx="1304727" cy="1189098"/>
          </a:xfrm>
        </p:grpSpPr>
        <p:pic>
          <p:nvPicPr>
            <p:cNvPr id="1028" name="Picture 4" descr="Cosmids are engineered vectors that... - Institute of Biological Sciences |  Facebook">
              <a:extLst>
                <a:ext uri="{FF2B5EF4-FFF2-40B4-BE49-F238E27FC236}">
                  <a16:creationId xmlns:a16="http://schemas.microsoft.com/office/drawing/2014/main" id="{233B814B-ACBB-6840-9F15-9750E244B1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9293" y="1424376"/>
              <a:ext cx="1304727"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EDB7F5-10C2-5E40-89EB-E857C3C12558}"/>
                </a:ext>
              </a:extLst>
            </p:cNvPr>
            <p:cNvSpPr/>
            <p:nvPr/>
          </p:nvSpPr>
          <p:spPr>
            <a:xfrm>
              <a:off x="7619540" y="2336475"/>
              <a:ext cx="1093889" cy="276999"/>
            </a:xfrm>
            <a:prstGeom prst="rect">
              <a:avLst/>
            </a:prstGeom>
          </p:spPr>
          <p:txBody>
            <a:bodyPr wrap="none">
              <a:spAutoFit/>
            </a:bodyPr>
            <a:lstStyle/>
            <a:p>
              <a:r>
                <a:rPr lang="en-US" sz="1200" b="1" dirty="0" err="1">
                  <a:solidFill>
                    <a:srgbClr val="FFFF00"/>
                  </a:solidFill>
                </a:rPr>
                <a:t>Cosmid</a:t>
              </a:r>
              <a:r>
                <a:rPr lang="en-US" sz="1200" b="1" dirty="0">
                  <a:solidFill>
                    <a:srgbClr val="FFFF00"/>
                  </a:solidFill>
                </a:rPr>
                <a:t> vector</a:t>
              </a:r>
              <a:endParaRPr lang="en-US" sz="1200" dirty="0"/>
            </a:p>
          </p:txBody>
        </p:sp>
      </p:grpSp>
      <p:pic>
        <p:nvPicPr>
          <p:cNvPr id="1032" name="Picture 8" descr="Phage therapy : synergy between bacteriophages and the immune system is  essential – Newsroom | Inserm">
            <a:extLst>
              <a:ext uri="{FF2B5EF4-FFF2-40B4-BE49-F238E27FC236}">
                <a16:creationId xmlns:a16="http://schemas.microsoft.com/office/drawing/2014/main" id="{56DCC085-35F4-AE4B-8AF1-70C7AA6036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021"/>
          <a:stretch/>
        </p:blipFill>
        <p:spPr bwMode="auto">
          <a:xfrm>
            <a:off x="7373716" y="1699216"/>
            <a:ext cx="1502799" cy="100694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9D17117-AD6D-1142-9F24-BE7E9D8D7EF7}"/>
              </a:ext>
            </a:extLst>
          </p:cNvPr>
          <p:cNvGrpSpPr/>
          <p:nvPr/>
        </p:nvGrpSpPr>
        <p:grpSpPr>
          <a:xfrm>
            <a:off x="5917790" y="1681836"/>
            <a:ext cx="2880320" cy="1775799"/>
            <a:chOff x="7164288" y="2785492"/>
            <a:chExt cx="2004852" cy="1042184"/>
          </a:xfrm>
        </p:grpSpPr>
        <p:pic>
          <p:nvPicPr>
            <p:cNvPr id="1030" name="Picture 6" descr="Do you speak virus? Phages caught sending chemical messages - Eliava Phage  Therapy Center">
              <a:extLst>
                <a:ext uri="{FF2B5EF4-FFF2-40B4-BE49-F238E27FC236}">
                  <a16:creationId xmlns:a16="http://schemas.microsoft.com/office/drawing/2014/main" id="{646BEE11-4BDA-094E-9CE2-A993B3292F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7447" y="2785492"/>
              <a:ext cx="864810" cy="6121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C94DD27-F6C8-4146-940D-A57810C8E7F1}"/>
                </a:ext>
              </a:extLst>
            </p:cNvPr>
            <p:cNvSpPr/>
            <p:nvPr/>
          </p:nvSpPr>
          <p:spPr>
            <a:xfrm>
              <a:off x="7164288" y="3366011"/>
              <a:ext cx="2004852" cy="461665"/>
            </a:xfrm>
            <a:prstGeom prst="rect">
              <a:avLst/>
            </a:prstGeom>
          </p:spPr>
          <p:txBody>
            <a:bodyPr wrap="square">
              <a:spAutoFit/>
            </a:bodyPr>
            <a:lstStyle/>
            <a:p>
              <a:pPr algn="ctr"/>
              <a:r>
                <a:rPr lang="en-US" sz="1200" dirty="0"/>
                <a:t>High number bacteriophages per </a:t>
              </a:r>
              <a:r>
                <a:rPr lang="en-US" sz="1200" dirty="0" err="1"/>
                <a:t>bacteriall</a:t>
              </a:r>
              <a:r>
                <a:rPr lang="en-US" sz="1200" dirty="0"/>
                <a:t> cell</a:t>
              </a:r>
            </a:p>
          </p:txBody>
        </p:sp>
      </p:grpSp>
      <p:pic>
        <p:nvPicPr>
          <p:cNvPr id="19" name="Picture 3" descr="C:\Users\Lhakpa Wangyal\Desktop\Vector.gif">
            <a:extLst>
              <a:ext uri="{FF2B5EF4-FFF2-40B4-BE49-F238E27FC236}">
                <a16:creationId xmlns:a16="http://schemas.microsoft.com/office/drawing/2014/main" id="{1C8D4495-D437-B94D-A2A0-595A30558012}"/>
              </a:ext>
            </a:extLst>
          </p:cNvPr>
          <p:cNvPicPr>
            <a:picLocks noChangeAspect="1" noChangeArrowheads="1"/>
          </p:cNvPicPr>
          <p:nvPr/>
        </p:nvPicPr>
        <p:blipFill>
          <a:blip r:embed="rId9" cstate="print"/>
          <a:srcRect/>
          <a:stretch>
            <a:fillRect/>
          </a:stretch>
        </p:blipFill>
        <p:spPr bwMode="auto">
          <a:xfrm rot="5784286">
            <a:off x="6141974" y="3109057"/>
            <a:ext cx="988410" cy="953254"/>
          </a:xfrm>
          <a:prstGeom prst="blockArc">
            <a:avLst>
              <a:gd name="adj1" fmla="val 10800000"/>
              <a:gd name="adj2" fmla="val 9383421"/>
              <a:gd name="adj3" fmla="val 20110"/>
            </a:avLst>
          </a:prstGeom>
          <a:noFill/>
        </p:spPr>
      </p:pic>
      <p:sp>
        <p:nvSpPr>
          <p:cNvPr id="20" name="Rectangle 19">
            <a:extLst>
              <a:ext uri="{FF2B5EF4-FFF2-40B4-BE49-F238E27FC236}">
                <a16:creationId xmlns:a16="http://schemas.microsoft.com/office/drawing/2014/main" id="{254E0894-B5B7-AD40-8681-FA0760F48F14}"/>
              </a:ext>
            </a:extLst>
          </p:cNvPr>
          <p:cNvSpPr/>
          <p:nvPr/>
        </p:nvSpPr>
        <p:spPr>
          <a:xfrm>
            <a:off x="6289184" y="3989611"/>
            <a:ext cx="756938" cy="369332"/>
          </a:xfrm>
          <a:prstGeom prst="rect">
            <a:avLst/>
          </a:prstGeom>
        </p:spPr>
        <p:txBody>
          <a:bodyPr wrap="none">
            <a:spAutoFit/>
          </a:bodyPr>
          <a:lstStyle/>
          <a:p>
            <a:r>
              <a:rPr lang="en-US" b="1" dirty="0">
                <a:solidFill>
                  <a:srgbClr val="FFFF00"/>
                </a:solidFill>
              </a:rPr>
              <a:t>rDNA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par>
                          <p:cTn id="36" fill="hold">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childTnLst>
                                </p:cTn>
                              </p:par>
                            </p:childTnLst>
                          </p:cTn>
                        </p:par>
                        <p:par>
                          <p:cTn id="41" fill="hold">
                            <p:stCondLst>
                              <p:cond delay="1000"/>
                            </p:stCondLst>
                            <p:childTnLst>
                              <p:par>
                                <p:cTn id="42" presetID="1" presetClass="entr" presetSubtype="0" fill="hold" nodeType="afterEffect">
                                  <p:stCondLst>
                                    <p:cond delay="2500"/>
                                  </p:stCondLst>
                                  <p:childTnLst>
                                    <p:set>
                                      <p:cBhvr>
                                        <p:cTn id="43" dur="1" fill="hold">
                                          <p:stCondLst>
                                            <p:cond delay="0"/>
                                          </p:stCondLst>
                                        </p:cTn>
                                        <p:tgtEl>
                                          <p:spTgt spid="103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 calcmode="lin" valueType="num">
                                      <p:cBhvr>
                                        <p:cTn id="4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 calcmode="lin" valueType="num">
                                      <p:cBhvr>
                                        <p:cTn id="5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500"/>
                                  </p:stCondLst>
                                  <p:childTnLst>
                                    <p:set>
                                      <p:cBhvr>
                                        <p:cTn id="61" dur="1" fill="hold">
                                          <p:stCondLst>
                                            <p:cond delay="0"/>
                                          </p:stCondLst>
                                        </p:cTn>
                                        <p:tgtEl>
                                          <p:spTgt spid="18"/>
                                        </p:tgtEl>
                                        <p:attrNameLst>
                                          <p:attrName>style.visibility</p:attrName>
                                        </p:attrNameLst>
                                      </p:cBhvr>
                                      <p:to>
                                        <p:strVal val="visible"/>
                                      </p:to>
                                    </p:set>
                                  </p:childTnLst>
                                </p:cTn>
                              </p:par>
                            </p:childTnLst>
                          </p:cTn>
                        </p:par>
                        <p:par>
                          <p:cTn id="62" fill="hold">
                            <p:stCondLst>
                              <p:cond delay="1000"/>
                            </p:stCondLst>
                            <p:childTnLst>
                              <p:par>
                                <p:cTn id="63" presetID="0" presetClass="path" presetSubtype="0" accel="50000" decel="50000" fill="hold" nodeType="afterEffect">
                                  <p:stCondLst>
                                    <p:cond delay="500"/>
                                  </p:stCondLst>
                                  <p:childTnLst>
                                    <p:animMotion origin="layout" path="M -0.00139 -3.33333E-6 L -0.00139 0.00028 C 0.00243 0.00473 0.00069 0.00223 0.00451 0.00778 C 0.00503 0.00861 0.00608 0.00945 0.00642 0.01084 C 0.00694 0.01167 0.00712 0.0125 0.00746 0.01334 C 0.00989 0.01834 0.00764 0.01195 0.00955 0.01695 C 0.01094 0.02056 0.00972 0.01806 0.01111 0.02139 C 0.01198 0.02223 0.01285 0.02389 0.01337 0.02556 C 0.01528 0.03 0.01302 0.02556 0.01545 0.03028 C 0.01649 0.03389 0.01545 0.03056 0.01719 0.03528 C 0.01771 0.03695 0.0184 0.03834 0.01892 0.04 L 0.01996 0.04278 L 0.02083 0.04528 C 0.02187 0.05084 0.02031 0.04361 0.02205 0.05 C 0.02396 0.05695 0.02118 0.04834 0.02344 0.055 C 0.02378 0.05667 0.0243 0.05834 0.02448 0.06028 C 0.02465 0.06139 0.02465 0.06278 0.025 0.06389 C 0.02517 0.06473 0.02535 0.06528 0.02535 0.06584 C 0.02552 0.06639 0.02569 0.06723 0.02587 0.06806 C 0.02673 0.07195 0.02604 0.06806 0.02673 0.0725 C 0.02691 0.07361 0.02726 0.07473 0.02743 0.07584 C 0.02743 0.07639 0.0276 0.07695 0.02778 0.07778 C 0.02795 0.07861 0.02812 0.07973 0.0283 0.08084 C 0.02847 0.08167 0.02882 0.0825 0.02917 0.08306 C 0.02934 0.08417 0.02951 0.08528 0.02969 0.08639 C 0.02986 0.08723 0.03021 0.08806 0.03055 0.08889 C 0.03125 0.09084 0.0316 0.09306 0.03246 0.09528 C 0.03298 0.09667 0.03351 0.09861 0.0342 0.10056 C 0.03437 0.10111 0.03437 0.10195 0.03455 0.1025 C 0.03524 0.10473 0.03611 0.10667 0.0368 0.10861 C 0.03698 0.10973 0.03733 0.11056 0.03767 0.11167 C 0.03819 0.11334 0.03889 0.115 0.03941 0.11695 C 0.03958 0.11834 0.03976 0.11778 0.03993 0.11834 C 0.04236 0.1275 0.03854 0.11278 0.04271 0.12917 L 0.04358 0.13278 C 0.04375 0.13445 0.04392 0.13611 0.0441 0.13778 C 0.04427 0.13973 0.04479 0.14861 0.04531 0.15195 C 0.04548 0.15278 0.04601 0.15389 0.04635 0.155 C 0.04774 0.16167 0.0467 0.15778 0.04757 0.16306 C 0.04792 0.16361 0.04809 0.16417 0.04826 0.165 C 0.04844 0.16834 0.0493 0.17611 0.04948 0.17945 C 0.04983 0.185 0.04983 0.19056 0.05 0.19611 L 0.05 0.19639 " pathEditMode="relative" rAng="21420000" ptsTypes="AAAAAAAAAAAAAAAAAAAAAAAAAAAAAAAAAAAAAAAAAAA">
                                      <p:cBhvr>
                                        <p:cTn id="64" dur="2000" fill="hold"/>
                                        <p:tgtEl>
                                          <p:spTgt spid="18"/>
                                        </p:tgtEl>
                                        <p:attrNameLst>
                                          <p:attrName>ppt_x</p:attrName>
                                          <p:attrName>ppt_y</p:attrName>
                                        </p:attrNameLst>
                                      </p:cBhvr>
                                      <p:rCtr x="2569" y="9806"/>
                                    </p:animMotion>
                                  </p:childTnLst>
                                </p:cTn>
                              </p:par>
                            </p:childTnLst>
                          </p:cTn>
                        </p:par>
                        <p:par>
                          <p:cTn id="65" fill="hold">
                            <p:stCondLst>
                              <p:cond delay="3500"/>
                            </p:stCondLst>
                            <p:childTnLst>
                              <p:par>
                                <p:cTn id="66" presetID="1"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65212"/>
            <a:ext cx="10160000" cy="432048"/>
          </a:xfrm>
        </p:spPr>
        <p:txBody>
          <a:bodyPr>
            <a:noAutofit/>
          </a:bodyPr>
          <a:lstStyle/>
          <a:p>
            <a:r>
              <a:rPr lang="en-US" sz="2000" b="1" dirty="0"/>
              <a:t>Biotechnology</a:t>
            </a:r>
          </a:p>
        </p:txBody>
      </p:sp>
      <p:sp>
        <p:nvSpPr>
          <p:cNvPr id="3" name="Content Placeholder 2"/>
          <p:cNvSpPr>
            <a:spLocks noGrp="1"/>
          </p:cNvSpPr>
          <p:nvPr>
            <p:ph idx="1"/>
          </p:nvPr>
        </p:nvSpPr>
        <p:spPr>
          <a:xfrm>
            <a:off x="179512" y="625253"/>
            <a:ext cx="8856984" cy="4392488"/>
          </a:xfrm>
        </p:spPr>
        <p:txBody>
          <a:bodyPr>
            <a:noAutofit/>
          </a:bodyPr>
          <a:lstStyle/>
          <a:p>
            <a:pPr algn="just"/>
            <a:r>
              <a:rPr lang="en-US" sz="1800" dirty="0"/>
              <a:t>Biotechnology </a:t>
            </a:r>
            <a:r>
              <a:rPr lang="en-US" sz="1800" dirty="0">
                <a:solidFill>
                  <a:srgbClr val="FFFF00"/>
                </a:solidFill>
              </a:rPr>
              <a:t>became a branch of biology in the twentieth century </a:t>
            </a:r>
          </a:p>
          <a:p>
            <a:pPr algn="just"/>
            <a:r>
              <a:rPr lang="en-US" sz="1800" dirty="0"/>
              <a:t>Biotechnology had been </a:t>
            </a:r>
            <a:r>
              <a:rPr lang="en-US" sz="1800" dirty="0">
                <a:solidFill>
                  <a:srgbClr val="FFFF00"/>
                </a:solidFill>
              </a:rPr>
              <a:t>changing our daily life</a:t>
            </a:r>
            <a:r>
              <a:rPr lang="en-US" sz="1800" dirty="0"/>
              <a:t> as biotechnological products brought qualitative</a:t>
            </a:r>
            <a:r>
              <a:rPr lang="en-US" sz="1800" dirty="0">
                <a:solidFill>
                  <a:srgbClr val="FFFF00"/>
                </a:solidFill>
              </a:rPr>
              <a:t> improvement in health and food production</a:t>
            </a:r>
            <a:r>
              <a:rPr lang="en-US" sz="1800" dirty="0"/>
              <a:t>.</a:t>
            </a:r>
          </a:p>
          <a:p>
            <a:pPr algn="just"/>
            <a:r>
              <a:rPr lang="en-US" sz="1800" dirty="0"/>
              <a:t>Biotechnology deals with </a:t>
            </a:r>
          </a:p>
          <a:p>
            <a:pPr lvl="1" algn="just"/>
            <a:r>
              <a:rPr lang="en-US" sz="1600" dirty="0">
                <a:solidFill>
                  <a:srgbClr val="FFFF00"/>
                </a:solidFill>
              </a:rPr>
              <a:t>techniques of using live organisms to produce products </a:t>
            </a:r>
            <a:r>
              <a:rPr lang="en-US" sz="1600" dirty="0"/>
              <a:t>(specially microbial processes</a:t>
            </a:r>
            <a:r>
              <a:rPr lang="en-US" sz="1600" dirty="0">
                <a:solidFill>
                  <a:srgbClr val="FFFF00"/>
                </a:solidFill>
              </a:rPr>
              <a:t> </a:t>
            </a:r>
            <a:r>
              <a:rPr lang="en-US" sz="1600" dirty="0"/>
              <a:t>for making curd, bread or wine</a:t>
            </a:r>
            <a:r>
              <a:rPr lang="en-US" sz="1600" dirty="0">
                <a:solidFill>
                  <a:srgbClr val="FFFF00"/>
                </a:solidFill>
              </a:rPr>
              <a:t>) </a:t>
            </a:r>
          </a:p>
          <a:p>
            <a:pPr lvl="1" algn="just"/>
            <a:r>
              <a:rPr lang="en-US" sz="1600" dirty="0">
                <a:solidFill>
                  <a:srgbClr val="FFFF00"/>
                </a:solidFill>
              </a:rPr>
              <a:t>enzymes from organisms to produce products </a:t>
            </a:r>
          </a:p>
          <a:p>
            <a:pPr lvl="1" algn="just"/>
            <a:r>
              <a:rPr lang="en-US" sz="1600" dirty="0">
                <a:solidFill>
                  <a:srgbClr val="FFFF00"/>
                </a:solidFill>
              </a:rPr>
              <a:t>genetically modified organisms </a:t>
            </a:r>
          </a:p>
          <a:p>
            <a:pPr lvl="1" algn="just"/>
            <a:r>
              <a:rPr lang="en-US" sz="1600" dirty="0">
                <a:solidFill>
                  <a:srgbClr val="FFFF00"/>
                </a:solidFill>
              </a:rPr>
              <a:t>biotechnological</a:t>
            </a:r>
            <a:r>
              <a:rPr lang="en-US" sz="1600" dirty="0"/>
              <a:t> </a:t>
            </a:r>
            <a:r>
              <a:rPr lang="en-US" sz="1600" dirty="0">
                <a:solidFill>
                  <a:srgbClr val="FFFF00"/>
                </a:solidFill>
              </a:rPr>
              <a:t>techniques</a:t>
            </a:r>
            <a:r>
              <a:rPr lang="en-US" sz="1600" dirty="0"/>
              <a:t>. For example, </a:t>
            </a:r>
            <a:r>
              <a:rPr lang="en-US" sz="1600" i="1" dirty="0"/>
              <a:t>in vitro </a:t>
            </a:r>
            <a:r>
              <a:rPr lang="en-US" sz="1600" dirty="0" err="1"/>
              <a:t>fertilisation</a:t>
            </a:r>
            <a:r>
              <a:rPr lang="en-US" sz="1600" dirty="0"/>
              <a:t> leading to a ‘test-tube’ baby, </a:t>
            </a:r>
            <a:r>
              <a:rPr lang="en-US" sz="1600" dirty="0" err="1"/>
              <a:t>synthesising</a:t>
            </a:r>
            <a:r>
              <a:rPr lang="en-US" sz="1600" dirty="0"/>
              <a:t> a gene and using it, developing a DNA vaccine or correcting a defective gene, etc.</a:t>
            </a:r>
          </a:p>
          <a:p>
            <a:pPr lvl="1" algn="just"/>
            <a:r>
              <a:rPr lang="en-US" sz="1600" dirty="0">
                <a:solidFill>
                  <a:srgbClr val="FFFF00"/>
                </a:solidFill>
              </a:rPr>
              <a:t>many other processes useful to humans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 y="275271"/>
            <a:ext cx="7571793" cy="421989"/>
          </a:xfrm>
        </p:spPr>
        <p:txBody>
          <a:bodyPr>
            <a:noAutofit/>
          </a:bodyPr>
          <a:lstStyle/>
          <a:p>
            <a:r>
              <a:rPr lang="en-US" sz="2000" b="1" dirty="0">
                <a:solidFill>
                  <a:srgbClr val="FFFF00"/>
                </a:solidFill>
              </a:rPr>
              <a:t>pBR322 </a:t>
            </a:r>
            <a:r>
              <a:rPr lang="en-US" sz="2000" b="1" dirty="0"/>
              <a:t>is the widely used </a:t>
            </a:r>
            <a:r>
              <a:rPr lang="en-US" sz="2000" b="1" i="1" dirty="0"/>
              <a:t>E. coli </a:t>
            </a:r>
            <a:r>
              <a:rPr lang="en-US" sz="2000" b="1" dirty="0"/>
              <a:t>cloning vectors in rDNA Technology</a:t>
            </a:r>
          </a:p>
        </p:txBody>
      </p:sp>
      <p:sp>
        <p:nvSpPr>
          <p:cNvPr id="3" name="Content Placeholder 2"/>
          <p:cNvSpPr>
            <a:spLocks noGrp="1"/>
          </p:cNvSpPr>
          <p:nvPr>
            <p:ph idx="1"/>
          </p:nvPr>
        </p:nvSpPr>
        <p:spPr>
          <a:xfrm>
            <a:off x="179512" y="841276"/>
            <a:ext cx="4054917" cy="3117063"/>
          </a:xfrm>
        </p:spPr>
        <p:txBody>
          <a:bodyPr>
            <a:noAutofit/>
          </a:bodyPr>
          <a:lstStyle/>
          <a:p>
            <a:pPr marL="209550" indent="-209550" algn="just"/>
            <a:r>
              <a:rPr lang="en-US" sz="1800" dirty="0">
                <a:solidFill>
                  <a:srgbClr val="FFFF00"/>
                </a:solidFill>
              </a:rPr>
              <a:t>p stands for "plasmid,"</a:t>
            </a:r>
            <a:r>
              <a:rPr lang="en-US" sz="1800" dirty="0"/>
              <a:t> and </a:t>
            </a:r>
            <a:r>
              <a:rPr lang="en-US" sz="1800" dirty="0">
                <a:solidFill>
                  <a:srgbClr val="FFFF00"/>
                </a:solidFill>
              </a:rPr>
              <a:t>BR for ”Francisco </a:t>
            </a:r>
            <a:r>
              <a:rPr lang="en-US" sz="1800" b="1" dirty="0">
                <a:solidFill>
                  <a:srgbClr val="FFFF00"/>
                </a:solidFill>
              </a:rPr>
              <a:t>Bolivar</a:t>
            </a:r>
            <a:r>
              <a:rPr lang="en-US" sz="1800" dirty="0">
                <a:solidFill>
                  <a:srgbClr val="FFFF00"/>
                </a:solidFill>
              </a:rPr>
              <a:t> Zapata" and "Raymond L </a:t>
            </a:r>
            <a:r>
              <a:rPr lang="en-US" sz="1800" b="1" dirty="0">
                <a:solidFill>
                  <a:srgbClr val="FFFF00"/>
                </a:solidFill>
              </a:rPr>
              <a:t>Rodriguez</a:t>
            </a:r>
            <a:r>
              <a:rPr lang="en-US" sz="1800" dirty="0">
                <a:solidFill>
                  <a:srgbClr val="FFFF00"/>
                </a:solidFill>
              </a:rPr>
              <a:t>.</a:t>
            </a:r>
          </a:p>
          <a:p>
            <a:pPr marL="209550" indent="-209550" algn="just"/>
            <a:r>
              <a:rPr lang="en-US" sz="1800" b="1" dirty="0">
                <a:solidFill>
                  <a:srgbClr val="FFFF00"/>
                </a:solidFill>
              </a:rPr>
              <a:t>Features  of pBR322 </a:t>
            </a:r>
          </a:p>
          <a:p>
            <a:pPr marL="406400" lvl="1" indent="-174625" algn="just">
              <a:buFont typeface="+mj-lt"/>
              <a:buAutoNum type="arabicPeriod"/>
            </a:pPr>
            <a:r>
              <a:rPr lang="en-US" sz="1800" b="1" dirty="0">
                <a:solidFill>
                  <a:srgbClr val="FFFF00"/>
                </a:solidFill>
              </a:rPr>
              <a:t>Origin of replication (</a:t>
            </a:r>
            <a:r>
              <a:rPr lang="en-US" sz="1800" b="1" dirty="0" err="1">
                <a:solidFill>
                  <a:srgbClr val="FFFF00"/>
                </a:solidFill>
              </a:rPr>
              <a:t>ori</a:t>
            </a:r>
            <a:r>
              <a:rPr lang="en-US" sz="1800" b="1" dirty="0">
                <a:solidFill>
                  <a:srgbClr val="FFFF00"/>
                </a:solidFill>
              </a:rPr>
              <a:t>)</a:t>
            </a:r>
          </a:p>
          <a:p>
            <a:pPr marL="406400" lvl="1" indent="-174625" algn="just">
              <a:buFont typeface="+mj-lt"/>
              <a:buAutoNum type="arabicPeriod"/>
            </a:pPr>
            <a:r>
              <a:rPr lang="en-US" sz="1800" dirty="0">
                <a:solidFill>
                  <a:srgbClr val="FFFF00"/>
                </a:solidFill>
              </a:rPr>
              <a:t>Sele</a:t>
            </a:r>
            <a:r>
              <a:rPr lang="en-US" sz="1800" b="1" dirty="0">
                <a:solidFill>
                  <a:srgbClr val="FFFF00"/>
                </a:solidFill>
              </a:rPr>
              <a:t>ctable marker: </a:t>
            </a:r>
            <a:r>
              <a:rPr lang="en-US" sz="1800" dirty="0">
                <a:solidFill>
                  <a:srgbClr val="FFFF00"/>
                </a:solidFill>
              </a:rPr>
              <a:t>are genes encoding resistance to antibiotics (</a:t>
            </a:r>
            <a:r>
              <a:rPr lang="en-US" sz="1800" dirty="0"/>
              <a:t>tetracycline; </a:t>
            </a:r>
            <a:r>
              <a:rPr lang="en-US" sz="1800" dirty="0" err="1"/>
              <a:t>tet</a:t>
            </a:r>
            <a:r>
              <a:rPr lang="en-US" sz="1800" baseline="30000" dirty="0" err="1"/>
              <a:t>R</a:t>
            </a:r>
            <a:r>
              <a:rPr lang="en-US" sz="1800" dirty="0"/>
              <a:t> or ampicillin </a:t>
            </a:r>
            <a:r>
              <a:rPr lang="en-US" sz="1800" dirty="0" err="1"/>
              <a:t>amp</a:t>
            </a:r>
            <a:r>
              <a:rPr lang="en-US" sz="1800" baseline="30000" dirty="0" err="1"/>
              <a:t>R</a:t>
            </a:r>
            <a:r>
              <a:rPr lang="en-US" sz="1800" dirty="0">
                <a:solidFill>
                  <a:srgbClr val="FFFF00"/>
                </a:solidFill>
              </a:rPr>
              <a:t>)</a:t>
            </a:r>
          </a:p>
          <a:p>
            <a:pPr marL="406400" lvl="1" indent="-174625" algn="just">
              <a:buFont typeface="+mj-lt"/>
              <a:buAutoNum type="arabicPeriod"/>
            </a:pPr>
            <a:r>
              <a:rPr lang="en-US" sz="1800" b="1" dirty="0">
                <a:solidFill>
                  <a:srgbClr val="FFFF00"/>
                </a:solidFill>
              </a:rPr>
              <a:t>Cloning/restriction sites </a:t>
            </a:r>
            <a:r>
              <a:rPr lang="en-US" sz="1800" dirty="0"/>
              <a:t>(</a:t>
            </a:r>
            <a:r>
              <a:rPr lang="en-US" sz="1800" dirty="0" err="1"/>
              <a:t>Pst</a:t>
            </a:r>
            <a:r>
              <a:rPr lang="en-US" sz="1800" dirty="0"/>
              <a:t> I, </a:t>
            </a:r>
            <a:r>
              <a:rPr lang="en-US" sz="1800" dirty="0" err="1"/>
              <a:t>Pvu</a:t>
            </a:r>
            <a:r>
              <a:rPr lang="en-US" sz="1800" dirty="0"/>
              <a:t> I, </a:t>
            </a:r>
            <a:r>
              <a:rPr lang="en-US" sz="1800" dirty="0" err="1"/>
              <a:t>EcoR</a:t>
            </a:r>
            <a:r>
              <a:rPr lang="en-US" sz="1800" dirty="0"/>
              <a:t> I, </a:t>
            </a:r>
            <a:r>
              <a:rPr lang="en-US" sz="1800" dirty="0" err="1"/>
              <a:t>Cla</a:t>
            </a:r>
            <a:r>
              <a:rPr lang="en-US" sz="1800" dirty="0"/>
              <a:t> I, Hind III,  Hind III, Sal I, </a:t>
            </a:r>
            <a:r>
              <a:rPr lang="en-US" sz="1800" dirty="0" err="1"/>
              <a:t>Pvu</a:t>
            </a:r>
            <a:r>
              <a:rPr lang="en-US" sz="1800" dirty="0"/>
              <a:t> II)</a:t>
            </a:r>
            <a:endParaRPr lang="en-US" sz="1800" b="1" dirty="0">
              <a:solidFill>
                <a:srgbClr val="FFFF00"/>
              </a:solidFill>
            </a:endParaRPr>
          </a:p>
          <a:p>
            <a:pPr marL="406400" lvl="1" indent="-174625" algn="just">
              <a:buFont typeface="+mj-lt"/>
              <a:buAutoNum type="arabicPeriod"/>
            </a:pPr>
            <a:r>
              <a:rPr lang="en-US" sz="1800" b="1" dirty="0" err="1">
                <a:solidFill>
                  <a:srgbClr val="FFFF00"/>
                </a:solidFill>
              </a:rPr>
              <a:t>rop</a:t>
            </a:r>
            <a:r>
              <a:rPr lang="en-US" sz="1800" b="1" dirty="0">
                <a:solidFill>
                  <a:srgbClr val="FFFF00"/>
                </a:solidFill>
              </a:rPr>
              <a:t> </a:t>
            </a:r>
            <a:r>
              <a:rPr lang="en-US" sz="1800" dirty="0"/>
              <a:t>(Codes for proteins involved in </a:t>
            </a:r>
            <a:r>
              <a:rPr lang="en-US" sz="1800" dirty="0">
                <a:solidFill>
                  <a:srgbClr val="FFFF00"/>
                </a:solidFill>
              </a:rPr>
              <a:t>replication of plasmid</a:t>
            </a:r>
            <a:r>
              <a:rPr lang="en-US" sz="1800" dirty="0"/>
              <a:t>)</a:t>
            </a:r>
            <a:endParaRPr lang="en-US" sz="1800" b="1" dirty="0">
              <a:solidFill>
                <a:srgbClr val="FFFF00"/>
              </a:solidFill>
            </a:endParaRPr>
          </a:p>
        </p:txBody>
      </p:sp>
      <p:pic>
        <p:nvPicPr>
          <p:cNvPr id="5" name="Picture 4" descr="Untitled-1.gif"/>
          <p:cNvPicPr>
            <a:picLocks noChangeAspect="1"/>
          </p:cNvPicPr>
          <p:nvPr/>
        </p:nvPicPr>
        <p:blipFill>
          <a:blip r:embed="rId2" cstate="print"/>
          <a:stretch>
            <a:fillRect/>
          </a:stretch>
        </p:blipFill>
        <p:spPr>
          <a:xfrm>
            <a:off x="4756169" y="1169051"/>
            <a:ext cx="3360373" cy="3358314"/>
          </a:xfrm>
          <a:prstGeom prst="rect">
            <a:avLst/>
          </a:prstGeom>
        </p:spPr>
      </p:pic>
      <p:sp>
        <p:nvSpPr>
          <p:cNvPr id="4" name="Rectangle 3">
            <a:extLst>
              <a:ext uri="{FF2B5EF4-FFF2-40B4-BE49-F238E27FC236}">
                <a16:creationId xmlns:a16="http://schemas.microsoft.com/office/drawing/2014/main" id="{56BA2003-0A5D-9A4B-9395-D4BE128B1263}"/>
              </a:ext>
            </a:extLst>
          </p:cNvPr>
          <p:cNvSpPr/>
          <p:nvPr/>
        </p:nvSpPr>
        <p:spPr>
          <a:xfrm>
            <a:off x="5604828" y="3568288"/>
            <a:ext cx="445956" cy="369332"/>
          </a:xfrm>
          <a:prstGeom prst="rect">
            <a:avLst/>
          </a:prstGeom>
        </p:spPr>
        <p:txBody>
          <a:bodyPr wrap="none">
            <a:spAutoFit/>
          </a:bodyPr>
          <a:lstStyle/>
          <a:p>
            <a:r>
              <a:rPr lang="en-US" b="1" dirty="0" err="1">
                <a:solidFill>
                  <a:srgbClr val="FFFF00"/>
                </a:solidFill>
              </a:rPr>
              <a:t>ori</a:t>
            </a:r>
            <a:endParaRPr lang="en-US" dirty="0"/>
          </a:p>
        </p:txBody>
      </p:sp>
      <p:sp>
        <p:nvSpPr>
          <p:cNvPr id="7" name="Rectangle 6">
            <a:extLst>
              <a:ext uri="{FF2B5EF4-FFF2-40B4-BE49-F238E27FC236}">
                <a16:creationId xmlns:a16="http://schemas.microsoft.com/office/drawing/2014/main" id="{961C2564-10B5-7B45-8C5E-3080D88E746B}"/>
              </a:ext>
            </a:extLst>
          </p:cNvPr>
          <p:cNvSpPr/>
          <p:nvPr/>
        </p:nvSpPr>
        <p:spPr>
          <a:xfrm>
            <a:off x="6468924" y="3712304"/>
            <a:ext cx="510461" cy="369332"/>
          </a:xfrm>
          <a:prstGeom prst="rect">
            <a:avLst/>
          </a:prstGeom>
        </p:spPr>
        <p:txBody>
          <a:bodyPr wrap="none">
            <a:spAutoFit/>
          </a:bodyPr>
          <a:lstStyle/>
          <a:p>
            <a:r>
              <a:rPr lang="en-US" b="1" dirty="0" err="1">
                <a:solidFill>
                  <a:srgbClr val="FFFF00"/>
                </a:solidFill>
              </a:rPr>
              <a:t>rop</a:t>
            </a:r>
            <a:endParaRPr lang="en-US" dirty="0"/>
          </a:p>
        </p:txBody>
      </p:sp>
      <p:grpSp>
        <p:nvGrpSpPr>
          <p:cNvPr id="12" name="Group 11">
            <a:extLst>
              <a:ext uri="{FF2B5EF4-FFF2-40B4-BE49-F238E27FC236}">
                <a16:creationId xmlns:a16="http://schemas.microsoft.com/office/drawing/2014/main" id="{730B708F-1178-BA40-9EA5-F9798E52F337}"/>
              </a:ext>
            </a:extLst>
          </p:cNvPr>
          <p:cNvGrpSpPr/>
          <p:nvPr/>
        </p:nvGrpSpPr>
        <p:grpSpPr>
          <a:xfrm>
            <a:off x="6662546" y="4432384"/>
            <a:ext cx="715260" cy="732736"/>
            <a:chOff x="7222460" y="4153644"/>
            <a:chExt cx="715260" cy="732736"/>
          </a:xfrm>
        </p:grpSpPr>
        <p:cxnSp>
          <p:nvCxnSpPr>
            <p:cNvPr id="9" name="Straight Connector 8">
              <a:extLst>
                <a:ext uri="{FF2B5EF4-FFF2-40B4-BE49-F238E27FC236}">
                  <a16:creationId xmlns:a16="http://schemas.microsoft.com/office/drawing/2014/main" id="{89DC4E51-52B8-3446-BB07-1532331652F3}"/>
                </a:ext>
              </a:extLst>
            </p:cNvPr>
            <p:cNvCxnSpPr>
              <a:cxnSpLocks/>
            </p:cNvCxnSpPr>
            <p:nvPr/>
          </p:nvCxnSpPr>
          <p:spPr>
            <a:xfrm>
              <a:off x="7492508" y="4153644"/>
              <a:ext cx="175836" cy="4320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2951384-544D-464A-B2DA-FA96EFE663B0}"/>
                </a:ext>
              </a:extLst>
            </p:cNvPr>
            <p:cNvSpPr/>
            <p:nvPr/>
          </p:nvSpPr>
          <p:spPr>
            <a:xfrm>
              <a:off x="7222460" y="4517048"/>
              <a:ext cx="715260" cy="369332"/>
            </a:xfrm>
            <a:prstGeom prst="rect">
              <a:avLst/>
            </a:prstGeom>
          </p:spPr>
          <p:txBody>
            <a:bodyPr wrap="none">
              <a:spAutoFit/>
            </a:bodyPr>
            <a:lstStyle/>
            <a:p>
              <a:r>
                <a:rPr lang="en-US" b="1" dirty="0" err="1"/>
                <a:t>Pvu</a:t>
              </a:r>
              <a:r>
                <a:rPr lang="en-US" b="1" dirty="0"/>
                <a:t> II</a:t>
              </a:r>
            </a:p>
          </p:txBody>
        </p:sp>
      </p:grpSp>
      <p:grpSp>
        <p:nvGrpSpPr>
          <p:cNvPr id="13" name="Group 12">
            <a:extLst>
              <a:ext uri="{FF2B5EF4-FFF2-40B4-BE49-F238E27FC236}">
                <a16:creationId xmlns:a16="http://schemas.microsoft.com/office/drawing/2014/main" id="{F421ABD0-056A-EA42-A914-3620D6D3CC63}"/>
              </a:ext>
            </a:extLst>
          </p:cNvPr>
          <p:cNvGrpSpPr/>
          <p:nvPr/>
        </p:nvGrpSpPr>
        <p:grpSpPr>
          <a:xfrm>
            <a:off x="8083677" y="2334860"/>
            <a:ext cx="792000" cy="369332"/>
            <a:chOff x="7450594" y="4403901"/>
            <a:chExt cx="720372" cy="369332"/>
          </a:xfrm>
        </p:grpSpPr>
        <p:cxnSp>
          <p:nvCxnSpPr>
            <p:cNvPr id="14" name="Straight Connector 13">
              <a:extLst>
                <a:ext uri="{FF2B5EF4-FFF2-40B4-BE49-F238E27FC236}">
                  <a16:creationId xmlns:a16="http://schemas.microsoft.com/office/drawing/2014/main" id="{0FD7756A-7FD3-FD47-B1AA-F645EAB41519}"/>
                </a:ext>
              </a:extLst>
            </p:cNvPr>
            <p:cNvCxnSpPr>
              <a:cxnSpLocks/>
            </p:cNvCxnSpPr>
            <p:nvPr/>
          </p:nvCxnSpPr>
          <p:spPr>
            <a:xfrm>
              <a:off x="7450594" y="4585692"/>
              <a:ext cx="2177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73EF5960-A132-3B48-B044-7310127A21C3}"/>
                </a:ext>
              </a:extLst>
            </p:cNvPr>
            <p:cNvSpPr/>
            <p:nvPr/>
          </p:nvSpPr>
          <p:spPr>
            <a:xfrm>
              <a:off x="7593564" y="4403901"/>
              <a:ext cx="577402" cy="369332"/>
            </a:xfrm>
            <a:prstGeom prst="rect">
              <a:avLst/>
            </a:prstGeom>
          </p:spPr>
          <p:txBody>
            <a:bodyPr wrap="none">
              <a:spAutoFit/>
            </a:bodyPr>
            <a:lstStyle/>
            <a:p>
              <a:r>
                <a:rPr lang="en-US" b="1" dirty="0"/>
                <a:t>Sal I</a:t>
              </a:r>
            </a:p>
          </p:txBody>
        </p:sp>
      </p:grpSp>
      <p:grpSp>
        <p:nvGrpSpPr>
          <p:cNvPr id="17" name="Group 16">
            <a:extLst>
              <a:ext uri="{FF2B5EF4-FFF2-40B4-BE49-F238E27FC236}">
                <a16:creationId xmlns:a16="http://schemas.microsoft.com/office/drawing/2014/main" id="{DBC015C1-F03E-2B45-9015-055C5685567E}"/>
              </a:ext>
            </a:extLst>
          </p:cNvPr>
          <p:cNvGrpSpPr/>
          <p:nvPr/>
        </p:nvGrpSpPr>
        <p:grpSpPr>
          <a:xfrm>
            <a:off x="7748910" y="1628461"/>
            <a:ext cx="1032747" cy="369332"/>
            <a:chOff x="7450594" y="4403901"/>
            <a:chExt cx="939346" cy="369332"/>
          </a:xfrm>
        </p:grpSpPr>
        <p:cxnSp>
          <p:nvCxnSpPr>
            <p:cNvPr id="18" name="Straight Connector 17">
              <a:extLst>
                <a:ext uri="{FF2B5EF4-FFF2-40B4-BE49-F238E27FC236}">
                  <a16:creationId xmlns:a16="http://schemas.microsoft.com/office/drawing/2014/main" id="{85D9D5E7-3CCE-D640-AC62-4AC1CB065B53}"/>
                </a:ext>
              </a:extLst>
            </p:cNvPr>
            <p:cNvCxnSpPr>
              <a:cxnSpLocks/>
            </p:cNvCxnSpPr>
            <p:nvPr/>
          </p:nvCxnSpPr>
          <p:spPr>
            <a:xfrm>
              <a:off x="7450594" y="4585692"/>
              <a:ext cx="2177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A6F8F12-7E83-3548-96A4-D72B78D2763E}"/>
                </a:ext>
              </a:extLst>
            </p:cNvPr>
            <p:cNvSpPr/>
            <p:nvPr/>
          </p:nvSpPr>
          <p:spPr>
            <a:xfrm>
              <a:off x="7593564" y="4403901"/>
              <a:ext cx="796376" cy="369332"/>
            </a:xfrm>
            <a:prstGeom prst="rect">
              <a:avLst/>
            </a:prstGeom>
          </p:spPr>
          <p:txBody>
            <a:bodyPr wrap="none">
              <a:spAutoFit/>
            </a:bodyPr>
            <a:lstStyle/>
            <a:p>
              <a:r>
                <a:rPr lang="en-US" b="1" dirty="0" err="1"/>
                <a:t>BamH</a:t>
              </a:r>
              <a:r>
                <a:rPr lang="en-US" b="1" dirty="0"/>
                <a:t> I</a:t>
              </a:r>
            </a:p>
          </p:txBody>
        </p:sp>
      </p:grpSp>
      <p:sp>
        <p:nvSpPr>
          <p:cNvPr id="20" name="Rectangle 19">
            <a:extLst>
              <a:ext uri="{FF2B5EF4-FFF2-40B4-BE49-F238E27FC236}">
                <a16:creationId xmlns:a16="http://schemas.microsoft.com/office/drawing/2014/main" id="{1199673D-3515-8547-A3EF-89BB226D88C9}"/>
              </a:ext>
            </a:extLst>
          </p:cNvPr>
          <p:cNvSpPr/>
          <p:nvPr/>
        </p:nvSpPr>
        <p:spPr>
          <a:xfrm>
            <a:off x="7020176" y="2150194"/>
            <a:ext cx="542521" cy="369332"/>
          </a:xfrm>
          <a:prstGeom prst="rect">
            <a:avLst/>
          </a:prstGeom>
        </p:spPr>
        <p:txBody>
          <a:bodyPr wrap="none">
            <a:spAutoFit/>
          </a:bodyPr>
          <a:lstStyle/>
          <a:p>
            <a:r>
              <a:rPr lang="en-US" b="1" dirty="0" err="1"/>
              <a:t>tet</a:t>
            </a:r>
            <a:r>
              <a:rPr lang="en-US" b="1" baseline="30000" dirty="0" err="1"/>
              <a:t>R</a:t>
            </a:r>
            <a:endParaRPr lang="en-US" b="1" dirty="0"/>
          </a:p>
        </p:txBody>
      </p:sp>
      <p:sp>
        <p:nvSpPr>
          <p:cNvPr id="22" name="Rectangle 21">
            <a:extLst>
              <a:ext uri="{FF2B5EF4-FFF2-40B4-BE49-F238E27FC236}">
                <a16:creationId xmlns:a16="http://schemas.microsoft.com/office/drawing/2014/main" id="{5B4A4B54-81DF-4045-909E-80001EA998EF}"/>
              </a:ext>
            </a:extLst>
          </p:cNvPr>
          <p:cNvSpPr/>
          <p:nvPr/>
        </p:nvSpPr>
        <p:spPr>
          <a:xfrm>
            <a:off x="5303252" y="2023363"/>
            <a:ext cx="696024" cy="369332"/>
          </a:xfrm>
          <a:prstGeom prst="rect">
            <a:avLst/>
          </a:prstGeom>
        </p:spPr>
        <p:txBody>
          <a:bodyPr wrap="none">
            <a:spAutoFit/>
          </a:bodyPr>
          <a:lstStyle/>
          <a:p>
            <a:r>
              <a:rPr lang="en-US" b="1" dirty="0" err="1"/>
              <a:t>amp</a:t>
            </a:r>
            <a:r>
              <a:rPr lang="en-US" b="1" baseline="30000" dirty="0" err="1"/>
              <a:t>R</a:t>
            </a:r>
            <a:endParaRPr lang="en-US" b="1" dirty="0"/>
          </a:p>
        </p:txBody>
      </p:sp>
      <p:grpSp>
        <p:nvGrpSpPr>
          <p:cNvPr id="23" name="Group 22">
            <a:extLst>
              <a:ext uri="{FF2B5EF4-FFF2-40B4-BE49-F238E27FC236}">
                <a16:creationId xmlns:a16="http://schemas.microsoft.com/office/drawing/2014/main" id="{BCD5A8DC-57D0-D549-96BD-9F626A56B51B}"/>
              </a:ext>
            </a:extLst>
          </p:cNvPr>
          <p:cNvGrpSpPr/>
          <p:nvPr/>
        </p:nvGrpSpPr>
        <p:grpSpPr>
          <a:xfrm>
            <a:off x="4211960" y="1908339"/>
            <a:ext cx="753554" cy="369332"/>
            <a:chOff x="7593564" y="4403901"/>
            <a:chExt cx="685403" cy="369332"/>
          </a:xfrm>
        </p:grpSpPr>
        <p:cxnSp>
          <p:nvCxnSpPr>
            <p:cNvPr id="24" name="Straight Connector 23">
              <a:extLst>
                <a:ext uri="{FF2B5EF4-FFF2-40B4-BE49-F238E27FC236}">
                  <a16:creationId xmlns:a16="http://schemas.microsoft.com/office/drawing/2014/main" id="{030E65EC-E8C5-3546-A5D4-E97E7DB2111F}"/>
                </a:ext>
              </a:extLst>
            </p:cNvPr>
            <p:cNvCxnSpPr>
              <a:cxnSpLocks/>
            </p:cNvCxnSpPr>
            <p:nvPr/>
          </p:nvCxnSpPr>
          <p:spPr>
            <a:xfrm>
              <a:off x="8061217" y="4588567"/>
              <a:ext cx="2177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997CEB2A-A766-BF45-8DA0-B75745B92ECC}"/>
                </a:ext>
              </a:extLst>
            </p:cNvPr>
            <p:cNvSpPr/>
            <p:nvPr/>
          </p:nvSpPr>
          <p:spPr>
            <a:xfrm>
              <a:off x="7593564" y="4403901"/>
              <a:ext cx="535155" cy="369332"/>
            </a:xfrm>
            <a:prstGeom prst="rect">
              <a:avLst/>
            </a:prstGeom>
          </p:spPr>
          <p:txBody>
            <a:bodyPr wrap="none">
              <a:spAutoFit/>
            </a:bodyPr>
            <a:lstStyle/>
            <a:p>
              <a:r>
                <a:rPr lang="en-US" b="1" dirty="0" err="1"/>
                <a:t>Pst</a:t>
              </a:r>
              <a:r>
                <a:rPr lang="en-US" b="1" dirty="0"/>
                <a:t> I</a:t>
              </a:r>
            </a:p>
          </p:txBody>
        </p:sp>
      </p:grpSp>
      <p:grpSp>
        <p:nvGrpSpPr>
          <p:cNvPr id="26" name="Group 25">
            <a:extLst>
              <a:ext uri="{FF2B5EF4-FFF2-40B4-BE49-F238E27FC236}">
                <a16:creationId xmlns:a16="http://schemas.microsoft.com/office/drawing/2014/main" id="{5E0141EA-4B09-FC4E-9A71-1A45D1233D64}"/>
              </a:ext>
            </a:extLst>
          </p:cNvPr>
          <p:cNvGrpSpPr/>
          <p:nvPr/>
        </p:nvGrpSpPr>
        <p:grpSpPr>
          <a:xfrm>
            <a:off x="4525152" y="1476060"/>
            <a:ext cx="753554" cy="369332"/>
            <a:chOff x="7593564" y="4403901"/>
            <a:chExt cx="685403" cy="369332"/>
          </a:xfrm>
        </p:grpSpPr>
        <p:cxnSp>
          <p:nvCxnSpPr>
            <p:cNvPr id="27" name="Straight Connector 26">
              <a:extLst>
                <a:ext uri="{FF2B5EF4-FFF2-40B4-BE49-F238E27FC236}">
                  <a16:creationId xmlns:a16="http://schemas.microsoft.com/office/drawing/2014/main" id="{2C21A6B1-AF5F-CB43-8BC0-607E970752BF}"/>
                </a:ext>
              </a:extLst>
            </p:cNvPr>
            <p:cNvCxnSpPr>
              <a:cxnSpLocks/>
            </p:cNvCxnSpPr>
            <p:nvPr/>
          </p:nvCxnSpPr>
          <p:spPr>
            <a:xfrm>
              <a:off x="8061217" y="4588567"/>
              <a:ext cx="2177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59A6BF57-60BA-1A47-93A0-46F74B14B936}"/>
                </a:ext>
              </a:extLst>
            </p:cNvPr>
            <p:cNvSpPr/>
            <p:nvPr/>
          </p:nvSpPr>
          <p:spPr>
            <a:xfrm>
              <a:off x="7593564" y="4403901"/>
              <a:ext cx="547052" cy="369332"/>
            </a:xfrm>
            <a:prstGeom prst="rect">
              <a:avLst/>
            </a:prstGeom>
          </p:spPr>
          <p:txBody>
            <a:bodyPr wrap="none">
              <a:spAutoFit/>
            </a:bodyPr>
            <a:lstStyle/>
            <a:p>
              <a:r>
                <a:rPr lang="en-US" b="1" dirty="0" err="1"/>
                <a:t>PvuI</a:t>
              </a:r>
              <a:endParaRPr lang="en-US" b="1" dirty="0"/>
            </a:p>
          </p:txBody>
        </p:sp>
      </p:grpSp>
      <p:grpSp>
        <p:nvGrpSpPr>
          <p:cNvPr id="29" name="Group 28">
            <a:extLst>
              <a:ext uri="{FF2B5EF4-FFF2-40B4-BE49-F238E27FC236}">
                <a16:creationId xmlns:a16="http://schemas.microsoft.com/office/drawing/2014/main" id="{5F05A4BD-FD03-4E46-ADBA-C092D01FF8C8}"/>
              </a:ext>
            </a:extLst>
          </p:cNvPr>
          <p:cNvGrpSpPr/>
          <p:nvPr/>
        </p:nvGrpSpPr>
        <p:grpSpPr>
          <a:xfrm>
            <a:off x="4500876" y="966708"/>
            <a:ext cx="1626914" cy="369332"/>
            <a:chOff x="7512016" y="4252963"/>
            <a:chExt cx="1479775" cy="369332"/>
          </a:xfrm>
        </p:grpSpPr>
        <p:cxnSp>
          <p:nvCxnSpPr>
            <p:cNvPr id="30" name="Straight Connector 29">
              <a:extLst>
                <a:ext uri="{FF2B5EF4-FFF2-40B4-BE49-F238E27FC236}">
                  <a16:creationId xmlns:a16="http://schemas.microsoft.com/office/drawing/2014/main" id="{2E6D3160-D311-2541-8922-9AEB0B955465}"/>
                </a:ext>
              </a:extLst>
            </p:cNvPr>
            <p:cNvCxnSpPr>
              <a:cxnSpLocks/>
            </p:cNvCxnSpPr>
            <p:nvPr/>
          </p:nvCxnSpPr>
          <p:spPr>
            <a:xfrm>
              <a:off x="8061217" y="4437629"/>
              <a:ext cx="2619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C1C24E1-D2A0-2143-9B69-324640F4AF12}"/>
                </a:ext>
              </a:extLst>
            </p:cNvPr>
            <p:cNvSpPr/>
            <p:nvPr/>
          </p:nvSpPr>
          <p:spPr>
            <a:xfrm>
              <a:off x="7512016" y="4252963"/>
              <a:ext cx="639666" cy="369332"/>
            </a:xfrm>
            <a:prstGeom prst="rect">
              <a:avLst/>
            </a:prstGeom>
          </p:spPr>
          <p:txBody>
            <a:bodyPr wrap="none">
              <a:spAutoFit/>
            </a:bodyPr>
            <a:lstStyle/>
            <a:p>
              <a:r>
                <a:rPr lang="en-US" b="1" dirty="0" err="1"/>
                <a:t>EcoRI</a:t>
              </a:r>
              <a:endParaRPr lang="en-US" b="1" dirty="0"/>
            </a:p>
          </p:txBody>
        </p:sp>
        <p:cxnSp>
          <p:nvCxnSpPr>
            <p:cNvPr id="32" name="Straight Connector 31">
              <a:extLst>
                <a:ext uri="{FF2B5EF4-FFF2-40B4-BE49-F238E27FC236}">
                  <a16:creationId xmlns:a16="http://schemas.microsoft.com/office/drawing/2014/main" id="{A7F7B436-9E17-C047-A93D-F1B0EF05CC23}"/>
                </a:ext>
              </a:extLst>
            </p:cNvPr>
            <p:cNvCxnSpPr>
              <a:cxnSpLocks/>
            </p:cNvCxnSpPr>
            <p:nvPr/>
          </p:nvCxnSpPr>
          <p:spPr>
            <a:xfrm>
              <a:off x="8306698" y="4437629"/>
              <a:ext cx="685093" cy="583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09857EDD-2E75-D946-8C83-FA1AF6229C81}"/>
              </a:ext>
            </a:extLst>
          </p:cNvPr>
          <p:cNvGrpSpPr/>
          <p:nvPr/>
        </p:nvGrpSpPr>
        <p:grpSpPr>
          <a:xfrm>
            <a:off x="6544167" y="822692"/>
            <a:ext cx="1117881" cy="369332"/>
            <a:chOff x="7417376" y="4252702"/>
            <a:chExt cx="1016781" cy="369332"/>
          </a:xfrm>
        </p:grpSpPr>
        <p:cxnSp>
          <p:nvCxnSpPr>
            <p:cNvPr id="36" name="Straight Connector 35">
              <a:extLst>
                <a:ext uri="{FF2B5EF4-FFF2-40B4-BE49-F238E27FC236}">
                  <a16:creationId xmlns:a16="http://schemas.microsoft.com/office/drawing/2014/main" id="{E5C97076-2696-C14D-8679-A2A87C74E484}"/>
                </a:ext>
              </a:extLst>
            </p:cNvPr>
            <p:cNvCxnSpPr>
              <a:cxnSpLocks/>
            </p:cNvCxnSpPr>
            <p:nvPr/>
          </p:nvCxnSpPr>
          <p:spPr>
            <a:xfrm>
              <a:off x="7417376" y="4437368"/>
              <a:ext cx="2619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93E8E1F2-E2C1-7F43-9689-E8EB177CB1A4}"/>
                </a:ext>
              </a:extLst>
            </p:cNvPr>
            <p:cNvSpPr/>
            <p:nvPr/>
          </p:nvSpPr>
          <p:spPr>
            <a:xfrm>
              <a:off x="7643613" y="4252702"/>
              <a:ext cx="790544" cy="369332"/>
            </a:xfrm>
            <a:prstGeom prst="rect">
              <a:avLst/>
            </a:prstGeom>
          </p:spPr>
          <p:txBody>
            <a:bodyPr wrap="none">
              <a:spAutoFit/>
            </a:bodyPr>
            <a:lstStyle/>
            <a:p>
              <a:r>
                <a:rPr lang="en-US" b="1" dirty="0"/>
                <a:t>Hind III</a:t>
              </a:r>
            </a:p>
          </p:txBody>
        </p:sp>
        <p:cxnSp>
          <p:nvCxnSpPr>
            <p:cNvPr id="38" name="Straight Connector 37">
              <a:extLst>
                <a:ext uri="{FF2B5EF4-FFF2-40B4-BE49-F238E27FC236}">
                  <a16:creationId xmlns:a16="http://schemas.microsoft.com/office/drawing/2014/main" id="{A0DF8C7B-8EA9-FB4D-A6E3-00ED229248EE}"/>
                </a:ext>
              </a:extLst>
            </p:cNvPr>
            <p:cNvCxnSpPr>
              <a:cxnSpLocks/>
            </p:cNvCxnSpPr>
            <p:nvPr/>
          </p:nvCxnSpPr>
          <p:spPr>
            <a:xfrm>
              <a:off x="7426597" y="4429630"/>
              <a:ext cx="0" cy="1809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449998D1-7BA6-7848-90D2-003D364B68C0}"/>
              </a:ext>
            </a:extLst>
          </p:cNvPr>
          <p:cNvGrpSpPr/>
          <p:nvPr/>
        </p:nvGrpSpPr>
        <p:grpSpPr>
          <a:xfrm flipH="1">
            <a:off x="5528632" y="822692"/>
            <a:ext cx="952006" cy="369332"/>
            <a:chOff x="7417372" y="4252702"/>
            <a:chExt cx="865906" cy="369332"/>
          </a:xfrm>
        </p:grpSpPr>
        <p:cxnSp>
          <p:nvCxnSpPr>
            <p:cNvPr id="41" name="Straight Connector 40">
              <a:extLst>
                <a:ext uri="{FF2B5EF4-FFF2-40B4-BE49-F238E27FC236}">
                  <a16:creationId xmlns:a16="http://schemas.microsoft.com/office/drawing/2014/main" id="{A2CDFB7C-7A1D-914D-AB28-588C9DEB5572}"/>
                </a:ext>
              </a:extLst>
            </p:cNvPr>
            <p:cNvCxnSpPr>
              <a:cxnSpLocks/>
            </p:cNvCxnSpPr>
            <p:nvPr/>
          </p:nvCxnSpPr>
          <p:spPr>
            <a:xfrm>
              <a:off x="7417372" y="4437368"/>
              <a:ext cx="2619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BCA4D932-45FA-3344-AC90-77AB649E85D2}"/>
                </a:ext>
              </a:extLst>
            </p:cNvPr>
            <p:cNvSpPr/>
            <p:nvPr/>
          </p:nvSpPr>
          <p:spPr>
            <a:xfrm>
              <a:off x="7746432" y="4252702"/>
              <a:ext cx="536846" cy="369332"/>
            </a:xfrm>
            <a:prstGeom prst="rect">
              <a:avLst/>
            </a:prstGeom>
          </p:spPr>
          <p:txBody>
            <a:bodyPr wrap="none">
              <a:spAutoFit/>
            </a:bodyPr>
            <a:lstStyle/>
            <a:p>
              <a:r>
                <a:rPr lang="en-US" b="1" dirty="0" err="1"/>
                <a:t>Cla</a:t>
              </a:r>
              <a:r>
                <a:rPr lang="en-US" b="1" dirty="0"/>
                <a:t> I</a:t>
              </a:r>
            </a:p>
          </p:txBody>
        </p:sp>
        <p:cxnSp>
          <p:nvCxnSpPr>
            <p:cNvPr id="43" name="Straight Connector 42">
              <a:extLst>
                <a:ext uri="{FF2B5EF4-FFF2-40B4-BE49-F238E27FC236}">
                  <a16:creationId xmlns:a16="http://schemas.microsoft.com/office/drawing/2014/main" id="{FC8017F7-18BC-8847-9D6A-0AA30992B13B}"/>
                </a:ext>
              </a:extLst>
            </p:cNvPr>
            <p:cNvCxnSpPr>
              <a:cxnSpLocks/>
            </p:cNvCxnSpPr>
            <p:nvPr/>
          </p:nvCxnSpPr>
          <p:spPr>
            <a:xfrm>
              <a:off x="7431833" y="4437368"/>
              <a:ext cx="0" cy="1809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Rectangle 5">
            <a:extLst>
              <a:ext uri="{FF2B5EF4-FFF2-40B4-BE49-F238E27FC236}">
                <a16:creationId xmlns:a16="http://schemas.microsoft.com/office/drawing/2014/main" id="{10D3D11F-B6A0-2542-B9A6-50E2F2A71542}"/>
              </a:ext>
            </a:extLst>
          </p:cNvPr>
          <p:cNvSpPr/>
          <p:nvPr/>
        </p:nvSpPr>
        <p:spPr>
          <a:xfrm>
            <a:off x="5719182" y="2572098"/>
            <a:ext cx="1491114" cy="584775"/>
          </a:xfrm>
          <a:prstGeom prst="rect">
            <a:avLst/>
          </a:prstGeom>
        </p:spPr>
        <p:txBody>
          <a:bodyPr wrap="none">
            <a:spAutoFit/>
          </a:bodyPr>
          <a:lstStyle/>
          <a:p>
            <a:r>
              <a:rPr lang="en-US" sz="3200" b="1" dirty="0">
                <a:solidFill>
                  <a:srgbClr val="FFFF00"/>
                </a:solidFill>
              </a:rPr>
              <a:t>pBR322</a:t>
            </a:r>
            <a:endParaRPr lang="en-US" sz="3200" dirty="0"/>
          </a:p>
        </p:txBody>
      </p:sp>
    </p:spTree>
    <p:extLst>
      <p:ext uri="{BB962C8B-B14F-4D97-AF65-F5344CB8AC3E}">
        <p14:creationId xmlns:p14="http://schemas.microsoft.com/office/powerpoint/2010/main" val="301198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2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50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500"/>
                                  </p:stCondLst>
                                  <p:childTnLst>
                                    <p:set>
                                      <p:cBhvr>
                                        <p:cTn id="40" dur="1" fill="hold">
                                          <p:stCondLst>
                                            <p:cond delay="0"/>
                                          </p:stCondLst>
                                        </p:cTn>
                                        <p:tgtEl>
                                          <p:spTgt spid="29"/>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500"/>
                                  </p:stCondLst>
                                  <p:childTnLst>
                                    <p:set>
                                      <p:cBhvr>
                                        <p:cTn id="43" dur="1" fill="hold">
                                          <p:stCondLst>
                                            <p:cond delay="0"/>
                                          </p:stCondLst>
                                        </p:cTn>
                                        <p:tgtEl>
                                          <p:spTgt spid="40"/>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nodeType="afterEffect">
                                  <p:stCondLst>
                                    <p:cond delay="50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2500"/>
                            </p:stCondLst>
                            <p:childTnLst>
                              <p:par>
                                <p:cTn id="48" presetID="1" presetClass="entr" presetSubtype="0" fill="hold" nodeType="afterEffect">
                                  <p:stCondLst>
                                    <p:cond delay="500"/>
                                  </p:stCondLst>
                                  <p:childTnLst>
                                    <p:set>
                                      <p:cBhvr>
                                        <p:cTn id="49" dur="1" fill="hold">
                                          <p:stCondLst>
                                            <p:cond delay="0"/>
                                          </p:stCondLst>
                                        </p:cTn>
                                        <p:tgtEl>
                                          <p:spTgt spid="17"/>
                                        </p:tgtEl>
                                        <p:attrNameLst>
                                          <p:attrName>style.visibility</p:attrName>
                                        </p:attrNameLst>
                                      </p:cBhvr>
                                      <p:to>
                                        <p:strVal val="visible"/>
                                      </p:to>
                                    </p:set>
                                  </p:childTnLst>
                                </p:cTn>
                              </p:par>
                            </p:childTnLst>
                          </p:cTn>
                        </p:par>
                        <p:par>
                          <p:cTn id="50" fill="hold">
                            <p:stCondLst>
                              <p:cond delay="3000"/>
                            </p:stCondLst>
                            <p:childTnLst>
                              <p:par>
                                <p:cTn id="51" presetID="1" presetClass="entr" presetSubtype="0" fill="hold" nodeType="afterEffect">
                                  <p:stCondLst>
                                    <p:cond delay="500"/>
                                  </p:stCondLst>
                                  <p:childTnLst>
                                    <p:set>
                                      <p:cBhvr>
                                        <p:cTn id="52" dur="1" fill="hold">
                                          <p:stCondLst>
                                            <p:cond delay="0"/>
                                          </p:stCondLst>
                                        </p:cTn>
                                        <p:tgtEl>
                                          <p:spTgt spid="13"/>
                                        </p:tgtEl>
                                        <p:attrNameLst>
                                          <p:attrName>style.visibility</p:attrName>
                                        </p:attrNameLst>
                                      </p:cBhvr>
                                      <p:to>
                                        <p:strVal val="visible"/>
                                      </p:to>
                                    </p:set>
                                  </p:childTnLst>
                                </p:cTn>
                              </p:par>
                            </p:childTnLst>
                          </p:cTn>
                        </p:par>
                        <p:par>
                          <p:cTn id="53" fill="hold">
                            <p:stCondLst>
                              <p:cond delay="3500"/>
                            </p:stCondLst>
                            <p:childTnLst>
                              <p:par>
                                <p:cTn id="54" presetID="1" presetClass="entr" presetSubtype="0" fill="hold" nodeType="afterEffect">
                                  <p:stCondLst>
                                    <p:cond delay="500"/>
                                  </p:stCondLst>
                                  <p:childTnLst>
                                    <p:set>
                                      <p:cBhvr>
                                        <p:cTn id="55" dur="1" fill="hold">
                                          <p:stCondLst>
                                            <p:cond delay="0"/>
                                          </p:stCondLst>
                                        </p:cTn>
                                        <p:tgtEl>
                                          <p:spTgt spid="1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0"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64" y="121196"/>
            <a:ext cx="9400480" cy="344038"/>
          </a:xfrm>
        </p:spPr>
        <p:txBody>
          <a:bodyPr>
            <a:noAutofit/>
          </a:bodyPr>
          <a:lstStyle/>
          <a:p>
            <a:r>
              <a:rPr lang="en-US" sz="2000" b="1" dirty="0">
                <a:solidFill>
                  <a:srgbClr val="FFFF00"/>
                </a:solidFill>
              </a:rPr>
              <a:t>Features that are required by a good cloning vector</a:t>
            </a:r>
            <a:endParaRPr lang="en-US" sz="2000" b="1" dirty="0"/>
          </a:p>
        </p:txBody>
      </p:sp>
      <p:sp>
        <p:nvSpPr>
          <p:cNvPr id="3" name="Content Placeholder 2"/>
          <p:cNvSpPr>
            <a:spLocks noGrp="1"/>
          </p:cNvSpPr>
          <p:nvPr>
            <p:ph idx="1"/>
          </p:nvPr>
        </p:nvSpPr>
        <p:spPr>
          <a:xfrm>
            <a:off x="203708" y="657256"/>
            <a:ext cx="7248612" cy="3712412"/>
          </a:xfrm>
        </p:spPr>
        <p:txBody>
          <a:bodyPr>
            <a:noAutofit/>
          </a:bodyPr>
          <a:lstStyle/>
          <a:p>
            <a:pPr marL="179388" indent="-168275" algn="just"/>
            <a:r>
              <a:rPr lang="en-US" sz="1800" b="1" dirty="0"/>
              <a:t>Good cloning vectors should  have</a:t>
            </a:r>
          </a:p>
          <a:p>
            <a:pPr marL="314325" lvl="1" indent="-168275" algn="just"/>
            <a:r>
              <a:rPr lang="en-US" sz="1800" b="1" dirty="0">
                <a:solidFill>
                  <a:srgbClr val="FFFF00"/>
                </a:solidFill>
              </a:rPr>
              <a:t>Origin of replication (</a:t>
            </a:r>
            <a:r>
              <a:rPr lang="en-US" sz="1800" b="1" dirty="0" err="1">
                <a:solidFill>
                  <a:srgbClr val="FFFF00"/>
                </a:solidFill>
              </a:rPr>
              <a:t>ori</a:t>
            </a:r>
            <a:r>
              <a:rPr lang="en-US" sz="1800" b="1" dirty="0">
                <a:solidFill>
                  <a:srgbClr val="FFFF00"/>
                </a:solidFill>
              </a:rPr>
              <a:t>)</a:t>
            </a:r>
          </a:p>
          <a:p>
            <a:pPr marL="314325" lvl="1" indent="-168275" algn="just"/>
            <a:r>
              <a:rPr lang="en-US" sz="1800" b="1" dirty="0">
                <a:solidFill>
                  <a:srgbClr val="FFFF00"/>
                </a:solidFill>
              </a:rPr>
              <a:t>Selectable marker</a:t>
            </a:r>
          </a:p>
          <a:p>
            <a:pPr marL="314325" lvl="1" indent="-168275" algn="just"/>
            <a:r>
              <a:rPr lang="en-US" sz="1800" b="1" dirty="0">
                <a:solidFill>
                  <a:srgbClr val="FFFF00"/>
                </a:solidFill>
              </a:rPr>
              <a:t>Cloning sites</a:t>
            </a:r>
          </a:p>
          <a:p>
            <a:pPr marL="179388" indent="-168275" algn="just"/>
            <a:r>
              <a:rPr lang="en-US" sz="1800" b="1" dirty="0"/>
              <a:t>Should be able to clone genes in host organism.</a:t>
            </a:r>
          </a:p>
          <a:p>
            <a:pPr algn="just"/>
            <a:endParaRPr lang="en-US" sz="1800" dirty="0"/>
          </a:p>
        </p:txBody>
      </p:sp>
      <p:sp>
        <p:nvSpPr>
          <p:cNvPr id="4" name="Title 1">
            <a:extLst>
              <a:ext uri="{FF2B5EF4-FFF2-40B4-BE49-F238E27FC236}">
                <a16:creationId xmlns:a16="http://schemas.microsoft.com/office/drawing/2014/main" id="{1D8AE2BF-7EDA-B04F-B69A-620A7D42DEF0}"/>
              </a:ext>
            </a:extLst>
          </p:cNvPr>
          <p:cNvSpPr txBox="1">
            <a:spLocks/>
          </p:cNvSpPr>
          <p:nvPr/>
        </p:nvSpPr>
        <p:spPr>
          <a:xfrm>
            <a:off x="-1044624" y="2341443"/>
            <a:ext cx="9400480" cy="344038"/>
          </a:xfrm>
          <a:prstGeom prst="rect">
            <a:avLst/>
          </a:prstGeom>
        </p:spPr>
        <p:txBody>
          <a:bodyPr vert="horz" lIns="91440" tIns="45720" rIns="91440" bIns="45720" rtlCol="0" anchor="ctr">
            <a:noAutofit/>
          </a:bodyPr>
          <a:lstStyle>
            <a:lvl1pPr algn="ctr" defTabSz="1015990" rtl="0" eaLnBrk="1" latinLnBrk="0" hangingPunct="1">
              <a:spcBef>
                <a:spcPct val="0"/>
              </a:spcBef>
              <a:buNone/>
              <a:defRPr sz="4889" kern="1200">
                <a:solidFill>
                  <a:schemeClr val="tx1"/>
                </a:solidFill>
                <a:latin typeface="+mj-lt"/>
                <a:ea typeface="+mj-ea"/>
                <a:cs typeface="+mj-cs"/>
              </a:defRPr>
            </a:lvl1pPr>
          </a:lstStyle>
          <a:p>
            <a:r>
              <a:rPr lang="en-US" sz="2000" b="1" dirty="0">
                <a:solidFill>
                  <a:srgbClr val="FFFF00"/>
                </a:solidFill>
              </a:rPr>
              <a:t>Why is the pBR322 a good genetically engineered cloning vector?</a:t>
            </a:r>
          </a:p>
        </p:txBody>
      </p:sp>
      <p:sp>
        <p:nvSpPr>
          <p:cNvPr id="5" name="Content Placeholder 2">
            <a:extLst>
              <a:ext uri="{FF2B5EF4-FFF2-40B4-BE49-F238E27FC236}">
                <a16:creationId xmlns:a16="http://schemas.microsoft.com/office/drawing/2014/main" id="{5E1614C1-6CB6-B04A-B8F1-89E46A1E1863}"/>
              </a:ext>
            </a:extLst>
          </p:cNvPr>
          <p:cNvSpPr txBox="1">
            <a:spLocks/>
          </p:cNvSpPr>
          <p:nvPr/>
        </p:nvSpPr>
        <p:spPr>
          <a:xfrm>
            <a:off x="203708" y="2685481"/>
            <a:ext cx="6744556" cy="3844427"/>
          </a:xfrm>
          <a:prstGeom prst="rect">
            <a:avLst/>
          </a:prstGeom>
        </p:spPr>
        <p:txBody>
          <a:bodyPr vert="horz" lIns="91440" tIns="45720" rIns="91440" bIns="45720" rtlCol="0">
            <a:noAutofit/>
          </a:bodyPr>
          <a:lstStyle>
            <a:lvl1pPr marL="380996" indent="-380996" algn="l" defTabSz="1015990" rtl="0" eaLnBrk="1" latinLnBrk="0" hangingPunct="1">
              <a:spcBef>
                <a:spcPct val="20000"/>
              </a:spcBef>
              <a:buFont typeface="Arial" pitchFamily="34" charset="0"/>
              <a:buChar char="•"/>
              <a:defRPr sz="3556" kern="1200">
                <a:solidFill>
                  <a:schemeClr val="tx1"/>
                </a:solidFill>
                <a:latin typeface="+mn-lt"/>
                <a:ea typeface="+mn-ea"/>
                <a:cs typeface="+mn-cs"/>
              </a:defRPr>
            </a:lvl1pPr>
            <a:lvl2pPr marL="825492" indent="-317497" algn="l" defTabSz="1015990" rtl="0" eaLnBrk="1" latinLnBrk="0" hangingPunct="1">
              <a:spcBef>
                <a:spcPct val="20000"/>
              </a:spcBef>
              <a:buFont typeface="Arial" pitchFamily="34" charset="0"/>
              <a:buChar char="–"/>
              <a:defRPr sz="3111" kern="1200">
                <a:solidFill>
                  <a:schemeClr val="tx1"/>
                </a:solidFill>
                <a:latin typeface="+mn-lt"/>
                <a:ea typeface="+mn-ea"/>
                <a:cs typeface="+mn-cs"/>
              </a:defRPr>
            </a:lvl2pPr>
            <a:lvl3pPr marL="1269987" indent="-253997" algn="l" defTabSz="1015990" rtl="0" eaLnBrk="1" latinLnBrk="0" hangingPunct="1">
              <a:spcBef>
                <a:spcPct val="20000"/>
              </a:spcBef>
              <a:buFont typeface="Arial" pitchFamily="34" charset="0"/>
              <a:buChar char="•"/>
              <a:defRPr sz="2667" kern="1200">
                <a:solidFill>
                  <a:schemeClr val="tx1"/>
                </a:solidFill>
                <a:latin typeface="+mn-lt"/>
                <a:ea typeface="+mn-ea"/>
                <a:cs typeface="+mn-cs"/>
              </a:defRPr>
            </a:lvl3pPr>
            <a:lvl4pPr marL="177798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4pPr>
            <a:lvl5pPr marL="228597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5pPr>
            <a:lvl6pPr marL="279397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6pPr>
            <a:lvl7pPr marL="330196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7pPr>
            <a:lvl8pPr marL="3809962"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8pPr>
            <a:lvl9pPr marL="4317957" indent="-253997" algn="l" defTabSz="1015990" rtl="0" eaLnBrk="1" latinLnBrk="0" hangingPunct="1">
              <a:spcBef>
                <a:spcPct val="20000"/>
              </a:spcBef>
              <a:buFont typeface="Arial" pitchFamily="34" charset="0"/>
              <a:buChar char="•"/>
              <a:defRPr sz="2222" kern="1200">
                <a:solidFill>
                  <a:schemeClr val="tx1"/>
                </a:solidFill>
                <a:latin typeface="+mn-lt"/>
                <a:ea typeface="+mn-ea"/>
                <a:cs typeface="+mn-cs"/>
              </a:defRPr>
            </a:lvl9pPr>
          </a:lstStyle>
          <a:p>
            <a:pPr marL="0" indent="0" algn="just">
              <a:buFont typeface="Arial" pitchFamily="34" charset="0"/>
              <a:buNone/>
            </a:pPr>
            <a:r>
              <a:rPr lang="en-US" sz="1800" b="1" dirty="0"/>
              <a:t>Answer: </a:t>
            </a:r>
            <a:r>
              <a:rPr lang="en-US" sz="1800" dirty="0"/>
              <a:t>pBR322 a good genetically engineered cloning vector because </a:t>
            </a:r>
            <a:r>
              <a:rPr lang="en-US" sz="1800" b="1" dirty="0">
                <a:solidFill>
                  <a:srgbClr val="FFFF00"/>
                </a:solidFill>
              </a:rPr>
              <a:t>it possesses the features that are required by a good cloning vector </a:t>
            </a:r>
            <a:r>
              <a:rPr lang="en-US" sz="1800" dirty="0"/>
              <a:t>as stated below;</a:t>
            </a:r>
          </a:p>
          <a:p>
            <a:pPr marL="179388" indent="-168275" algn="just"/>
            <a:r>
              <a:rPr lang="en-US" sz="1800" b="1" dirty="0"/>
              <a:t>pBR322 have</a:t>
            </a:r>
          </a:p>
          <a:p>
            <a:pPr marL="314325" lvl="1" indent="-168275" algn="just"/>
            <a:r>
              <a:rPr lang="en-US" sz="1800" b="1" dirty="0">
                <a:solidFill>
                  <a:srgbClr val="FFFF00"/>
                </a:solidFill>
              </a:rPr>
              <a:t>Origin of replication (</a:t>
            </a:r>
            <a:r>
              <a:rPr lang="en-US" sz="1800" b="1" dirty="0" err="1">
                <a:solidFill>
                  <a:srgbClr val="FFFF00"/>
                </a:solidFill>
              </a:rPr>
              <a:t>ori</a:t>
            </a:r>
            <a:r>
              <a:rPr lang="en-US" sz="1800" b="1" dirty="0">
                <a:solidFill>
                  <a:srgbClr val="FFFF00"/>
                </a:solidFill>
              </a:rPr>
              <a:t>)</a:t>
            </a:r>
          </a:p>
          <a:p>
            <a:pPr marL="314325" lvl="1" indent="-168275" algn="just"/>
            <a:r>
              <a:rPr lang="en-US" sz="1800" b="1" dirty="0">
                <a:solidFill>
                  <a:srgbClr val="FFFF00"/>
                </a:solidFill>
              </a:rPr>
              <a:t>Selectable marker</a:t>
            </a:r>
          </a:p>
          <a:p>
            <a:pPr marL="314325" lvl="1" indent="-168275" algn="just"/>
            <a:r>
              <a:rPr lang="en-US" sz="1800" b="1" dirty="0">
                <a:solidFill>
                  <a:srgbClr val="FFFF00"/>
                </a:solidFill>
              </a:rPr>
              <a:t>Cloning sites</a:t>
            </a:r>
          </a:p>
          <a:p>
            <a:pPr marL="179388" indent="-168275" algn="just"/>
            <a:r>
              <a:rPr lang="en-US" sz="1800" b="1" dirty="0"/>
              <a:t>pBR322 Vectors can be used to clone genes in host organism.</a:t>
            </a:r>
          </a:p>
          <a:p>
            <a:pPr algn="just"/>
            <a:endParaRPr lang="en-US" sz="1800" dirty="0"/>
          </a:p>
        </p:txBody>
      </p:sp>
      <p:pic>
        <p:nvPicPr>
          <p:cNvPr id="6" name="Picture 2">
            <a:extLst>
              <a:ext uri="{FF2B5EF4-FFF2-40B4-BE49-F238E27FC236}">
                <a16:creationId xmlns:a16="http://schemas.microsoft.com/office/drawing/2014/main" id="{DF8A52E1-AB26-7D44-9A8D-D3BAF4CFA8AD}"/>
              </a:ext>
            </a:extLst>
          </p:cNvPr>
          <p:cNvPicPr>
            <a:picLocks noChangeAspect="1" noChangeArrowheads="1"/>
          </p:cNvPicPr>
          <p:nvPr/>
        </p:nvPicPr>
        <p:blipFill>
          <a:blip r:embed="rId2" cstate="print"/>
          <a:srcRect l="23318" t="4227" r="23318" b="13086"/>
          <a:stretch>
            <a:fillRect/>
          </a:stretch>
        </p:blipFill>
        <p:spPr bwMode="auto">
          <a:xfrm>
            <a:off x="7139325" y="2306453"/>
            <a:ext cx="1800967" cy="1575846"/>
          </a:xfrm>
          <a:prstGeom prst="rect">
            <a:avLst/>
          </a:prstGeom>
          <a:noFill/>
          <a:ln w="9525">
            <a:noFill/>
            <a:miter lim="800000"/>
            <a:headEnd/>
            <a:tailEnd/>
          </a:ln>
        </p:spPr>
      </p:pic>
    </p:spTree>
    <p:extLst>
      <p:ext uri="{BB962C8B-B14F-4D97-AF65-F5344CB8AC3E}">
        <p14:creationId xmlns:p14="http://schemas.microsoft.com/office/powerpoint/2010/main" val="196176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 calcmode="lin" valueType="num">
                                      <p:cBhvr>
                                        <p:cTn id="4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 calcmode="lin" valueType="num">
                                      <p:cBhvr>
                                        <p:cTn id="48"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49" dur="500" fill="hold"/>
                                        <p:tgtEl>
                                          <p:spTgt spid="5">
                                            <p:txEl>
                                              <p:pRg st="1" end="1"/>
                                            </p:txEl>
                                          </p:spTgt>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23" presetClass="entr" presetSubtype="16" fill="hold" nodeType="afterEffect">
                                  <p:stCondLst>
                                    <p:cond delay="0"/>
                                  </p:stCondLst>
                                  <p:childTnLst>
                                    <p:set>
                                      <p:cBhvr>
                                        <p:cTn id="52" dur="1" fill="hold">
                                          <p:stCondLst>
                                            <p:cond delay="0"/>
                                          </p:stCondLst>
                                        </p:cTn>
                                        <p:tgtEl>
                                          <p:spTgt spid="5">
                                            <p:txEl>
                                              <p:pRg st="2" end="2"/>
                                            </p:txEl>
                                          </p:spTgt>
                                        </p:tgtEl>
                                        <p:attrNameLst>
                                          <p:attrName>style.visibility</p:attrName>
                                        </p:attrNameLst>
                                      </p:cBhvr>
                                      <p:to>
                                        <p:strVal val="visible"/>
                                      </p:to>
                                    </p:set>
                                    <p:anim calcmode="lin" valueType="num">
                                      <p:cBhvr>
                                        <p:cTn id="53"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anim calcmode="lin" valueType="num">
                                      <p:cBhvr>
                                        <p:cTn id="5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60" dur="500" fill="hold"/>
                                        <p:tgtEl>
                                          <p:spTgt spid="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 calcmode="lin" valueType="num">
                                      <p:cBhvr>
                                        <p:cTn id="6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anim calcmode="lin" valueType="num">
                                      <p:cBhvr>
                                        <p:cTn id="71"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72" dur="500" fill="hold"/>
                                        <p:tgtEl>
                                          <p:spTgt spid="5">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104800"/>
            <a:ext cx="6441890" cy="952500"/>
          </a:xfrm>
        </p:spPr>
        <p:txBody>
          <a:bodyPr>
            <a:noAutofit/>
          </a:bodyPr>
          <a:lstStyle/>
          <a:p>
            <a:r>
              <a:rPr lang="en-US" sz="2000" b="1" dirty="0"/>
              <a:t>Origin of replication (</a:t>
            </a:r>
            <a:r>
              <a:rPr lang="en-US" sz="2000" b="1" dirty="0" err="1"/>
              <a:t>ori</a:t>
            </a:r>
            <a:r>
              <a:rPr lang="en-US" sz="2000" b="1" dirty="0"/>
              <a:t>)</a:t>
            </a:r>
          </a:p>
        </p:txBody>
      </p:sp>
      <p:sp>
        <p:nvSpPr>
          <p:cNvPr id="3" name="Content Placeholder 2"/>
          <p:cNvSpPr>
            <a:spLocks noGrp="1"/>
          </p:cNvSpPr>
          <p:nvPr>
            <p:ph idx="1"/>
          </p:nvPr>
        </p:nvSpPr>
        <p:spPr>
          <a:xfrm>
            <a:off x="251520" y="841276"/>
            <a:ext cx="6264696" cy="4048450"/>
          </a:xfrm>
        </p:spPr>
        <p:txBody>
          <a:bodyPr>
            <a:noAutofit/>
          </a:bodyPr>
          <a:lstStyle/>
          <a:p>
            <a:pPr algn="just"/>
            <a:r>
              <a:rPr lang="en-US" sz="1800" b="1" dirty="0" err="1"/>
              <a:t>Ori</a:t>
            </a:r>
            <a:r>
              <a:rPr lang="en-US" sz="1800" b="1" dirty="0"/>
              <a:t> </a:t>
            </a:r>
            <a:r>
              <a:rPr lang="en-US" sz="1800" dirty="0"/>
              <a:t>is a </a:t>
            </a:r>
            <a:r>
              <a:rPr lang="en-US" sz="1800" b="1" dirty="0">
                <a:solidFill>
                  <a:srgbClr val="FFFF00"/>
                </a:solidFill>
              </a:rPr>
              <a:t>sequence from where replication starts </a:t>
            </a:r>
          </a:p>
          <a:p>
            <a:pPr algn="just"/>
            <a:r>
              <a:rPr lang="en-US" sz="1800" b="1" dirty="0">
                <a:solidFill>
                  <a:srgbClr val="FFFF00"/>
                </a:solidFill>
              </a:rPr>
              <a:t>Gene of interest/desired gene/alien gene/target DNA </a:t>
            </a:r>
            <a:r>
              <a:rPr lang="en-US" sz="1800" dirty="0"/>
              <a:t>(piece of DNA) can be linked to </a:t>
            </a:r>
            <a:r>
              <a:rPr lang="en-US" sz="1800" dirty="0" err="1"/>
              <a:t>ori</a:t>
            </a:r>
            <a:r>
              <a:rPr lang="en-US" sz="1800" dirty="0"/>
              <a:t> site to clone it within the host cells. </a:t>
            </a:r>
          </a:p>
          <a:p>
            <a:pPr algn="just"/>
            <a:r>
              <a:rPr lang="en-US" sz="1800" dirty="0" err="1"/>
              <a:t>Ori</a:t>
            </a:r>
            <a:r>
              <a:rPr lang="en-US" sz="1800" dirty="0"/>
              <a:t> is also </a:t>
            </a:r>
            <a:r>
              <a:rPr lang="en-US" sz="1800" b="1" dirty="0">
                <a:solidFill>
                  <a:srgbClr val="FFFF00"/>
                </a:solidFill>
              </a:rPr>
              <a:t>responsible for controlling the copy number of the linked DNA. </a:t>
            </a:r>
          </a:p>
          <a:p>
            <a:pPr algn="just"/>
            <a:r>
              <a:rPr lang="en-US" sz="1800" dirty="0"/>
              <a:t>To get many copies of the target DNA it should be cloned in a vector whose origin support high copy number.</a:t>
            </a:r>
          </a:p>
        </p:txBody>
      </p:sp>
      <p:pic>
        <p:nvPicPr>
          <p:cNvPr id="4" name="Picture 2">
            <a:extLst>
              <a:ext uri="{FF2B5EF4-FFF2-40B4-BE49-F238E27FC236}">
                <a16:creationId xmlns:a16="http://schemas.microsoft.com/office/drawing/2014/main" id="{9DAF82DC-002E-474E-9CA6-AC55A645DC38}"/>
              </a:ext>
            </a:extLst>
          </p:cNvPr>
          <p:cNvPicPr>
            <a:picLocks noChangeAspect="1" noChangeArrowheads="1"/>
          </p:cNvPicPr>
          <p:nvPr/>
        </p:nvPicPr>
        <p:blipFill>
          <a:blip r:embed="rId2" cstate="print"/>
          <a:srcRect l="23318" t="4227" r="23318" b="13086"/>
          <a:stretch>
            <a:fillRect/>
          </a:stretch>
        </p:blipFill>
        <p:spPr bwMode="auto">
          <a:xfrm>
            <a:off x="6693410" y="265212"/>
            <a:ext cx="2357608" cy="2062907"/>
          </a:xfrm>
          <a:prstGeom prst="rect">
            <a:avLst/>
          </a:prstGeom>
          <a:noFill/>
          <a:ln w="9525">
            <a:noFill/>
            <a:miter lim="800000"/>
            <a:headEnd/>
            <a:tailEnd/>
          </a:ln>
        </p:spPr>
      </p:pic>
    </p:spTree>
    <p:extLst>
      <p:ext uri="{BB962C8B-B14F-4D97-AF65-F5344CB8AC3E}">
        <p14:creationId xmlns:p14="http://schemas.microsoft.com/office/powerpoint/2010/main" val="144170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19" y="-160413"/>
            <a:ext cx="8663782" cy="952500"/>
          </a:xfrm>
        </p:spPr>
        <p:txBody>
          <a:bodyPr>
            <a:noAutofit/>
          </a:bodyPr>
          <a:lstStyle/>
          <a:p>
            <a:r>
              <a:rPr lang="en-US" sz="2000" b="1" dirty="0"/>
              <a:t>Cloning sites/recognition sites/restriction site </a:t>
            </a:r>
          </a:p>
        </p:txBody>
      </p:sp>
      <p:sp>
        <p:nvSpPr>
          <p:cNvPr id="3" name="Content Placeholder 2"/>
          <p:cNvSpPr>
            <a:spLocks noGrp="1"/>
          </p:cNvSpPr>
          <p:nvPr>
            <p:ph idx="1"/>
          </p:nvPr>
        </p:nvSpPr>
        <p:spPr>
          <a:xfrm>
            <a:off x="4172" y="481236"/>
            <a:ext cx="6186875" cy="3807239"/>
          </a:xfrm>
        </p:spPr>
        <p:txBody>
          <a:bodyPr>
            <a:noAutofit/>
          </a:bodyPr>
          <a:lstStyle/>
          <a:p>
            <a:pPr marL="379413" indent="-195263" algn="just"/>
            <a:r>
              <a:rPr lang="en-US" sz="1800" dirty="0"/>
              <a:t>For linking alien DNA, the </a:t>
            </a:r>
            <a:r>
              <a:rPr lang="en-US" sz="1800" dirty="0">
                <a:solidFill>
                  <a:srgbClr val="FFFF00"/>
                </a:solidFill>
              </a:rPr>
              <a:t>vector needs to have very few, preferably single, </a:t>
            </a:r>
            <a:r>
              <a:rPr lang="en-US" sz="1800" b="1" dirty="0">
                <a:solidFill>
                  <a:srgbClr val="FFFF00"/>
                </a:solidFill>
              </a:rPr>
              <a:t>recognition sites</a:t>
            </a:r>
            <a:r>
              <a:rPr lang="en-US" sz="1800" b="1" dirty="0"/>
              <a:t> </a:t>
            </a:r>
            <a:r>
              <a:rPr lang="en-US" sz="1800" dirty="0"/>
              <a:t>for the commonly used restriction enzymes. </a:t>
            </a:r>
          </a:p>
          <a:p>
            <a:pPr marL="379413" indent="-195263" algn="just"/>
            <a:r>
              <a:rPr lang="en-US" sz="1800" dirty="0"/>
              <a:t>Presence of more than one recognition sites within the vector will generate several fragments, which will complicate the gene cloning. </a:t>
            </a:r>
          </a:p>
          <a:p>
            <a:pPr marL="379413" indent="-195263" algn="just"/>
            <a:r>
              <a:rPr lang="en-US" sz="1800" dirty="0"/>
              <a:t>Alien DNA can be ligated at a restriction site present in one of the two </a:t>
            </a:r>
            <a:r>
              <a:rPr lang="en-US" sz="1800" b="1" dirty="0"/>
              <a:t>antibiotic resistance genes in pBR322. </a:t>
            </a:r>
          </a:p>
          <a:p>
            <a:pPr marL="379413" indent="-195263" algn="just"/>
            <a:r>
              <a:rPr lang="en-US" sz="1800" b="1" dirty="0"/>
              <a:t>For </a:t>
            </a:r>
            <a:r>
              <a:rPr lang="en-US" sz="1800" dirty="0"/>
              <a:t>example, </a:t>
            </a:r>
            <a:r>
              <a:rPr lang="en-US" sz="1800" dirty="0">
                <a:solidFill>
                  <a:srgbClr val="FFFF00"/>
                </a:solidFill>
              </a:rPr>
              <a:t>foreign DNA can be ligated at the Bam HI site of tetracycline resistance gene in the vector pBR322.</a:t>
            </a:r>
          </a:p>
          <a:p>
            <a:pPr marL="379413" indent="-195263" algn="just"/>
            <a:r>
              <a:rPr lang="en-US" sz="1800" dirty="0"/>
              <a:t>Insertion/ligation of a foreign DNA at the Bam HI site of tetracycline resistance gene in the vector pBR322 </a:t>
            </a:r>
            <a:r>
              <a:rPr lang="en-US" sz="1800" b="1" dirty="0">
                <a:solidFill>
                  <a:srgbClr val="FFFF00"/>
                </a:solidFill>
              </a:rPr>
              <a:t>create a recombinant plasmids with lost tetracycline resistance</a:t>
            </a:r>
            <a:endParaRPr lang="en-US" sz="1800" dirty="0"/>
          </a:p>
        </p:txBody>
      </p:sp>
      <p:pic>
        <p:nvPicPr>
          <p:cNvPr id="4" name="Picture 2"/>
          <p:cNvPicPr>
            <a:picLocks noChangeAspect="1" noChangeArrowheads="1"/>
          </p:cNvPicPr>
          <p:nvPr/>
        </p:nvPicPr>
        <p:blipFill>
          <a:blip r:embed="rId2" cstate="print"/>
          <a:srcRect l="23318" t="4227" r="23318" b="13086"/>
          <a:stretch>
            <a:fillRect/>
          </a:stretch>
        </p:blipFill>
        <p:spPr bwMode="auto">
          <a:xfrm>
            <a:off x="6334810" y="627533"/>
            <a:ext cx="2579327" cy="2256911"/>
          </a:xfrm>
          <a:prstGeom prst="rect">
            <a:avLst/>
          </a:prstGeom>
          <a:noFill/>
          <a:ln w="9525">
            <a:noFill/>
            <a:miter lim="800000"/>
            <a:headEnd/>
            <a:tailEnd/>
          </a:ln>
        </p:spPr>
      </p:pic>
      <p:sp>
        <p:nvSpPr>
          <p:cNvPr id="6" name="Donut 5"/>
          <p:cNvSpPr/>
          <p:nvPr/>
        </p:nvSpPr>
        <p:spPr>
          <a:xfrm rot="20280139">
            <a:off x="7600232" y="903633"/>
            <a:ext cx="1339468" cy="891462"/>
          </a:xfrm>
          <a:prstGeom prst="donut">
            <a:avLst>
              <a:gd name="adj" fmla="val 518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558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3" presetClass="entr" presetSubtype="16"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0" fill="hold"/>
                                        <p:tgtEl>
                                          <p:spTgt spid="6"/>
                                        </p:tgtEl>
                                        <p:attrNameLst>
                                          <p:attrName>ppt_w</p:attrName>
                                        </p:attrNameLst>
                                      </p:cBhvr>
                                      <p:tavLst>
                                        <p:tav tm="0">
                                          <p:val>
                                            <p:fltVal val="0"/>
                                          </p:val>
                                        </p:tav>
                                        <p:tav tm="100000">
                                          <p:val>
                                            <p:strVal val="#ppt_w"/>
                                          </p:val>
                                        </p:tav>
                                      </p:tavLst>
                                    </p:anim>
                                    <p:anim calcmode="lin" valueType="num">
                                      <p:cBhvr>
                                        <p:cTn id="31" dur="5000" fill="hold"/>
                                        <p:tgtEl>
                                          <p:spTgt spid="6"/>
                                        </p:tgtEl>
                                        <p:attrNameLst>
                                          <p:attrName>ppt_h</p:attrName>
                                        </p:attrNameLst>
                                      </p:cBhvr>
                                      <p:tavLst>
                                        <p:tav tm="0">
                                          <p:val>
                                            <p:fltVal val="0"/>
                                          </p:val>
                                        </p:tav>
                                        <p:tav tm="100000">
                                          <p:val>
                                            <p:strVal val="#ppt_h"/>
                                          </p:val>
                                        </p:tav>
                                      </p:tavLst>
                                    </p:anim>
                                  </p:childTnLst>
                                </p:cTn>
                              </p:par>
                            </p:childTnLst>
                          </p:cTn>
                        </p:par>
                        <p:par>
                          <p:cTn id="32" fill="hold">
                            <p:stCondLst>
                              <p:cond delay="5500"/>
                            </p:stCondLst>
                            <p:childTnLst>
                              <p:par>
                                <p:cTn id="33" presetID="7" presetClass="emph" presetSubtype="2" fill="hold" nodeType="afterEffect">
                                  <p:stCondLst>
                                    <p:cond delay="0"/>
                                  </p:stCondLst>
                                  <p:childTnLst>
                                    <p:animClr clrSpc="rgb" dir="cw">
                                      <p:cBhvr>
                                        <p:cTn id="34" dur="500" fill="hold"/>
                                        <p:tgtEl>
                                          <p:spTgt spid="6"/>
                                        </p:tgtEl>
                                        <p:attrNameLst>
                                          <p:attrName>stroke.color</p:attrName>
                                        </p:attrNameLst>
                                      </p:cBhvr>
                                      <p:to>
                                        <a:srgbClr val="FFFF00"/>
                                      </p:to>
                                    </p:animClr>
                                    <p:set>
                                      <p:cBhvr>
                                        <p:cTn id="35" dur="500" fill="hold"/>
                                        <p:tgtEl>
                                          <p:spTgt spid="6"/>
                                        </p:tgtEl>
                                        <p:attrNameLst>
                                          <p:attrName>stroke.on</p:attrName>
                                        </p:attrNameLst>
                                      </p:cBhvr>
                                      <p:to>
                                        <p:strVal val="true"/>
                                      </p:to>
                                    </p:set>
                                  </p:childTnLst>
                                </p:cTn>
                              </p:par>
                            </p:childTnLst>
                          </p:cTn>
                        </p:par>
                        <p:par>
                          <p:cTn id="36" fill="hold">
                            <p:stCondLst>
                              <p:cond delay="6000"/>
                            </p:stCondLst>
                            <p:childTnLst>
                              <p:par>
                                <p:cTn id="37" presetID="7" presetClass="emph" presetSubtype="2" fill="hold" nodeType="afterEffect">
                                  <p:stCondLst>
                                    <p:cond delay="0"/>
                                  </p:stCondLst>
                                  <p:childTnLst>
                                    <p:animClr clrSpc="rgb" dir="cw">
                                      <p:cBhvr>
                                        <p:cTn id="38" dur="2000" fill="hold"/>
                                        <p:tgtEl>
                                          <p:spTgt spid="6"/>
                                        </p:tgtEl>
                                        <p:attrNameLst>
                                          <p:attrName>stroke.color</p:attrName>
                                        </p:attrNameLst>
                                      </p:cBhvr>
                                      <p:to>
                                        <a:srgbClr val="FFFF00"/>
                                      </p:to>
                                    </p:animClr>
                                    <p:set>
                                      <p:cBhvr>
                                        <p:cTn id="39" dur="2000" fill="hold"/>
                                        <p:tgtEl>
                                          <p:spTgt spid="6"/>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p:cTn id="4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7" y="-166836"/>
            <a:ext cx="6707902" cy="952500"/>
          </a:xfrm>
        </p:spPr>
        <p:txBody>
          <a:bodyPr>
            <a:noAutofit/>
          </a:bodyPr>
          <a:lstStyle/>
          <a:p>
            <a:r>
              <a:rPr lang="en-US" sz="2000" b="1" dirty="0"/>
              <a:t>Selectable marker</a:t>
            </a:r>
          </a:p>
        </p:txBody>
      </p:sp>
      <p:sp>
        <p:nvSpPr>
          <p:cNvPr id="3" name="Content Placeholder 2"/>
          <p:cNvSpPr>
            <a:spLocks noGrp="1"/>
          </p:cNvSpPr>
          <p:nvPr>
            <p:ph idx="1"/>
          </p:nvPr>
        </p:nvSpPr>
        <p:spPr>
          <a:xfrm>
            <a:off x="136842" y="497632"/>
            <a:ext cx="6523390" cy="4120458"/>
          </a:xfrm>
        </p:spPr>
        <p:txBody>
          <a:bodyPr>
            <a:noAutofit/>
          </a:bodyPr>
          <a:lstStyle/>
          <a:p>
            <a:pPr algn="just"/>
            <a:r>
              <a:rPr lang="en-US" sz="1800" dirty="0"/>
              <a:t>The cloning vector </a:t>
            </a:r>
            <a:r>
              <a:rPr lang="en-US" sz="1800" b="1" dirty="0">
                <a:solidFill>
                  <a:srgbClr val="FFFF00"/>
                </a:solidFill>
              </a:rPr>
              <a:t>should have selectable marker</a:t>
            </a:r>
          </a:p>
          <a:p>
            <a:pPr algn="just"/>
            <a:r>
              <a:rPr lang="en-US" sz="1800" dirty="0"/>
              <a:t>Useful selectable markers for </a:t>
            </a:r>
            <a:r>
              <a:rPr lang="en-US" sz="1800" i="1" dirty="0"/>
              <a:t>E. coli are </a:t>
            </a:r>
            <a:r>
              <a:rPr lang="en-US" sz="1800" dirty="0"/>
              <a:t>the </a:t>
            </a:r>
            <a:r>
              <a:rPr lang="en-US" sz="1800" b="1" dirty="0">
                <a:solidFill>
                  <a:srgbClr val="FFFF00"/>
                </a:solidFill>
              </a:rPr>
              <a:t>genes encoding resistance to antibiotics</a:t>
            </a:r>
            <a:r>
              <a:rPr lang="en-US" sz="1800" dirty="0"/>
              <a:t> such as </a:t>
            </a:r>
            <a:r>
              <a:rPr lang="en-US" sz="1800" b="1" dirty="0" err="1">
                <a:solidFill>
                  <a:srgbClr val="FFFF00"/>
                </a:solidFill>
              </a:rPr>
              <a:t>ampicillin</a:t>
            </a:r>
            <a:r>
              <a:rPr lang="en-US" sz="1800" b="1" dirty="0">
                <a:solidFill>
                  <a:srgbClr val="FFFF00"/>
                </a:solidFill>
              </a:rPr>
              <a:t>, </a:t>
            </a:r>
            <a:r>
              <a:rPr lang="en-US" sz="1800" b="1" dirty="0" err="1">
                <a:solidFill>
                  <a:srgbClr val="FFFF00"/>
                </a:solidFill>
              </a:rPr>
              <a:t>chloramphenicol</a:t>
            </a:r>
            <a:r>
              <a:rPr lang="en-US" sz="1800" b="1" dirty="0">
                <a:solidFill>
                  <a:srgbClr val="FFFF00"/>
                </a:solidFill>
              </a:rPr>
              <a:t>, tetracycline or </a:t>
            </a:r>
            <a:r>
              <a:rPr lang="en-US" sz="1800" b="1" dirty="0" err="1">
                <a:solidFill>
                  <a:srgbClr val="FFFF00"/>
                </a:solidFill>
              </a:rPr>
              <a:t>kanamycin</a:t>
            </a:r>
            <a:r>
              <a:rPr lang="en-US" sz="1800" b="1" dirty="0">
                <a:solidFill>
                  <a:srgbClr val="FFFF00"/>
                </a:solidFill>
              </a:rPr>
              <a:t>, etc., </a:t>
            </a:r>
          </a:p>
          <a:p>
            <a:pPr algn="just"/>
            <a:r>
              <a:rPr lang="en-US" sz="1800" dirty="0"/>
              <a:t>The normal </a:t>
            </a:r>
            <a:r>
              <a:rPr lang="en-US" sz="1800" i="1" dirty="0"/>
              <a:t>E. coli </a:t>
            </a:r>
            <a:r>
              <a:rPr lang="en-US" sz="1800" dirty="0"/>
              <a:t>cells do not carry resistance</a:t>
            </a:r>
            <a:r>
              <a:rPr lang="en-US" sz="1800" i="1" dirty="0"/>
              <a:t> </a:t>
            </a:r>
            <a:r>
              <a:rPr lang="en-US" sz="1800" dirty="0"/>
              <a:t>against any of these antibiotics.</a:t>
            </a:r>
          </a:p>
          <a:p>
            <a:pPr algn="just"/>
            <a:r>
              <a:rPr lang="en-US" sz="1800" dirty="0"/>
              <a:t>Uses of selectable marker </a:t>
            </a:r>
          </a:p>
          <a:p>
            <a:pPr marL="628650" lvl="1" indent="-314325" algn="just"/>
            <a:r>
              <a:rPr lang="en-US" sz="1800" b="1" dirty="0">
                <a:solidFill>
                  <a:srgbClr val="FFFF00"/>
                </a:solidFill>
              </a:rPr>
              <a:t>helps in identifying and eliminating non </a:t>
            </a:r>
            <a:r>
              <a:rPr lang="en-US" sz="1800" b="1" dirty="0" err="1">
                <a:solidFill>
                  <a:srgbClr val="FFFF00"/>
                </a:solidFill>
              </a:rPr>
              <a:t>transformants</a:t>
            </a:r>
            <a:r>
              <a:rPr lang="en-US" sz="1800" b="1" dirty="0">
                <a:solidFill>
                  <a:srgbClr val="FFFF00"/>
                </a:solidFill>
              </a:rPr>
              <a:t> and </a:t>
            </a:r>
          </a:p>
          <a:p>
            <a:pPr marL="628650" lvl="1" indent="-314325" algn="just"/>
            <a:r>
              <a:rPr lang="en-US" sz="1800" b="1" dirty="0">
                <a:solidFill>
                  <a:srgbClr val="FFFF00"/>
                </a:solidFill>
              </a:rPr>
              <a:t>selectively permit the growth of the </a:t>
            </a:r>
            <a:r>
              <a:rPr lang="en-US" sz="1800" b="1" dirty="0" err="1">
                <a:solidFill>
                  <a:srgbClr val="FFFF00"/>
                </a:solidFill>
              </a:rPr>
              <a:t>transformants</a:t>
            </a:r>
            <a:r>
              <a:rPr lang="en-US" sz="1800" b="1" dirty="0">
                <a:solidFill>
                  <a:srgbClr val="FFFF00"/>
                </a:solidFill>
              </a:rPr>
              <a:t>. </a:t>
            </a:r>
          </a:p>
        </p:txBody>
      </p:sp>
      <p:pic>
        <p:nvPicPr>
          <p:cNvPr id="4" name="Picture 2">
            <a:extLst>
              <a:ext uri="{FF2B5EF4-FFF2-40B4-BE49-F238E27FC236}">
                <a16:creationId xmlns:a16="http://schemas.microsoft.com/office/drawing/2014/main" id="{6EA1826D-BD19-BC4C-8E22-03F19590F803}"/>
              </a:ext>
            </a:extLst>
          </p:cNvPr>
          <p:cNvPicPr>
            <a:picLocks noChangeAspect="1" noChangeArrowheads="1"/>
          </p:cNvPicPr>
          <p:nvPr/>
        </p:nvPicPr>
        <p:blipFill>
          <a:blip r:embed="rId2" cstate="print"/>
          <a:srcRect l="23318" t="4227" r="23318" b="13086"/>
          <a:stretch>
            <a:fillRect/>
          </a:stretch>
        </p:blipFill>
        <p:spPr bwMode="auto">
          <a:xfrm>
            <a:off x="6715791" y="502656"/>
            <a:ext cx="2357608" cy="2062907"/>
          </a:xfrm>
          <a:prstGeom prst="rect">
            <a:avLst/>
          </a:prstGeom>
          <a:noFill/>
          <a:ln w="9525">
            <a:noFill/>
            <a:miter lim="800000"/>
            <a:headEnd/>
            <a:tailEnd/>
          </a:ln>
        </p:spPr>
      </p:pic>
    </p:spTree>
    <p:extLst>
      <p:ext uri="{BB962C8B-B14F-4D97-AF65-F5344CB8AC3E}">
        <p14:creationId xmlns:p14="http://schemas.microsoft.com/office/powerpoint/2010/main" val="323948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3" presetClass="entr" presetSubtype="16"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32" fill="hold">
                            <p:stCondLst>
                              <p:cond delay="1000"/>
                            </p:stCondLst>
                            <p:childTnLst>
                              <p:par>
                                <p:cTn id="33" presetID="23" presetClass="entr" presetSubtype="16"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60413"/>
            <a:ext cx="8816623" cy="952500"/>
          </a:xfrm>
        </p:spPr>
        <p:txBody>
          <a:bodyPr>
            <a:noAutofit/>
          </a:bodyPr>
          <a:lstStyle/>
          <a:p>
            <a:r>
              <a:rPr lang="en-US" sz="2000" b="1" dirty="0"/>
              <a:t>Methods of selection of recombinants</a:t>
            </a:r>
          </a:p>
        </p:txBody>
      </p:sp>
      <p:sp>
        <p:nvSpPr>
          <p:cNvPr id="3" name="Content Placeholder 2"/>
          <p:cNvSpPr>
            <a:spLocks noGrp="1"/>
          </p:cNvSpPr>
          <p:nvPr>
            <p:ph idx="1"/>
          </p:nvPr>
        </p:nvSpPr>
        <p:spPr>
          <a:xfrm>
            <a:off x="229862" y="550389"/>
            <a:ext cx="6070329" cy="3603255"/>
          </a:xfrm>
        </p:spPr>
        <p:txBody>
          <a:bodyPr>
            <a:noAutofit/>
          </a:bodyPr>
          <a:lstStyle/>
          <a:p>
            <a:pPr marL="44450" lvl="1" indent="0" algn="just">
              <a:buNone/>
            </a:pPr>
            <a:r>
              <a:rPr lang="en-US" sz="1600" dirty="0"/>
              <a:t>Selection of recombinants formed can be done by;</a:t>
            </a:r>
          </a:p>
          <a:p>
            <a:pPr lvl="1" algn="just"/>
            <a:r>
              <a:rPr lang="en-US" sz="1600" b="1" dirty="0">
                <a:solidFill>
                  <a:srgbClr val="FFFF00"/>
                </a:solidFill>
              </a:rPr>
              <a:t>Inactivation of antibiotic resistant gene</a:t>
            </a:r>
          </a:p>
          <a:p>
            <a:pPr lvl="1" algn="just"/>
            <a:r>
              <a:rPr lang="en-US" sz="1600" b="1" dirty="0">
                <a:solidFill>
                  <a:srgbClr val="FFFF00"/>
                </a:solidFill>
              </a:rPr>
              <a:t>Insertional inactivation</a:t>
            </a:r>
            <a:endParaRPr lang="en-US" sz="1600" dirty="0">
              <a:solidFill>
                <a:srgbClr val="FFFF00"/>
              </a:solidFill>
            </a:endParaRPr>
          </a:p>
          <a:p>
            <a:pPr algn="just"/>
            <a:endParaRPr lang="en-US" sz="1600" dirty="0"/>
          </a:p>
        </p:txBody>
      </p:sp>
      <p:pic>
        <p:nvPicPr>
          <p:cNvPr id="4" name="Picture 2"/>
          <p:cNvPicPr>
            <a:picLocks noChangeAspect="1" noChangeArrowheads="1"/>
          </p:cNvPicPr>
          <p:nvPr/>
        </p:nvPicPr>
        <p:blipFill>
          <a:blip r:embed="rId2" cstate="print"/>
          <a:srcRect l="23318" t="4227" r="23318" b="13086"/>
          <a:stretch>
            <a:fillRect/>
          </a:stretch>
        </p:blipFill>
        <p:spPr bwMode="auto">
          <a:xfrm>
            <a:off x="6334810" y="627533"/>
            <a:ext cx="2579327" cy="2256911"/>
          </a:xfrm>
          <a:prstGeom prst="rect">
            <a:avLst/>
          </a:prstGeom>
          <a:noFill/>
          <a:ln w="9525">
            <a:noFill/>
            <a:miter lim="800000"/>
            <a:headEnd/>
            <a:tailEnd/>
          </a:ln>
        </p:spPr>
      </p:pic>
      <p:sp>
        <p:nvSpPr>
          <p:cNvPr id="6" name="Donut 5"/>
          <p:cNvSpPr/>
          <p:nvPr/>
        </p:nvSpPr>
        <p:spPr>
          <a:xfrm rot="20280139">
            <a:off x="7600232" y="903633"/>
            <a:ext cx="1339468" cy="891462"/>
          </a:xfrm>
          <a:prstGeom prst="donut">
            <a:avLst>
              <a:gd name="adj" fmla="val 518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897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p:val>
                                            <p:fltVal val="0"/>
                                          </p:val>
                                        </p:tav>
                                        <p:tav tm="100000">
                                          <p:val>
                                            <p:strVal val="#ppt_w"/>
                                          </p:val>
                                        </p:tav>
                                      </p:tavLst>
                                    </p:anim>
                                    <p:anim calcmode="lin" valueType="num">
                                      <p:cBhvr>
                                        <p:cTn id="8" dur="50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0"/>
                            </p:stCondLst>
                            <p:childTnLst>
                              <p:par>
                                <p:cTn id="10" presetID="7" presetClass="emph" presetSubtype="2" fill="hold" nodeType="afterEffect">
                                  <p:stCondLst>
                                    <p:cond delay="0"/>
                                  </p:stCondLst>
                                  <p:childTnLst>
                                    <p:animClr clrSpc="rgb" dir="cw">
                                      <p:cBhvr>
                                        <p:cTn id="11" dur="500" fill="hold"/>
                                        <p:tgtEl>
                                          <p:spTgt spid="6"/>
                                        </p:tgtEl>
                                        <p:attrNameLst>
                                          <p:attrName>stroke.color</p:attrName>
                                        </p:attrNameLst>
                                      </p:cBhvr>
                                      <p:to>
                                        <a:srgbClr val="FFFF00"/>
                                      </p:to>
                                    </p:animClr>
                                    <p:set>
                                      <p:cBhvr>
                                        <p:cTn id="12" dur="500" fill="hold"/>
                                        <p:tgtEl>
                                          <p:spTgt spid="6"/>
                                        </p:tgtEl>
                                        <p:attrNameLst>
                                          <p:attrName>stroke.on</p:attrName>
                                        </p:attrNameLst>
                                      </p:cBhvr>
                                      <p:to>
                                        <p:strVal val="true"/>
                                      </p:to>
                                    </p:set>
                                  </p:childTnLst>
                                </p:cTn>
                              </p:par>
                            </p:childTnLst>
                          </p:cTn>
                        </p:par>
                        <p:par>
                          <p:cTn id="13" fill="hold">
                            <p:stCondLst>
                              <p:cond delay="5500"/>
                            </p:stCondLst>
                            <p:childTnLst>
                              <p:par>
                                <p:cTn id="14" presetID="7" presetClass="emph" presetSubtype="2" fill="hold" nodeType="afterEffect">
                                  <p:stCondLst>
                                    <p:cond delay="0"/>
                                  </p:stCondLst>
                                  <p:childTnLst>
                                    <p:animClr clrSpc="rgb" dir="cw">
                                      <p:cBhvr>
                                        <p:cTn id="15" dur="2000" fill="hold"/>
                                        <p:tgtEl>
                                          <p:spTgt spid="6"/>
                                        </p:tgtEl>
                                        <p:attrNameLst>
                                          <p:attrName>stroke.color</p:attrName>
                                        </p:attrNameLst>
                                      </p:cBhvr>
                                      <p:to>
                                        <a:srgbClr val="FFFF00"/>
                                      </p:to>
                                    </p:animClr>
                                    <p:set>
                                      <p:cBhvr>
                                        <p:cTn id="16" dur="2000" fill="hold"/>
                                        <p:tgtEl>
                                          <p:spTgt spid="6"/>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p:cTn id="2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74" y="-151229"/>
            <a:ext cx="8857165" cy="952500"/>
          </a:xfrm>
        </p:spPr>
        <p:txBody>
          <a:bodyPr>
            <a:noAutofit/>
          </a:bodyPr>
          <a:lstStyle/>
          <a:p>
            <a:pPr lvl="1" algn="ctr"/>
            <a:r>
              <a:rPr lang="en-US" sz="2000" b="1" dirty="0">
                <a:solidFill>
                  <a:srgbClr val="FFFF00"/>
                </a:solidFill>
              </a:rPr>
              <a:t>Inactivation of gene encoding antibiotics </a:t>
            </a:r>
            <a:r>
              <a:rPr lang="en-US" sz="2000" b="1" dirty="0">
                <a:solidFill>
                  <a:schemeClr val="tx1"/>
                </a:solidFill>
              </a:rPr>
              <a:t>by insertion of alien DNA</a:t>
            </a:r>
          </a:p>
        </p:txBody>
      </p:sp>
      <p:sp>
        <p:nvSpPr>
          <p:cNvPr id="3" name="Content Placeholder 2"/>
          <p:cNvSpPr>
            <a:spLocks noGrp="1"/>
          </p:cNvSpPr>
          <p:nvPr>
            <p:ph idx="1"/>
          </p:nvPr>
        </p:nvSpPr>
        <p:spPr>
          <a:xfrm>
            <a:off x="179512" y="481236"/>
            <a:ext cx="8613535" cy="4400489"/>
          </a:xfrm>
        </p:spPr>
        <p:txBody>
          <a:bodyPr>
            <a:noAutofit/>
          </a:bodyPr>
          <a:lstStyle/>
          <a:p>
            <a:pPr algn="just"/>
            <a:r>
              <a:rPr lang="en-US" sz="1800" dirty="0">
                <a:solidFill>
                  <a:srgbClr val="FFFF00"/>
                </a:solidFill>
              </a:rPr>
              <a:t>One antibiotic resistance gene of pBR322 </a:t>
            </a:r>
            <a:r>
              <a:rPr lang="en-US" sz="1800" b="1" dirty="0">
                <a:solidFill>
                  <a:srgbClr val="FFFF00"/>
                </a:solidFill>
              </a:rPr>
              <a:t>helps in selecting the transformants</a:t>
            </a:r>
          </a:p>
          <a:p>
            <a:pPr algn="just"/>
            <a:r>
              <a:rPr lang="en-US" sz="1800" dirty="0"/>
              <a:t>The </a:t>
            </a:r>
            <a:r>
              <a:rPr lang="en-US" sz="1800" dirty="0">
                <a:solidFill>
                  <a:srgbClr val="FFFF00"/>
                </a:solidFill>
              </a:rPr>
              <a:t>other antibiotic resistance gene gets ‘inactivated due to insertion’ of alien DNA</a:t>
            </a:r>
            <a:r>
              <a:rPr lang="en-US" sz="1800" dirty="0"/>
              <a:t>, and </a:t>
            </a:r>
            <a:r>
              <a:rPr lang="en-US" sz="1800" dirty="0">
                <a:solidFill>
                  <a:srgbClr val="FFFF00"/>
                </a:solidFill>
              </a:rPr>
              <a:t>helps in selection of recombinants</a:t>
            </a:r>
            <a:r>
              <a:rPr lang="en-US" sz="1800" dirty="0"/>
              <a:t>. </a:t>
            </a:r>
          </a:p>
          <a:p>
            <a:pPr algn="just"/>
            <a:r>
              <a:rPr lang="en-US" sz="1800" dirty="0">
                <a:solidFill>
                  <a:srgbClr val="FFFF00"/>
                </a:solidFill>
              </a:rPr>
              <a:t>Selection of recombinants due to inactivation of antibiotics</a:t>
            </a:r>
            <a:r>
              <a:rPr lang="en-US" sz="1800" dirty="0"/>
              <a:t> is a </a:t>
            </a:r>
            <a:r>
              <a:rPr lang="en-US" sz="1800" b="1" dirty="0">
                <a:solidFill>
                  <a:srgbClr val="FFFF00"/>
                </a:solidFill>
              </a:rPr>
              <a:t>cumbersome procedure </a:t>
            </a:r>
            <a:r>
              <a:rPr lang="en-US" sz="1800" dirty="0"/>
              <a:t>because it requires simultaneous plating on two plates having different antibiotics. </a:t>
            </a:r>
          </a:p>
        </p:txBody>
      </p:sp>
      <p:grpSp>
        <p:nvGrpSpPr>
          <p:cNvPr id="33" name="Group 32"/>
          <p:cNvGrpSpPr/>
          <p:nvPr/>
        </p:nvGrpSpPr>
        <p:grpSpPr>
          <a:xfrm>
            <a:off x="177141" y="2380713"/>
            <a:ext cx="2379199" cy="2377741"/>
            <a:chOff x="198473" y="2808047"/>
            <a:chExt cx="2141279" cy="2139967"/>
          </a:xfrm>
        </p:grpSpPr>
        <p:pic>
          <p:nvPicPr>
            <p:cNvPr id="5" name="Picture 4" descr="Untitled-1.gif"/>
            <p:cNvPicPr>
              <a:picLocks noChangeAspect="1"/>
            </p:cNvPicPr>
            <p:nvPr/>
          </p:nvPicPr>
          <p:blipFill>
            <a:blip r:embed="rId2" cstate="print"/>
            <a:stretch>
              <a:fillRect/>
            </a:stretch>
          </p:blipFill>
          <p:spPr>
            <a:xfrm>
              <a:off x="198473" y="2808047"/>
              <a:ext cx="2141279" cy="2139967"/>
            </a:xfrm>
            <a:prstGeom prst="rect">
              <a:avLst/>
            </a:prstGeom>
          </p:spPr>
        </p:pic>
        <p:sp>
          <p:nvSpPr>
            <p:cNvPr id="6" name="Rectangle 5"/>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 name="Rectangle 7"/>
          <p:cNvSpPr/>
          <p:nvPr/>
        </p:nvSpPr>
        <p:spPr>
          <a:xfrm>
            <a:off x="1596233" y="3007464"/>
            <a:ext cx="5918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Times New Roman" pitchFamily="18" charset="0"/>
                <a:ea typeface="+mn-ea"/>
                <a:cs typeface="Times New Roman" pitchFamily="18" charset="0"/>
              </a:rPr>
              <a:t>tet</a:t>
            </a:r>
            <a:r>
              <a:rPr kumimoji="0" lang="en-US" sz="2000" b="1" i="0" u="none" strike="noStrike" kern="1200" cap="none" spc="0" normalizeH="0" baseline="30000" noProof="0" dirty="0" err="1">
                <a:ln>
                  <a:noFill/>
                </a:ln>
                <a:solidFill>
                  <a:prstClr val="white"/>
                </a:solidFill>
                <a:effectLst/>
                <a:uLnTx/>
                <a:uFillTx/>
                <a:latin typeface="Times New Roman" pitchFamily="18" charset="0"/>
                <a:ea typeface="+mn-ea"/>
                <a:cs typeface="Times New Roman" pitchFamily="18" charset="0"/>
              </a:rPr>
              <a:t>R</a:t>
            </a:r>
            <a:endParaRPr kumimoji="0" lang="en-US" sz="2000" b="1" i="0" u="none" strike="noStrike" kern="1200" cap="none" spc="0" normalizeH="0" baseline="30000" noProof="0" dirty="0">
              <a:ln>
                <a:noFill/>
              </a:ln>
              <a:solidFill>
                <a:prstClr val="white"/>
              </a:solidFill>
              <a:effectLst/>
              <a:uLnTx/>
              <a:uFillTx/>
              <a:latin typeface="Times New Roman" pitchFamily="18" charset="0"/>
              <a:ea typeface="+mn-ea"/>
              <a:cs typeface="Times New Roman" pitchFamily="18" charset="0"/>
            </a:endParaRPr>
          </a:p>
        </p:txBody>
      </p:sp>
      <p:sp>
        <p:nvSpPr>
          <p:cNvPr id="9" name="Rectangle 8"/>
          <p:cNvSpPr/>
          <p:nvPr/>
        </p:nvSpPr>
        <p:spPr>
          <a:xfrm>
            <a:off x="476109" y="2993598"/>
            <a:ext cx="7922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Times New Roman" pitchFamily="18" charset="0"/>
                <a:ea typeface="+mn-ea"/>
                <a:cs typeface="Times New Roman" pitchFamily="18" charset="0"/>
              </a:rPr>
              <a:t>amp</a:t>
            </a:r>
            <a:r>
              <a:rPr kumimoji="0" lang="en-US" sz="2000" b="1" i="0" u="none" strike="noStrike" kern="1200" cap="none" spc="0" normalizeH="0" baseline="30000" noProof="0" dirty="0" err="1">
                <a:ln>
                  <a:noFill/>
                </a:ln>
                <a:solidFill>
                  <a:prstClr val="white"/>
                </a:solidFill>
                <a:effectLst/>
                <a:uLnTx/>
                <a:uFillTx/>
                <a:latin typeface="Times New Roman" pitchFamily="18" charset="0"/>
                <a:ea typeface="+mn-ea"/>
                <a:cs typeface="Times New Roman" pitchFamily="18" charset="0"/>
              </a:rPr>
              <a:t>R</a:t>
            </a:r>
            <a:endParaRPr kumimoji="0" lang="en-US" sz="2000" b="1" i="0" u="none" strike="noStrike" kern="1200" cap="none" spc="0" normalizeH="0" baseline="30000" noProof="0" dirty="0">
              <a:ln>
                <a:noFill/>
              </a:ln>
              <a:solidFill>
                <a:prstClr val="white"/>
              </a:solidFill>
              <a:effectLst/>
              <a:uLnTx/>
              <a:uFillTx/>
              <a:latin typeface="Times New Roman" pitchFamily="18" charset="0"/>
              <a:ea typeface="+mn-ea"/>
              <a:cs typeface="Times New Roman" pitchFamily="18" charset="0"/>
            </a:endParaRPr>
          </a:p>
        </p:txBody>
      </p:sp>
      <p:grpSp>
        <p:nvGrpSpPr>
          <p:cNvPr id="17" name="Group 16"/>
          <p:cNvGrpSpPr/>
          <p:nvPr/>
        </p:nvGrpSpPr>
        <p:grpSpPr>
          <a:xfrm>
            <a:off x="2292123" y="2281436"/>
            <a:ext cx="1334917" cy="540683"/>
            <a:chOff x="2101956" y="2718699"/>
            <a:chExt cx="1201425" cy="486615"/>
          </a:xfrm>
        </p:grpSpPr>
        <p:sp>
          <p:nvSpPr>
            <p:cNvPr id="10" name="Rectangle 9"/>
            <p:cNvSpPr/>
            <p:nvPr/>
          </p:nvSpPr>
          <p:spPr>
            <a:xfrm rot="21131561">
              <a:off x="2349466" y="2718699"/>
              <a:ext cx="953915" cy="3600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Times New Roman" pitchFamily="18" charset="0"/>
                  <a:ea typeface="+mn-ea"/>
                  <a:cs typeface="Times New Roman" pitchFamily="18" charset="0"/>
                </a:rPr>
                <a:t>BamH</a:t>
              </a:r>
              <a:r>
                <a:rPr kumimoji="0" lang="en-US" sz="2000" b="1"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I</a:t>
              </a:r>
            </a:p>
          </p:txBody>
        </p:sp>
        <p:cxnSp>
          <p:nvCxnSpPr>
            <p:cNvPr id="12" name="Straight Connector 11"/>
            <p:cNvCxnSpPr/>
            <p:nvPr/>
          </p:nvCxnSpPr>
          <p:spPr>
            <a:xfrm flipV="1">
              <a:off x="2101956" y="2965697"/>
              <a:ext cx="330578" cy="239617"/>
            </a:xfrm>
            <a:prstGeom prst="line">
              <a:avLst/>
            </a:prstGeom>
          </p:spPr>
          <p:style>
            <a:lnRef idx="3">
              <a:schemeClr val="dk1"/>
            </a:lnRef>
            <a:fillRef idx="0">
              <a:schemeClr val="dk1"/>
            </a:fillRef>
            <a:effectRef idx="2">
              <a:schemeClr val="dk1"/>
            </a:effectRef>
            <a:fontRef idx="minor">
              <a:schemeClr val="tx1"/>
            </a:fontRef>
          </p:style>
        </p:cxnSp>
      </p:grpSp>
      <p:grpSp>
        <p:nvGrpSpPr>
          <p:cNvPr id="37" name="Group 36"/>
          <p:cNvGrpSpPr/>
          <p:nvPr/>
        </p:nvGrpSpPr>
        <p:grpSpPr>
          <a:xfrm>
            <a:off x="4211960" y="3958364"/>
            <a:ext cx="1520169" cy="800089"/>
            <a:chOff x="5652120" y="3651870"/>
            <a:chExt cx="1368152" cy="720080"/>
          </a:xfrm>
        </p:grpSpPr>
        <p:grpSp>
          <p:nvGrpSpPr>
            <p:cNvPr id="26" name="Group 41"/>
            <p:cNvGrpSpPr/>
            <p:nvPr/>
          </p:nvGrpSpPr>
          <p:grpSpPr>
            <a:xfrm>
              <a:off x="5652120" y="3651870"/>
              <a:ext cx="1368152" cy="720080"/>
              <a:chOff x="3923928" y="1851670"/>
              <a:chExt cx="2088232" cy="1152128"/>
            </a:xfrm>
          </p:grpSpPr>
          <p:grpSp>
            <p:nvGrpSpPr>
              <p:cNvPr id="28" name="Group 43"/>
              <p:cNvGrpSpPr/>
              <p:nvPr/>
            </p:nvGrpSpPr>
            <p:grpSpPr>
              <a:xfrm>
                <a:off x="3923928" y="1851670"/>
                <a:ext cx="2088232" cy="1152128"/>
                <a:chOff x="3923928" y="1851670"/>
                <a:chExt cx="2088232" cy="1152128"/>
              </a:xfrm>
            </p:grpSpPr>
            <p:sp>
              <p:nvSpPr>
                <p:cNvPr id="30" name="Rounded Rectangle 29"/>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sp>
            <p:nvSpPr>
              <p:cNvPr id="29" name="Freeform 28"/>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p:cNvGrpSpPr/>
            <p:nvPr/>
          </p:nvGrpSpPr>
          <p:grpSpPr>
            <a:xfrm>
              <a:off x="6444208" y="3795886"/>
              <a:ext cx="432048" cy="432313"/>
              <a:chOff x="198473" y="2808047"/>
              <a:chExt cx="2141279" cy="2139967"/>
            </a:xfrm>
          </p:grpSpPr>
          <p:pic>
            <p:nvPicPr>
              <p:cNvPr id="35" name="Picture 34" descr="Untitled-1.gif"/>
              <p:cNvPicPr>
                <a:picLocks noChangeAspect="1"/>
              </p:cNvPicPr>
              <p:nvPr/>
            </p:nvPicPr>
            <p:blipFill>
              <a:blip r:embed="rId2" cstate="print"/>
              <a:stretch>
                <a:fillRect/>
              </a:stretch>
            </p:blipFill>
            <p:spPr>
              <a:xfrm>
                <a:off x="198473" y="2808047"/>
                <a:ext cx="2141279" cy="2139967"/>
              </a:xfrm>
              <a:prstGeom prst="rect">
                <a:avLst/>
              </a:prstGeom>
            </p:spPr>
          </p:pic>
          <p:sp>
            <p:nvSpPr>
              <p:cNvPr id="36" name="Rectangle 35"/>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38" name="Rectangle 37"/>
          <p:cNvSpPr/>
          <p:nvPr/>
        </p:nvSpPr>
        <p:spPr>
          <a:xfrm>
            <a:off x="4211960" y="4795441"/>
            <a:ext cx="2391809" cy="307777"/>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1400" b="1" i="0" u="none" strike="noStrike" kern="1200" cap="none" spc="0" normalizeH="0" baseline="0" noProof="0" dirty="0">
                <a:ln>
                  <a:noFill/>
                </a:ln>
                <a:solidFill>
                  <a:prstClr val="white"/>
                </a:solidFill>
                <a:effectLst/>
                <a:uLnTx/>
                <a:uFillTx/>
                <a:latin typeface="Calibri"/>
                <a:ea typeface="+mn-ea"/>
                <a:cs typeface="+mn-cs"/>
              </a:rPr>
              <a:t>/Recombinants</a:t>
            </a:r>
          </a:p>
        </p:txBody>
      </p:sp>
      <p:sp>
        <p:nvSpPr>
          <p:cNvPr id="39" name="Rectangle 38"/>
          <p:cNvSpPr/>
          <p:nvPr/>
        </p:nvSpPr>
        <p:spPr>
          <a:xfrm>
            <a:off x="4211960" y="3432818"/>
            <a:ext cx="4240470" cy="30777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Non </a:t>
            </a:r>
            <a:r>
              <a:rPr kumimoji="0" lang="en-US" sz="14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1400" b="1" i="0" u="none" strike="noStrike" kern="1200" cap="none" spc="0" normalizeH="0" baseline="0" noProof="0" dirty="0">
                <a:ln>
                  <a:noFill/>
                </a:ln>
                <a:solidFill>
                  <a:prstClr val="white"/>
                </a:solidFill>
                <a:effectLst/>
                <a:uLnTx/>
                <a:uFillTx/>
                <a:latin typeface="Calibri"/>
                <a:ea typeface="+mn-ea"/>
                <a:cs typeface="+mn-cs"/>
              </a:rPr>
              <a:t>/Non-recombinant </a:t>
            </a:r>
          </a:p>
        </p:txBody>
      </p:sp>
      <p:grpSp>
        <p:nvGrpSpPr>
          <p:cNvPr id="40" name="Group 39"/>
          <p:cNvGrpSpPr/>
          <p:nvPr/>
        </p:nvGrpSpPr>
        <p:grpSpPr>
          <a:xfrm>
            <a:off x="2616818" y="3695110"/>
            <a:ext cx="1360151" cy="602550"/>
            <a:chOff x="1475657" y="1372150"/>
            <a:chExt cx="1440160" cy="542295"/>
          </a:xfrm>
        </p:grpSpPr>
        <p:sp>
          <p:nvSpPr>
            <p:cNvPr id="41" name="Down Arrow 40"/>
            <p:cNvSpPr/>
            <p:nvPr/>
          </p:nvSpPr>
          <p:spPr>
            <a:xfrm rot="16200000">
              <a:off x="2075927" y="771880"/>
              <a:ext cx="239619" cy="14401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p:cNvSpPr/>
            <p:nvPr/>
          </p:nvSpPr>
          <p:spPr>
            <a:xfrm>
              <a:off x="1691680" y="1554346"/>
              <a:ext cx="1033179" cy="3600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4" name="Group 3">
            <a:extLst>
              <a:ext uri="{FF2B5EF4-FFF2-40B4-BE49-F238E27FC236}">
                <a16:creationId xmlns:a16="http://schemas.microsoft.com/office/drawing/2014/main" id="{16867D86-FAF6-3D41-9E53-16DEC2D4E727}"/>
              </a:ext>
            </a:extLst>
          </p:cNvPr>
          <p:cNvGrpSpPr/>
          <p:nvPr/>
        </p:nvGrpSpPr>
        <p:grpSpPr>
          <a:xfrm>
            <a:off x="4211960" y="2678222"/>
            <a:ext cx="1520169" cy="800089"/>
            <a:chOff x="4211960" y="2678222"/>
            <a:chExt cx="1520169" cy="800089"/>
          </a:xfrm>
        </p:grpSpPr>
        <p:grpSp>
          <p:nvGrpSpPr>
            <p:cNvPr id="19" name="Group 41"/>
            <p:cNvGrpSpPr/>
            <p:nvPr/>
          </p:nvGrpSpPr>
          <p:grpSpPr>
            <a:xfrm>
              <a:off x="4211960" y="2678222"/>
              <a:ext cx="1520169" cy="800089"/>
              <a:chOff x="3923928" y="1851670"/>
              <a:chExt cx="2088232" cy="1152128"/>
            </a:xfrm>
          </p:grpSpPr>
          <p:grpSp>
            <p:nvGrpSpPr>
              <p:cNvPr id="21" name="Group 43"/>
              <p:cNvGrpSpPr/>
              <p:nvPr/>
            </p:nvGrpSpPr>
            <p:grpSpPr>
              <a:xfrm>
                <a:off x="3923928" y="1851670"/>
                <a:ext cx="2088232" cy="1152128"/>
                <a:chOff x="3923928" y="1851670"/>
                <a:chExt cx="2088232" cy="1152128"/>
              </a:xfrm>
            </p:grpSpPr>
            <p:sp>
              <p:nvSpPr>
                <p:cNvPr id="23" name="Rounded Rectangle 22"/>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sp>
            <p:nvSpPr>
              <p:cNvPr id="22" name="Freeform 21"/>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44" name="Picture 43" descr="Untitled-1.gif">
              <a:extLst>
                <a:ext uri="{FF2B5EF4-FFF2-40B4-BE49-F238E27FC236}">
                  <a16:creationId xmlns:a16="http://schemas.microsoft.com/office/drawing/2014/main" id="{8B429A72-C95E-BF40-8FB4-796A20FEC485}"/>
                </a:ext>
              </a:extLst>
            </p:cNvPr>
            <p:cNvPicPr>
              <a:picLocks noChangeAspect="1"/>
            </p:cNvPicPr>
            <p:nvPr/>
          </p:nvPicPr>
          <p:blipFill>
            <a:blip r:embed="rId2" cstate="print"/>
            <a:stretch>
              <a:fillRect/>
            </a:stretch>
          </p:blipFill>
          <p:spPr>
            <a:xfrm>
              <a:off x="5130069" y="2792201"/>
              <a:ext cx="447170" cy="446896"/>
            </a:xfrm>
            <a:prstGeom prst="rect">
              <a:avLst/>
            </a:prstGeom>
          </p:spPr>
        </p:pic>
      </p:grpSp>
    </p:spTree>
    <p:extLst>
      <p:ext uri="{BB962C8B-B14F-4D97-AF65-F5344CB8AC3E}">
        <p14:creationId xmlns:p14="http://schemas.microsoft.com/office/powerpoint/2010/main" val="339967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2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par>
                                <p:cTn id="33" presetID="4" presetClass="entr" presetSubtype="16"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box(in)">
                                      <p:cBhvr>
                                        <p:cTn id="35" dur="500"/>
                                        <p:tgtEl>
                                          <p:spTgt spid="37"/>
                                        </p:tgtEl>
                                      </p:cBhvr>
                                    </p:animEffect>
                                  </p:childTnLst>
                                </p:cTn>
                              </p:par>
                              <p:par>
                                <p:cTn id="36" presetID="23" presetClass="entr" presetSubtype="16"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891813" y="985292"/>
            <a:ext cx="4640516" cy="1360151"/>
            <a:chOff x="6588224" y="1995686"/>
            <a:chExt cx="2232248" cy="1080120"/>
          </a:xfrm>
        </p:grpSpPr>
        <p:sp>
          <p:nvSpPr>
            <p:cNvPr id="53" name="Rounded Rectangle 52"/>
            <p:cNvSpPr/>
            <p:nvPr/>
          </p:nvSpPr>
          <p:spPr>
            <a:xfrm>
              <a:off x="6588224" y="2283718"/>
              <a:ext cx="2232248" cy="576064"/>
            </a:xfrm>
            <a:prstGeom prst="roundRect">
              <a:avLst>
                <a:gd name="adj" fmla="val 3439"/>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p:cNvGrpSpPr/>
            <p:nvPr/>
          </p:nvGrpSpPr>
          <p:grpSpPr>
            <a:xfrm>
              <a:off x="6588224" y="1995686"/>
              <a:ext cx="2232248" cy="1080120"/>
              <a:chOff x="6588224" y="1995686"/>
              <a:chExt cx="2232248" cy="1080120"/>
            </a:xfrm>
          </p:grpSpPr>
          <p:sp>
            <p:nvSpPr>
              <p:cNvPr id="54" name="Oval 53"/>
              <p:cNvSpPr/>
              <p:nvPr/>
            </p:nvSpPr>
            <p:spPr>
              <a:xfrm>
                <a:off x="6588224" y="2643758"/>
                <a:ext cx="2232248" cy="432048"/>
              </a:xfrm>
              <a:prstGeom prst="ellips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r="100000" b="100000"/>
                </a:path>
                <a:tileRect l="-100000" t="-100000"/>
              </a:gra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l 50"/>
              <p:cNvSpPr/>
              <p:nvPr/>
            </p:nvSpPr>
            <p:spPr>
              <a:xfrm>
                <a:off x="6588224" y="1995686"/>
                <a:ext cx="2232248" cy="576064"/>
              </a:xfrm>
              <a:prstGeom prst="ellipse">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 name="Title 1"/>
          <p:cNvSpPr>
            <a:spLocks noGrp="1"/>
          </p:cNvSpPr>
          <p:nvPr>
            <p:ph type="title"/>
          </p:nvPr>
        </p:nvSpPr>
        <p:spPr>
          <a:xfrm>
            <a:off x="-508000" y="-247305"/>
            <a:ext cx="10160000" cy="952500"/>
          </a:xfrm>
        </p:spPr>
        <p:txBody>
          <a:bodyPr>
            <a:noAutofit/>
          </a:bodyPr>
          <a:lstStyle/>
          <a:p>
            <a:r>
              <a:rPr lang="en-US" sz="2000" b="1" dirty="0">
                <a:solidFill>
                  <a:srgbClr val="FFFF00"/>
                </a:solidFill>
              </a:rPr>
              <a:t>What is transformation with reference to genetic engineering?</a:t>
            </a:r>
          </a:p>
        </p:txBody>
      </p:sp>
      <p:sp>
        <p:nvSpPr>
          <p:cNvPr id="3" name="Content Placeholder 2"/>
          <p:cNvSpPr>
            <a:spLocks noGrp="1"/>
          </p:cNvSpPr>
          <p:nvPr>
            <p:ph idx="1"/>
          </p:nvPr>
        </p:nvSpPr>
        <p:spPr>
          <a:xfrm>
            <a:off x="251520" y="409228"/>
            <a:ext cx="8712968" cy="3952439"/>
          </a:xfrm>
        </p:spPr>
        <p:txBody>
          <a:bodyPr>
            <a:noAutofit/>
          </a:bodyPr>
          <a:lstStyle/>
          <a:p>
            <a:pPr marL="0" indent="0" algn="just">
              <a:buNone/>
            </a:pPr>
            <a:r>
              <a:rPr lang="en-US" sz="1800" b="1" dirty="0"/>
              <a:t>Transformation is a </a:t>
            </a:r>
            <a:r>
              <a:rPr lang="en-US" sz="1800" b="1" dirty="0">
                <a:solidFill>
                  <a:srgbClr val="FFFF00"/>
                </a:solidFill>
              </a:rPr>
              <a:t>procedure</a:t>
            </a:r>
            <a:r>
              <a:rPr lang="en-US" sz="1800" b="1" dirty="0"/>
              <a:t> through which </a:t>
            </a:r>
            <a:r>
              <a:rPr lang="en-US" sz="1800" b="1" dirty="0">
                <a:solidFill>
                  <a:srgbClr val="FFFF00"/>
                </a:solidFill>
              </a:rPr>
              <a:t>a piece of DNA is introduced in a host bacterium.  </a:t>
            </a:r>
          </a:p>
        </p:txBody>
      </p:sp>
      <p:pic>
        <p:nvPicPr>
          <p:cNvPr id="4" name="Content Placeholder 11" descr="Untitled-1.gif"/>
          <p:cNvPicPr>
            <a:picLocks noChangeAspect="1"/>
          </p:cNvPicPr>
          <p:nvPr/>
        </p:nvPicPr>
        <p:blipFill>
          <a:blip r:embed="rId2" cstate="print"/>
          <a:stretch>
            <a:fillRect/>
          </a:stretch>
        </p:blipFill>
        <p:spPr>
          <a:xfrm>
            <a:off x="811582" y="1151963"/>
            <a:ext cx="480053" cy="493361"/>
          </a:xfrm>
          <a:prstGeom prst="rect">
            <a:avLst/>
          </a:prstGeom>
        </p:spPr>
      </p:pic>
      <p:grpSp>
        <p:nvGrpSpPr>
          <p:cNvPr id="12" name="Group 11"/>
          <p:cNvGrpSpPr/>
          <p:nvPr/>
        </p:nvGrpSpPr>
        <p:grpSpPr>
          <a:xfrm>
            <a:off x="4177655" y="1882469"/>
            <a:ext cx="554052" cy="305258"/>
            <a:chOff x="3923928" y="1851670"/>
            <a:chExt cx="2088232" cy="1152128"/>
          </a:xfrm>
          <a:scene3d>
            <a:camera prst="isometricTopUp"/>
            <a:lightRig rig="threePt" dir="t"/>
          </a:scene3d>
        </p:grpSpPr>
        <p:grpSp>
          <p:nvGrpSpPr>
            <p:cNvPr id="11" name="Group 10"/>
            <p:cNvGrpSpPr/>
            <p:nvPr/>
          </p:nvGrpSpPr>
          <p:grpSpPr>
            <a:xfrm>
              <a:off x="3923928" y="1851670"/>
              <a:ext cx="2088232" cy="1152128"/>
              <a:chOff x="3923928" y="1851670"/>
              <a:chExt cx="2088232" cy="1152128"/>
            </a:xfrm>
          </p:grpSpPr>
          <p:grpSp>
            <p:nvGrpSpPr>
              <p:cNvPr id="7" name="Group 6"/>
              <p:cNvGrpSpPr/>
              <p:nvPr/>
            </p:nvGrpSpPr>
            <p:grpSpPr>
              <a:xfrm>
                <a:off x="3923928" y="1851670"/>
                <a:ext cx="2088232" cy="1152128"/>
                <a:chOff x="3923928" y="1851670"/>
                <a:chExt cx="2088232" cy="1152128"/>
              </a:xfrm>
            </p:grpSpPr>
            <p:sp>
              <p:nvSpPr>
                <p:cNvPr id="5" name="Rounded Rectangle 4"/>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9" name="Freeform 8"/>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Donut 9"/>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 name="Group 12"/>
          <p:cNvGrpSpPr/>
          <p:nvPr/>
        </p:nvGrpSpPr>
        <p:grpSpPr>
          <a:xfrm>
            <a:off x="4741224" y="1856353"/>
            <a:ext cx="554052" cy="305258"/>
            <a:chOff x="3923928" y="1851670"/>
            <a:chExt cx="2088232" cy="1152128"/>
          </a:xfrm>
          <a:scene3d>
            <a:camera prst="isometricTopUp"/>
            <a:lightRig rig="threePt" dir="t"/>
          </a:scene3d>
        </p:grpSpPr>
        <p:grpSp>
          <p:nvGrpSpPr>
            <p:cNvPr id="14" name="Group 13"/>
            <p:cNvGrpSpPr/>
            <p:nvPr/>
          </p:nvGrpSpPr>
          <p:grpSpPr>
            <a:xfrm>
              <a:off x="3923928" y="1851670"/>
              <a:ext cx="2088232" cy="1152128"/>
              <a:chOff x="3923928" y="1851670"/>
              <a:chExt cx="2088232" cy="1152128"/>
            </a:xfrm>
          </p:grpSpPr>
          <p:grpSp>
            <p:nvGrpSpPr>
              <p:cNvPr id="16" name="Group 15"/>
              <p:cNvGrpSpPr/>
              <p:nvPr/>
            </p:nvGrpSpPr>
            <p:grpSpPr>
              <a:xfrm>
                <a:off x="3923928" y="1851670"/>
                <a:ext cx="2088232" cy="1152128"/>
                <a:chOff x="3923928" y="1851670"/>
                <a:chExt cx="2088232" cy="1152128"/>
              </a:xfrm>
            </p:grpSpPr>
            <p:sp>
              <p:nvSpPr>
                <p:cNvPr id="18" name="Rounded Rectangle 17"/>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Freeform 16"/>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Donut 14"/>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6322204" y="1922017"/>
            <a:ext cx="554052" cy="305258"/>
            <a:chOff x="3923928" y="1851670"/>
            <a:chExt cx="2088232" cy="1152128"/>
          </a:xfrm>
          <a:scene3d>
            <a:camera prst="isometricTopUp"/>
            <a:lightRig rig="threePt" dir="t"/>
          </a:scene3d>
        </p:grpSpPr>
        <p:grpSp>
          <p:nvGrpSpPr>
            <p:cNvPr id="21" name="Group 20"/>
            <p:cNvGrpSpPr/>
            <p:nvPr/>
          </p:nvGrpSpPr>
          <p:grpSpPr>
            <a:xfrm>
              <a:off x="3923928" y="1851670"/>
              <a:ext cx="2088232" cy="1152128"/>
              <a:chOff x="3923928" y="1851670"/>
              <a:chExt cx="2088232" cy="1152128"/>
            </a:xfrm>
          </p:grpSpPr>
          <p:grpSp>
            <p:nvGrpSpPr>
              <p:cNvPr id="23" name="Group 22"/>
              <p:cNvGrpSpPr/>
              <p:nvPr/>
            </p:nvGrpSpPr>
            <p:grpSpPr>
              <a:xfrm>
                <a:off x="3923928" y="1851670"/>
                <a:ext cx="2088232" cy="1152128"/>
                <a:chOff x="3923928" y="1851670"/>
                <a:chExt cx="2088232" cy="1152128"/>
              </a:xfrm>
            </p:grpSpPr>
            <p:sp>
              <p:nvSpPr>
                <p:cNvPr id="25" name="Rounded Rectangle 24"/>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4" name="Freeform 23"/>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2" name="Donut 21"/>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3586163" y="1904136"/>
            <a:ext cx="554052" cy="305258"/>
            <a:chOff x="3923928" y="1851670"/>
            <a:chExt cx="2088232" cy="1152128"/>
          </a:xfrm>
          <a:scene3d>
            <a:camera prst="isometricTopUp"/>
            <a:lightRig rig="threePt" dir="t"/>
          </a:scene3d>
        </p:grpSpPr>
        <p:grpSp>
          <p:nvGrpSpPr>
            <p:cNvPr id="28" name="Group 27"/>
            <p:cNvGrpSpPr/>
            <p:nvPr/>
          </p:nvGrpSpPr>
          <p:grpSpPr>
            <a:xfrm>
              <a:off x="3923928" y="1851670"/>
              <a:ext cx="2088232" cy="1152128"/>
              <a:chOff x="3923928" y="1851670"/>
              <a:chExt cx="2088232" cy="1152128"/>
            </a:xfrm>
          </p:grpSpPr>
          <p:grpSp>
            <p:nvGrpSpPr>
              <p:cNvPr id="30" name="Group 29"/>
              <p:cNvGrpSpPr/>
              <p:nvPr/>
            </p:nvGrpSpPr>
            <p:grpSpPr>
              <a:xfrm>
                <a:off x="3923928" y="1851670"/>
                <a:ext cx="2088232" cy="1152128"/>
                <a:chOff x="3923928" y="1851670"/>
                <a:chExt cx="2088232" cy="1152128"/>
              </a:xfrm>
            </p:grpSpPr>
            <p:sp>
              <p:nvSpPr>
                <p:cNvPr id="32" name="Rounded Rectangle 31"/>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33" name="Rounded Rectangle 32"/>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Freeform 30"/>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29" name="Donut 28"/>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p:cNvGrpSpPr/>
          <p:nvPr/>
        </p:nvGrpSpPr>
        <p:grpSpPr>
          <a:xfrm>
            <a:off x="5255629" y="1880544"/>
            <a:ext cx="554052" cy="305258"/>
            <a:chOff x="3923928" y="1851670"/>
            <a:chExt cx="2088232" cy="1152128"/>
          </a:xfrm>
          <a:scene3d>
            <a:camera prst="isometricTopUp"/>
            <a:lightRig rig="threePt" dir="t"/>
          </a:scene3d>
        </p:grpSpPr>
        <p:grpSp>
          <p:nvGrpSpPr>
            <p:cNvPr id="35" name="Group 34"/>
            <p:cNvGrpSpPr/>
            <p:nvPr/>
          </p:nvGrpSpPr>
          <p:grpSpPr>
            <a:xfrm>
              <a:off x="3923928" y="1851670"/>
              <a:ext cx="2088232" cy="1152128"/>
              <a:chOff x="3923928" y="1851670"/>
              <a:chExt cx="2088232" cy="1152128"/>
            </a:xfrm>
          </p:grpSpPr>
          <p:grpSp>
            <p:nvGrpSpPr>
              <p:cNvPr id="37" name="Group 36"/>
              <p:cNvGrpSpPr/>
              <p:nvPr/>
            </p:nvGrpSpPr>
            <p:grpSpPr>
              <a:xfrm>
                <a:off x="3923928" y="1851670"/>
                <a:ext cx="2088232" cy="1152128"/>
                <a:chOff x="3923928" y="1851670"/>
                <a:chExt cx="2088232" cy="1152128"/>
              </a:xfrm>
            </p:grpSpPr>
            <p:sp>
              <p:nvSpPr>
                <p:cNvPr id="39" name="Rounded Rectangle 38"/>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40" name="Rounded Rectangle 39"/>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Freeform 37"/>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36" name="Donut 35"/>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oup 40"/>
          <p:cNvGrpSpPr/>
          <p:nvPr/>
        </p:nvGrpSpPr>
        <p:grpSpPr>
          <a:xfrm>
            <a:off x="5772133" y="1880544"/>
            <a:ext cx="554052" cy="305258"/>
            <a:chOff x="3923928" y="1851670"/>
            <a:chExt cx="2088232" cy="1152128"/>
          </a:xfrm>
          <a:scene3d>
            <a:camera prst="isometricTopUp"/>
            <a:lightRig rig="threePt" dir="t"/>
          </a:scene3d>
        </p:grpSpPr>
        <p:grpSp>
          <p:nvGrpSpPr>
            <p:cNvPr id="42" name="Group 41"/>
            <p:cNvGrpSpPr/>
            <p:nvPr/>
          </p:nvGrpSpPr>
          <p:grpSpPr>
            <a:xfrm>
              <a:off x="3923928" y="1851670"/>
              <a:ext cx="2088232" cy="1152128"/>
              <a:chOff x="3923928" y="1851670"/>
              <a:chExt cx="2088232" cy="1152128"/>
            </a:xfrm>
          </p:grpSpPr>
          <p:grpSp>
            <p:nvGrpSpPr>
              <p:cNvPr id="44" name="Group 43"/>
              <p:cNvGrpSpPr/>
              <p:nvPr/>
            </p:nvGrpSpPr>
            <p:grpSpPr>
              <a:xfrm>
                <a:off x="3923928" y="1851670"/>
                <a:ext cx="2088232" cy="1152128"/>
                <a:chOff x="3923928" y="1851670"/>
                <a:chExt cx="2088232" cy="1152128"/>
              </a:xfrm>
            </p:grpSpPr>
            <p:sp>
              <p:nvSpPr>
                <p:cNvPr id="46" name="Rounded Rectangle 45"/>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47" name="Rounded Rectangle 46"/>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45" name="Freeform 44"/>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Donut 42"/>
            <p:cNvSpPr/>
            <p:nvPr/>
          </p:nvSpPr>
          <p:spPr>
            <a:xfrm>
              <a:off x="5292080" y="2211710"/>
              <a:ext cx="432048" cy="432048"/>
            </a:xfrm>
            <a:prstGeom prst="donut">
              <a:avLst>
                <a:gd name="adj" fmla="val 14831"/>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66" name="Content Placeholder 11" descr="Untitled-1.gif"/>
          <p:cNvPicPr>
            <a:picLocks noChangeAspect="1"/>
          </p:cNvPicPr>
          <p:nvPr/>
        </p:nvPicPr>
        <p:blipFill>
          <a:blip r:embed="rId2" cstate="print"/>
          <a:stretch>
            <a:fillRect/>
          </a:stretch>
        </p:blipFill>
        <p:spPr>
          <a:xfrm>
            <a:off x="331529" y="1772072"/>
            <a:ext cx="480053" cy="493361"/>
          </a:xfrm>
          <a:prstGeom prst="rect">
            <a:avLst/>
          </a:prstGeom>
        </p:spPr>
      </p:pic>
      <p:pic>
        <p:nvPicPr>
          <p:cNvPr id="67" name="Content Placeholder 11" descr="Untitled-1.gif"/>
          <p:cNvPicPr>
            <a:picLocks noChangeAspect="1"/>
          </p:cNvPicPr>
          <p:nvPr/>
        </p:nvPicPr>
        <p:blipFill>
          <a:blip r:embed="rId2" cstate="print"/>
          <a:stretch>
            <a:fillRect/>
          </a:stretch>
        </p:blipFill>
        <p:spPr>
          <a:xfrm>
            <a:off x="1131618" y="1872043"/>
            <a:ext cx="480053" cy="493361"/>
          </a:xfrm>
          <a:prstGeom prst="rect">
            <a:avLst/>
          </a:prstGeom>
        </p:spPr>
      </p:pic>
      <p:pic>
        <p:nvPicPr>
          <p:cNvPr id="68" name="Content Placeholder 11" descr="Untitled-1.gif"/>
          <p:cNvPicPr>
            <a:picLocks noChangeAspect="1"/>
          </p:cNvPicPr>
          <p:nvPr/>
        </p:nvPicPr>
        <p:blipFill>
          <a:blip r:embed="rId2" cstate="print"/>
          <a:stretch>
            <a:fillRect/>
          </a:stretch>
        </p:blipFill>
        <p:spPr>
          <a:xfrm>
            <a:off x="1555853" y="1212010"/>
            <a:ext cx="480053" cy="493361"/>
          </a:xfrm>
          <a:prstGeom prst="rect">
            <a:avLst/>
          </a:prstGeom>
        </p:spPr>
      </p:pic>
      <p:sp>
        <p:nvSpPr>
          <p:cNvPr id="48" name="Rectangle 47"/>
          <p:cNvSpPr/>
          <p:nvPr/>
        </p:nvSpPr>
        <p:spPr>
          <a:xfrm>
            <a:off x="1158372" y="4265657"/>
            <a:ext cx="3341620" cy="40011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2000" b="1" i="0" u="none" strike="noStrike" kern="1200" cap="none" spc="0" normalizeH="0" baseline="0" noProof="0" dirty="0">
                <a:ln>
                  <a:noFill/>
                </a:ln>
                <a:solidFill>
                  <a:prstClr val="white"/>
                </a:solidFill>
                <a:effectLst/>
                <a:uLnTx/>
                <a:uFillTx/>
                <a:latin typeface="Calibri"/>
                <a:ea typeface="+mn-ea"/>
                <a:cs typeface="+mn-cs"/>
              </a:rPr>
              <a:t>/Recombinants</a:t>
            </a:r>
          </a:p>
        </p:txBody>
      </p:sp>
      <p:grpSp>
        <p:nvGrpSpPr>
          <p:cNvPr id="84" name="Group 83"/>
          <p:cNvGrpSpPr/>
          <p:nvPr/>
        </p:nvGrpSpPr>
        <p:grpSpPr>
          <a:xfrm>
            <a:off x="2219739" y="2331953"/>
            <a:ext cx="1920213" cy="1933706"/>
            <a:chOff x="1403648" y="2991655"/>
            <a:chExt cx="1728192" cy="1740335"/>
          </a:xfrm>
        </p:grpSpPr>
        <p:grpSp>
          <p:nvGrpSpPr>
            <p:cNvPr id="77" name="Group 76"/>
            <p:cNvGrpSpPr/>
            <p:nvPr/>
          </p:nvGrpSpPr>
          <p:grpSpPr>
            <a:xfrm>
              <a:off x="1403648" y="3867894"/>
              <a:ext cx="1728192" cy="864096"/>
              <a:chOff x="1547664" y="3219822"/>
              <a:chExt cx="1728192" cy="864096"/>
            </a:xfrm>
          </p:grpSpPr>
          <p:grpSp>
            <p:nvGrpSpPr>
              <p:cNvPr id="70" name="Group 41"/>
              <p:cNvGrpSpPr/>
              <p:nvPr/>
            </p:nvGrpSpPr>
            <p:grpSpPr>
              <a:xfrm>
                <a:off x="1547664" y="3219822"/>
                <a:ext cx="1728192" cy="864096"/>
                <a:chOff x="3923928" y="1851670"/>
                <a:chExt cx="2088232" cy="1152128"/>
              </a:xfrm>
            </p:grpSpPr>
            <p:grpSp>
              <p:nvGrpSpPr>
                <p:cNvPr id="72" name="Group 43"/>
                <p:cNvGrpSpPr/>
                <p:nvPr/>
              </p:nvGrpSpPr>
              <p:grpSpPr>
                <a:xfrm>
                  <a:off x="3923928" y="1851670"/>
                  <a:ext cx="2088232" cy="1152128"/>
                  <a:chOff x="3923928" y="1851670"/>
                  <a:chExt cx="2088232" cy="1152128"/>
                </a:xfrm>
              </p:grpSpPr>
              <p:sp>
                <p:nvSpPr>
                  <p:cNvPr id="74" name="Rounded Rectangle 7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75" name="Rounded Rectangle 74"/>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73" name="Freeform 7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76" name="Content Placeholder 11" descr="Untitled-1.gif"/>
              <p:cNvPicPr>
                <a:picLocks noChangeAspect="1"/>
              </p:cNvPicPr>
              <p:nvPr/>
            </p:nvPicPr>
            <p:blipFill>
              <a:blip r:embed="rId2" cstate="print"/>
              <a:stretch>
                <a:fillRect/>
              </a:stretch>
            </p:blipFill>
            <p:spPr>
              <a:xfrm>
                <a:off x="2627784" y="3435846"/>
                <a:ext cx="432048" cy="444025"/>
              </a:xfrm>
              <a:prstGeom prst="rect">
                <a:avLst/>
              </a:prstGeom>
            </p:spPr>
          </p:pic>
        </p:grpSp>
        <p:sp>
          <p:nvSpPr>
            <p:cNvPr id="79" name="Down Arrow 78"/>
            <p:cNvSpPr/>
            <p:nvPr/>
          </p:nvSpPr>
          <p:spPr>
            <a:xfrm rot="1724998">
              <a:off x="2370041" y="2991655"/>
              <a:ext cx="357296" cy="8732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0C0"/>
                  </a:solidFill>
                  <a:effectLst/>
                  <a:uLnTx/>
                  <a:uFillTx/>
                  <a:latin typeface="Calibri"/>
                  <a:ea typeface="+mn-ea"/>
                  <a:cs typeface="+mn-cs"/>
                </a:rPr>
                <a:t>Transformation</a:t>
              </a:r>
              <a:endParaRPr kumimoji="0" lang="en-US" sz="900" b="0" i="0" u="none" strike="noStrike" kern="1200" cap="none" spc="0" normalizeH="0" baseline="0" noProof="0" dirty="0">
                <a:ln>
                  <a:noFill/>
                </a:ln>
                <a:solidFill>
                  <a:srgbClr val="0070C0"/>
                </a:solidFill>
                <a:effectLst/>
                <a:uLnTx/>
                <a:uFillTx/>
                <a:latin typeface="Calibri"/>
                <a:ea typeface="+mn-ea"/>
                <a:cs typeface="+mn-cs"/>
              </a:endParaRPr>
            </a:p>
          </p:txBody>
        </p:sp>
      </p:grpSp>
      <p:sp>
        <p:nvSpPr>
          <p:cNvPr id="49" name="Rectangle 48"/>
          <p:cNvSpPr/>
          <p:nvPr/>
        </p:nvSpPr>
        <p:spPr>
          <a:xfrm>
            <a:off x="4860032" y="4255332"/>
            <a:ext cx="4240470" cy="4001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Non </a:t>
            </a:r>
            <a:r>
              <a:rPr kumimoji="0" lang="en-US" sz="2000" b="1" i="0" u="none" strike="noStrike" kern="1200" cap="none" spc="0" normalizeH="0" baseline="0" noProof="0" dirty="0" err="1">
                <a:ln>
                  <a:noFill/>
                </a:ln>
                <a:solidFill>
                  <a:prstClr val="white"/>
                </a:solidFill>
                <a:effectLst/>
                <a:uLnTx/>
                <a:uFillTx/>
                <a:latin typeface="Calibri"/>
                <a:ea typeface="+mn-ea"/>
                <a:cs typeface="+mn-cs"/>
              </a:rPr>
              <a:t>transformants</a:t>
            </a:r>
            <a:r>
              <a:rPr kumimoji="0" lang="en-US" sz="2000" b="1" i="0" u="none" strike="noStrike" kern="1200" cap="none" spc="0" normalizeH="0" baseline="0" noProof="0" dirty="0">
                <a:ln>
                  <a:noFill/>
                </a:ln>
                <a:solidFill>
                  <a:prstClr val="white"/>
                </a:solidFill>
                <a:effectLst/>
                <a:uLnTx/>
                <a:uFillTx/>
                <a:latin typeface="Calibri"/>
                <a:ea typeface="+mn-ea"/>
                <a:cs typeface="+mn-cs"/>
              </a:rPr>
              <a:t>/Non-recombinant </a:t>
            </a:r>
          </a:p>
        </p:txBody>
      </p:sp>
      <p:grpSp>
        <p:nvGrpSpPr>
          <p:cNvPr id="85" name="Group 84"/>
          <p:cNvGrpSpPr/>
          <p:nvPr/>
        </p:nvGrpSpPr>
        <p:grpSpPr>
          <a:xfrm>
            <a:off x="5852141" y="2369225"/>
            <a:ext cx="1920213" cy="1944438"/>
            <a:chOff x="6948264" y="2992882"/>
            <a:chExt cx="1728192" cy="1749994"/>
          </a:xfrm>
        </p:grpSpPr>
        <p:grpSp>
          <p:nvGrpSpPr>
            <p:cNvPr id="59" name="Group 58"/>
            <p:cNvGrpSpPr/>
            <p:nvPr/>
          </p:nvGrpSpPr>
          <p:grpSpPr>
            <a:xfrm>
              <a:off x="6948264" y="3878780"/>
              <a:ext cx="1728192" cy="864096"/>
              <a:chOff x="3923928" y="1851670"/>
              <a:chExt cx="2088232" cy="1152128"/>
            </a:xfrm>
          </p:grpSpPr>
          <p:grpSp>
            <p:nvGrpSpPr>
              <p:cNvPr id="60" name="Group 41"/>
              <p:cNvGrpSpPr/>
              <p:nvPr/>
            </p:nvGrpSpPr>
            <p:grpSpPr>
              <a:xfrm>
                <a:off x="3923928" y="1851670"/>
                <a:ext cx="2088232" cy="1152128"/>
                <a:chOff x="3923928" y="1851670"/>
                <a:chExt cx="2088232" cy="1152128"/>
              </a:xfrm>
            </p:grpSpPr>
            <p:grpSp>
              <p:nvGrpSpPr>
                <p:cNvPr id="62" name="Group 43"/>
                <p:cNvGrpSpPr/>
                <p:nvPr/>
              </p:nvGrpSpPr>
              <p:grpSpPr>
                <a:xfrm>
                  <a:off x="3923928" y="1851670"/>
                  <a:ext cx="2088232" cy="1152128"/>
                  <a:chOff x="3923928" y="1851670"/>
                  <a:chExt cx="2088232" cy="1152128"/>
                </a:xfrm>
              </p:grpSpPr>
              <p:sp>
                <p:nvSpPr>
                  <p:cNvPr id="64" name="Rounded Rectangle 6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sp>
                <p:nvSpPr>
                  <p:cNvPr id="65" name="Rounded Rectangle 64"/>
                  <p:cNvSpPr/>
                  <p:nvPr/>
                </p:nvSpPr>
                <p:spPr>
                  <a:xfrm>
                    <a:off x="3985050" y="1912792"/>
                    <a:ext cx="1944216" cy="100811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63" name="Freeform 6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61" name="Donut 60"/>
              <p:cNvSpPr/>
              <p:nvPr/>
            </p:nvSpPr>
            <p:spPr>
              <a:xfrm>
                <a:off x="5292080" y="2211709"/>
                <a:ext cx="459052" cy="432048"/>
              </a:xfrm>
              <a:prstGeom prst="donut">
                <a:avLst>
                  <a:gd name="adj" fmla="val 1483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80" name="Down Arrow 79"/>
            <p:cNvSpPr/>
            <p:nvPr/>
          </p:nvSpPr>
          <p:spPr>
            <a:xfrm rot="19378396" flipH="1">
              <a:off x="7061897" y="2992882"/>
              <a:ext cx="371833" cy="89814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619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p:cTn id="19" dur="500" fill="hold"/>
                                        <p:tgtEl>
                                          <p:spTgt spid="66"/>
                                        </p:tgtEl>
                                        <p:attrNameLst>
                                          <p:attrName>ppt_w</p:attrName>
                                        </p:attrNameLst>
                                      </p:cBhvr>
                                      <p:tavLst>
                                        <p:tav tm="0">
                                          <p:val>
                                            <p:fltVal val="0"/>
                                          </p:val>
                                        </p:tav>
                                        <p:tav tm="100000">
                                          <p:val>
                                            <p:strVal val="#ppt_w"/>
                                          </p:val>
                                        </p:tav>
                                      </p:tavLst>
                                    </p:anim>
                                    <p:anim calcmode="lin" valueType="num">
                                      <p:cBhvr>
                                        <p:cTn id="20" dur="500" fill="hold"/>
                                        <p:tgtEl>
                                          <p:spTgt spid="66"/>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0.03733 -0.00917 C 0.08385 -0.04723 0.13073 -0.08473 0.19253 -0.08639 C 0.25451 -0.08834 0.3684 -0.0325 0.40816 -0.02056 C 0.44774 -0.00889 0.43854 -0.01223 0.43073 -0.015 " pathEditMode="relative" rAng="0" ptsTypes="AAAA">
                                      <p:cBhvr>
                                        <p:cTn id="60" dur="2000" fill="hold"/>
                                        <p:tgtEl>
                                          <p:spTgt spid="67"/>
                                        </p:tgtEl>
                                        <p:attrNameLst>
                                          <p:attrName>ppt_x</p:attrName>
                                          <p:attrName>ppt_y</p:attrName>
                                        </p:attrNameLst>
                                      </p:cBhvr>
                                      <p:rCtr x="20000" y="-3889"/>
                                    </p:animMotion>
                                  </p:childTnLst>
                                </p:cTn>
                              </p:par>
                              <p:par>
                                <p:cTn id="61" presetID="0" presetClass="path" presetSubtype="0" accel="50000" decel="50000" fill="hold" nodeType="withEffect">
                                  <p:stCondLst>
                                    <p:cond delay="0"/>
                                  </p:stCondLst>
                                  <p:childTnLst>
                                    <p:animMotion origin="layout" path="M 0.03733 -0.00917 C 0.08385 -0.04723 0.13073 -0.08473 0.19253 -0.08639 C 0.25451 -0.08834 0.3684 -0.0325 0.40816 -0.02056 C 0.44774 -0.00889 0.43854 -0.01223 0.43073 -0.015 " pathEditMode="relative" rAng="0" ptsTypes="AAAA">
                                      <p:cBhvr>
                                        <p:cTn id="62" dur="2000" fill="hold"/>
                                        <p:tgtEl>
                                          <p:spTgt spid="66"/>
                                        </p:tgtEl>
                                        <p:attrNameLst>
                                          <p:attrName>ppt_x</p:attrName>
                                          <p:attrName>ppt_y</p:attrName>
                                        </p:attrNameLst>
                                      </p:cBhvr>
                                      <p:rCtr x="20000" y="-3889"/>
                                    </p:animMotion>
                                  </p:childTnLst>
                                </p:cTn>
                              </p:par>
                              <p:par>
                                <p:cTn id="63" presetID="0" presetClass="path" presetSubtype="0" accel="50000" decel="50000" fill="hold" nodeType="withEffect">
                                  <p:stCondLst>
                                    <p:cond delay="0"/>
                                  </p:stCondLst>
                                  <p:childTnLst>
                                    <p:animMotion origin="layout" path="M 0.03733 -0.00916 C 0.08385 -0.04722 0.13073 -0.08472 0.19254 -0.08639 C 0.25451 -0.08833 0.3684 -0.0325 0.40816 -0.02055 C 0.44774 -0.00889 0.43854 -0.01222 0.43073 -0.015 " pathEditMode="relative" rAng="0" ptsTypes="AAAA">
                                      <p:cBhvr>
                                        <p:cTn id="64" dur="2000" fill="hold"/>
                                        <p:tgtEl>
                                          <p:spTgt spid="4"/>
                                        </p:tgtEl>
                                        <p:attrNameLst>
                                          <p:attrName>ppt_x</p:attrName>
                                          <p:attrName>ppt_y</p:attrName>
                                        </p:attrNameLst>
                                      </p:cBhvr>
                                      <p:rCtr x="20000" y="-3889"/>
                                    </p:animMotion>
                                  </p:childTnLst>
                                </p:cTn>
                              </p:par>
                              <p:par>
                                <p:cTn id="65" presetID="0" presetClass="path" presetSubtype="0" accel="50000" decel="50000" fill="hold" nodeType="withEffect">
                                  <p:stCondLst>
                                    <p:cond delay="0"/>
                                  </p:stCondLst>
                                  <p:childTnLst>
                                    <p:animMotion origin="layout" path="M 0.03733 -0.00917 C 0.08386 -0.04722 0.13073 -0.08472 0.19254 -0.08639 C 0.25452 -0.08833 0.36841 -0.0325 0.40816 -0.02056 C 0.44775 -0.00889 0.43855 -0.01222 0.43073 -0.015 " pathEditMode="relative" rAng="0" ptsTypes="AAAA">
                                      <p:cBhvr>
                                        <p:cTn id="66" dur="2000" fill="hold"/>
                                        <p:tgtEl>
                                          <p:spTgt spid="68"/>
                                        </p:tgtEl>
                                        <p:attrNameLst>
                                          <p:attrName>ppt_x</p:attrName>
                                          <p:attrName>ppt_y</p:attrName>
                                        </p:attrNameLst>
                                      </p:cBhvr>
                                      <p:rCtr x="20000" y="-3889"/>
                                    </p:animMotion>
                                  </p:childTnLst>
                                </p:cTn>
                              </p:par>
                            </p:childTnLst>
                          </p:cTn>
                        </p:par>
                        <p:par>
                          <p:cTn id="67" fill="hold">
                            <p:stCondLst>
                              <p:cond delay="2000"/>
                            </p:stCondLst>
                            <p:childTnLst>
                              <p:par>
                                <p:cTn id="68" presetID="1" presetClass="exit" presetSubtype="0" fill="hold" nodeType="afterEffect">
                                  <p:stCondLst>
                                    <p:cond delay="0"/>
                                  </p:stCondLst>
                                  <p:childTnLst>
                                    <p:set>
                                      <p:cBhvr>
                                        <p:cTn id="69" dur="1" fill="hold">
                                          <p:stCondLst>
                                            <p:cond delay="0"/>
                                          </p:stCondLst>
                                        </p:cTn>
                                        <p:tgtEl>
                                          <p:spTgt spid="67"/>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66"/>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4"/>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nodeType="clickEffect">
                                  <p:stCondLst>
                                    <p:cond delay="0"/>
                                  </p:stCondLst>
                                  <p:childTnLst>
                                    <p:set>
                                      <p:cBhvr>
                                        <p:cTn id="79" dur="1" fill="hold">
                                          <p:stCondLst>
                                            <p:cond delay="0"/>
                                          </p:stCondLst>
                                        </p:cTn>
                                        <p:tgtEl>
                                          <p:spTgt spid="84"/>
                                        </p:tgtEl>
                                        <p:attrNameLst>
                                          <p:attrName>style.visibility</p:attrName>
                                        </p:attrNameLst>
                                      </p:cBhvr>
                                      <p:to>
                                        <p:strVal val="visible"/>
                                      </p:to>
                                    </p:set>
                                    <p:anim calcmode="lin" valueType="num">
                                      <p:cBhvr>
                                        <p:cTn id="80" dur="500" fill="hold"/>
                                        <p:tgtEl>
                                          <p:spTgt spid="84"/>
                                        </p:tgtEl>
                                        <p:attrNameLst>
                                          <p:attrName>ppt_w</p:attrName>
                                        </p:attrNameLst>
                                      </p:cBhvr>
                                      <p:tavLst>
                                        <p:tav tm="0">
                                          <p:val>
                                            <p:fltVal val="0"/>
                                          </p:val>
                                        </p:tav>
                                        <p:tav tm="100000">
                                          <p:val>
                                            <p:strVal val="#ppt_w"/>
                                          </p:val>
                                        </p:tav>
                                      </p:tavLst>
                                    </p:anim>
                                    <p:anim calcmode="lin" valueType="num">
                                      <p:cBhvr>
                                        <p:cTn id="81" dur="500" fill="hold"/>
                                        <p:tgtEl>
                                          <p:spTgt spid="84"/>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ID="23" presetClass="entr" presetSubtype="16"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 calcmode="lin" valueType="num">
                                      <p:cBhvr>
                                        <p:cTn id="85" dur="500" fill="hold"/>
                                        <p:tgtEl>
                                          <p:spTgt spid="48"/>
                                        </p:tgtEl>
                                        <p:attrNameLst>
                                          <p:attrName>ppt_w</p:attrName>
                                        </p:attrNameLst>
                                      </p:cBhvr>
                                      <p:tavLst>
                                        <p:tav tm="0">
                                          <p:val>
                                            <p:fltVal val="0"/>
                                          </p:val>
                                        </p:tav>
                                        <p:tav tm="100000">
                                          <p:val>
                                            <p:strVal val="#ppt_w"/>
                                          </p:val>
                                        </p:tav>
                                      </p:tavLst>
                                    </p:anim>
                                    <p:anim calcmode="lin" valueType="num">
                                      <p:cBhvr>
                                        <p:cTn id="86"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anim calcmode="lin" valueType="num">
                                      <p:cBhvr>
                                        <p:cTn id="91" dur="500" fill="hold"/>
                                        <p:tgtEl>
                                          <p:spTgt spid="85"/>
                                        </p:tgtEl>
                                        <p:attrNameLst>
                                          <p:attrName>ppt_w</p:attrName>
                                        </p:attrNameLst>
                                      </p:cBhvr>
                                      <p:tavLst>
                                        <p:tav tm="0">
                                          <p:val>
                                            <p:fltVal val="0"/>
                                          </p:val>
                                        </p:tav>
                                        <p:tav tm="100000">
                                          <p:val>
                                            <p:strVal val="#ppt_w"/>
                                          </p:val>
                                        </p:tav>
                                      </p:tavLst>
                                    </p:anim>
                                    <p:anim calcmode="lin" valueType="num">
                                      <p:cBhvr>
                                        <p:cTn id="92" dur="500" fill="hold"/>
                                        <p:tgtEl>
                                          <p:spTgt spid="85"/>
                                        </p:tgtEl>
                                        <p:attrNameLst>
                                          <p:attrName>ppt_h</p:attrName>
                                        </p:attrNameLst>
                                      </p:cBhvr>
                                      <p:tavLst>
                                        <p:tav tm="0">
                                          <p:val>
                                            <p:fltVal val="0"/>
                                          </p:val>
                                        </p:tav>
                                        <p:tav tm="100000">
                                          <p:val>
                                            <p:strVal val="#ppt_h"/>
                                          </p:val>
                                        </p:tav>
                                      </p:tavLst>
                                    </p:anim>
                                  </p:childTnLst>
                                </p:cTn>
                              </p:par>
                            </p:childTnLst>
                          </p:cTn>
                        </p:par>
                        <p:par>
                          <p:cTn id="93" fill="hold">
                            <p:stCondLst>
                              <p:cond delay="500"/>
                            </p:stCondLst>
                            <p:childTnLst>
                              <p:par>
                                <p:cTn id="94" presetID="23" presetClass="entr" presetSubtype="16"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20"/>
            <a:ext cx="10160000" cy="556284"/>
          </a:xfrm>
        </p:spPr>
        <p:txBody>
          <a:bodyPr>
            <a:noAutofit/>
          </a:bodyPr>
          <a:lstStyle/>
          <a:p>
            <a:pPr lvl="1" algn="ctr"/>
            <a:r>
              <a:rPr lang="en-US" sz="2000" b="1" dirty="0">
                <a:solidFill>
                  <a:schemeClr val="tx1"/>
                </a:solidFill>
              </a:rPr>
              <a:t>How does selection of recombinants is achieved?</a:t>
            </a:r>
          </a:p>
        </p:txBody>
      </p:sp>
      <p:sp>
        <p:nvSpPr>
          <p:cNvPr id="3" name="Content Placeholder 2"/>
          <p:cNvSpPr>
            <a:spLocks noGrp="1"/>
          </p:cNvSpPr>
          <p:nvPr>
            <p:ph idx="1"/>
          </p:nvPr>
        </p:nvSpPr>
        <p:spPr>
          <a:xfrm>
            <a:off x="107505" y="3537575"/>
            <a:ext cx="8732943" cy="1212729"/>
          </a:xfrm>
        </p:spPr>
        <p:txBody>
          <a:bodyPr>
            <a:noAutofit/>
          </a:bodyPr>
          <a:lstStyle/>
          <a:p>
            <a:pPr marL="0" indent="0" algn="just">
              <a:buNone/>
            </a:pPr>
            <a:r>
              <a:rPr lang="en-US" sz="1800" dirty="0"/>
              <a:t>The </a:t>
            </a:r>
            <a:r>
              <a:rPr lang="en-US" sz="1800" b="1" dirty="0">
                <a:solidFill>
                  <a:srgbClr val="FFFF00"/>
                </a:solidFill>
              </a:rPr>
              <a:t>recombinants will grow in ampicillin containing medium but not on that containing tetracycline. </a:t>
            </a:r>
          </a:p>
        </p:txBody>
      </p:sp>
      <p:grpSp>
        <p:nvGrpSpPr>
          <p:cNvPr id="106" name="Group 105"/>
          <p:cNvGrpSpPr/>
          <p:nvPr/>
        </p:nvGrpSpPr>
        <p:grpSpPr>
          <a:xfrm>
            <a:off x="3326073" y="569245"/>
            <a:ext cx="5514375" cy="884958"/>
            <a:chOff x="3563888" y="3939902"/>
            <a:chExt cx="4962938" cy="796462"/>
          </a:xfrm>
        </p:grpSpPr>
        <p:grpSp>
          <p:nvGrpSpPr>
            <p:cNvPr id="104" name="Group 103"/>
            <p:cNvGrpSpPr/>
            <p:nvPr/>
          </p:nvGrpSpPr>
          <p:grpSpPr>
            <a:xfrm>
              <a:off x="3563888" y="3939902"/>
              <a:ext cx="2271046" cy="796462"/>
              <a:chOff x="3411077" y="4347037"/>
              <a:chExt cx="2271046" cy="796462"/>
            </a:xfrm>
          </p:grpSpPr>
          <p:grpSp>
            <p:nvGrpSpPr>
              <p:cNvPr id="75" name="Group 74"/>
              <p:cNvGrpSpPr/>
              <p:nvPr/>
            </p:nvGrpSpPr>
            <p:grpSpPr>
              <a:xfrm>
                <a:off x="3419872" y="4559427"/>
                <a:ext cx="2262251" cy="584072"/>
                <a:chOff x="6588224" y="2283718"/>
                <a:chExt cx="2232248" cy="792087"/>
              </a:xfrm>
            </p:grpSpPr>
            <p:sp>
              <p:nvSpPr>
                <p:cNvPr id="76" name="Rounded Rectangle 75"/>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 name="Group 102"/>
              <p:cNvGrpSpPr/>
              <p:nvPr/>
            </p:nvGrpSpPr>
            <p:grpSpPr>
              <a:xfrm>
                <a:off x="3411077" y="4347037"/>
                <a:ext cx="2271046" cy="741638"/>
                <a:chOff x="3411077" y="4347037"/>
                <a:chExt cx="2271046" cy="741638"/>
              </a:xfrm>
            </p:grpSpPr>
            <p:sp>
              <p:nvSpPr>
                <p:cNvPr id="98" name="Oval 97"/>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05" name="Rectangle 104"/>
            <p:cNvSpPr/>
            <p:nvPr/>
          </p:nvSpPr>
          <p:spPr>
            <a:xfrm>
              <a:off x="5796136" y="4290650"/>
              <a:ext cx="2730690"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00"/>
                  </a:solidFill>
                  <a:effectLst/>
                  <a:uLnTx/>
                  <a:uFillTx/>
                  <a:latin typeface="Calibri"/>
                  <a:ea typeface="+mn-ea"/>
                  <a:cs typeface="+mn-cs"/>
                </a:rPr>
                <a:t>Ampicillin</a:t>
              </a:r>
              <a:r>
                <a:rPr kumimoji="0" lang="en-US" sz="1800" b="1" i="0" u="none" strike="noStrike" kern="1200" cap="none" spc="0" normalizeH="0" baseline="0" noProof="0" dirty="0">
                  <a:ln>
                    <a:noFill/>
                  </a:ln>
                  <a:solidFill>
                    <a:srgbClr val="FFFF00"/>
                  </a:solidFill>
                  <a:effectLst/>
                  <a:uLnTx/>
                  <a:uFillTx/>
                  <a:latin typeface="Calibri"/>
                  <a:ea typeface="+mn-ea"/>
                  <a:cs typeface="+mn-cs"/>
                </a:rPr>
                <a:t>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25" name="Group 124"/>
          <p:cNvGrpSpPr/>
          <p:nvPr/>
        </p:nvGrpSpPr>
        <p:grpSpPr>
          <a:xfrm>
            <a:off x="3260674" y="2484598"/>
            <a:ext cx="5691603" cy="884958"/>
            <a:chOff x="3563888" y="3939902"/>
            <a:chExt cx="5122443" cy="796462"/>
          </a:xfrm>
        </p:grpSpPr>
        <p:grpSp>
          <p:nvGrpSpPr>
            <p:cNvPr id="126" name="Group 103"/>
            <p:cNvGrpSpPr/>
            <p:nvPr/>
          </p:nvGrpSpPr>
          <p:grpSpPr>
            <a:xfrm>
              <a:off x="3563888" y="3939902"/>
              <a:ext cx="2271046" cy="796462"/>
              <a:chOff x="3411077" y="4347037"/>
              <a:chExt cx="2271046" cy="796462"/>
            </a:xfrm>
          </p:grpSpPr>
          <p:grpSp>
            <p:nvGrpSpPr>
              <p:cNvPr id="128" name="Group 74"/>
              <p:cNvGrpSpPr/>
              <p:nvPr/>
            </p:nvGrpSpPr>
            <p:grpSpPr>
              <a:xfrm>
                <a:off x="3419872" y="4559427"/>
                <a:ext cx="2262251" cy="584072"/>
                <a:chOff x="6588224" y="2283718"/>
                <a:chExt cx="2232248" cy="792087"/>
              </a:xfrm>
            </p:grpSpPr>
            <p:sp>
              <p:nvSpPr>
                <p:cNvPr id="132" name="Rounded Rectangle 131"/>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Oval 132"/>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9" name="Group 102"/>
              <p:cNvGrpSpPr/>
              <p:nvPr/>
            </p:nvGrpSpPr>
            <p:grpSpPr>
              <a:xfrm>
                <a:off x="3411077" y="4347037"/>
                <a:ext cx="2271046" cy="741638"/>
                <a:chOff x="3411077" y="4347037"/>
                <a:chExt cx="2271046" cy="741638"/>
              </a:xfrm>
            </p:grpSpPr>
            <p:sp>
              <p:nvSpPr>
                <p:cNvPr id="130" name="Oval 129"/>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Oval 130"/>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27" name="Rectangle 126"/>
            <p:cNvSpPr/>
            <p:nvPr/>
          </p:nvSpPr>
          <p:spPr>
            <a:xfrm>
              <a:off x="5796136" y="4290650"/>
              <a:ext cx="2890195"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Tetracycline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7" name="Group 146"/>
          <p:cNvGrpSpPr/>
          <p:nvPr/>
        </p:nvGrpSpPr>
        <p:grpSpPr>
          <a:xfrm>
            <a:off x="1468220" y="729262"/>
            <a:ext cx="1600178" cy="679043"/>
            <a:chOff x="1475656" y="1275606"/>
            <a:chExt cx="1440160" cy="611139"/>
          </a:xfrm>
        </p:grpSpPr>
        <p:sp>
          <p:nvSpPr>
            <p:cNvPr id="144" name="Down Arrow 143"/>
            <p:cNvSpPr/>
            <p:nvPr/>
          </p:nvSpPr>
          <p:spPr>
            <a:xfrm rot="16200000">
              <a:off x="1979712" y="771550"/>
              <a:ext cx="432048" cy="14401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Rectangle 144"/>
            <p:cNvSpPr/>
            <p:nvPr/>
          </p:nvSpPr>
          <p:spPr>
            <a:xfrm>
              <a:off x="1691680" y="1554346"/>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8" name="Group 147"/>
          <p:cNvGrpSpPr/>
          <p:nvPr/>
        </p:nvGrpSpPr>
        <p:grpSpPr>
          <a:xfrm rot="21429972">
            <a:off x="1216334" y="1704241"/>
            <a:ext cx="2301848" cy="686483"/>
            <a:chOff x="4489700" y="2066145"/>
            <a:chExt cx="1642951" cy="439482"/>
          </a:xfrm>
        </p:grpSpPr>
        <p:sp>
          <p:nvSpPr>
            <p:cNvPr id="143" name="Down Arrow 142"/>
            <p:cNvSpPr/>
            <p:nvPr/>
          </p:nvSpPr>
          <p:spPr>
            <a:xfrm rot="18334996">
              <a:off x="5137520" y="1418325"/>
              <a:ext cx="347312" cy="164295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Rectangle 145"/>
            <p:cNvSpPr/>
            <p:nvPr/>
          </p:nvSpPr>
          <p:spPr>
            <a:xfrm rot="2123160">
              <a:off x="4592257" y="2173228"/>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6" name="Group 55">
            <a:extLst>
              <a:ext uri="{FF2B5EF4-FFF2-40B4-BE49-F238E27FC236}">
                <a16:creationId xmlns:a16="http://schemas.microsoft.com/office/drawing/2014/main" id="{52CB697E-C8BF-2D4F-8944-7B196D8D99B6}"/>
              </a:ext>
            </a:extLst>
          </p:cNvPr>
          <p:cNvGrpSpPr/>
          <p:nvPr/>
        </p:nvGrpSpPr>
        <p:grpSpPr>
          <a:xfrm rot="10800000">
            <a:off x="4641215" y="1117590"/>
            <a:ext cx="393445" cy="245277"/>
            <a:chOff x="5652120" y="3651870"/>
            <a:chExt cx="1368152" cy="720080"/>
          </a:xfrm>
        </p:grpSpPr>
        <p:grpSp>
          <p:nvGrpSpPr>
            <p:cNvPr id="57" name="Group 41">
              <a:extLst>
                <a:ext uri="{FF2B5EF4-FFF2-40B4-BE49-F238E27FC236}">
                  <a16:creationId xmlns:a16="http://schemas.microsoft.com/office/drawing/2014/main" id="{507345BC-232B-CD43-BEC6-665695EDB5C3}"/>
                </a:ext>
              </a:extLst>
            </p:cNvPr>
            <p:cNvGrpSpPr/>
            <p:nvPr/>
          </p:nvGrpSpPr>
          <p:grpSpPr>
            <a:xfrm>
              <a:off x="5652120" y="3651870"/>
              <a:ext cx="1368152" cy="720080"/>
              <a:chOff x="3923928" y="1851670"/>
              <a:chExt cx="2088232" cy="1152128"/>
            </a:xfrm>
          </p:grpSpPr>
          <p:grpSp>
            <p:nvGrpSpPr>
              <p:cNvPr id="61" name="Group 43">
                <a:extLst>
                  <a:ext uri="{FF2B5EF4-FFF2-40B4-BE49-F238E27FC236}">
                    <a16:creationId xmlns:a16="http://schemas.microsoft.com/office/drawing/2014/main" id="{951967EC-0F6F-884A-8924-E1BC6F76BDD5}"/>
                  </a:ext>
                </a:extLst>
              </p:cNvPr>
              <p:cNvGrpSpPr/>
              <p:nvPr/>
            </p:nvGrpSpPr>
            <p:grpSpPr>
              <a:xfrm>
                <a:off x="3923928" y="1851670"/>
                <a:ext cx="2088232" cy="1152128"/>
                <a:chOff x="3923928" y="1851670"/>
                <a:chExt cx="2088232" cy="1152128"/>
              </a:xfrm>
            </p:grpSpPr>
            <p:sp>
              <p:nvSpPr>
                <p:cNvPr id="63" name="Rounded Rectangle 62">
                  <a:extLst>
                    <a:ext uri="{FF2B5EF4-FFF2-40B4-BE49-F238E27FC236}">
                      <a16:creationId xmlns:a16="http://schemas.microsoft.com/office/drawing/2014/main" id="{1719B35B-7522-494F-9656-14851972B670}"/>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64" name="Rounded Rectangle 63">
                  <a:extLst>
                    <a:ext uri="{FF2B5EF4-FFF2-40B4-BE49-F238E27FC236}">
                      <a16:creationId xmlns:a16="http://schemas.microsoft.com/office/drawing/2014/main" id="{3D3A494B-8304-4E4E-991C-E2E1120CA528}"/>
                    </a:ext>
                  </a:extLst>
                </p:cNvPr>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62" name="Freeform 61">
                <a:extLst>
                  <a:ext uri="{FF2B5EF4-FFF2-40B4-BE49-F238E27FC236}">
                    <a16:creationId xmlns:a16="http://schemas.microsoft.com/office/drawing/2014/main" id="{9A5F56B4-DC00-9440-9C9F-93CA99E6BF72}"/>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8" name="Group 33">
              <a:extLst>
                <a:ext uri="{FF2B5EF4-FFF2-40B4-BE49-F238E27FC236}">
                  <a16:creationId xmlns:a16="http://schemas.microsoft.com/office/drawing/2014/main" id="{D74CAD30-6775-1742-B78C-2B82BAAA8A21}"/>
                </a:ext>
              </a:extLst>
            </p:cNvPr>
            <p:cNvGrpSpPr/>
            <p:nvPr/>
          </p:nvGrpSpPr>
          <p:grpSpPr>
            <a:xfrm>
              <a:off x="6444208" y="3795886"/>
              <a:ext cx="432048" cy="432313"/>
              <a:chOff x="198473" y="2808047"/>
              <a:chExt cx="2141279" cy="2139967"/>
            </a:xfrm>
          </p:grpSpPr>
          <p:pic>
            <p:nvPicPr>
              <p:cNvPr id="59" name="Picture 58" descr="Untitled-1.gif">
                <a:extLst>
                  <a:ext uri="{FF2B5EF4-FFF2-40B4-BE49-F238E27FC236}">
                    <a16:creationId xmlns:a16="http://schemas.microsoft.com/office/drawing/2014/main" id="{454260D6-7CC3-2C43-939E-C4DB42EFB0C8}"/>
                  </a:ext>
                </a:extLst>
              </p:cNvPr>
              <p:cNvPicPr>
                <a:picLocks noChangeAspect="1"/>
              </p:cNvPicPr>
              <p:nvPr/>
            </p:nvPicPr>
            <p:blipFill>
              <a:blip r:embed="rId3" cstate="print"/>
              <a:stretch>
                <a:fillRect/>
              </a:stretch>
            </p:blipFill>
            <p:spPr>
              <a:xfrm>
                <a:off x="198473" y="2808047"/>
                <a:ext cx="2141279" cy="2139967"/>
              </a:xfrm>
              <a:prstGeom prst="rect">
                <a:avLst/>
              </a:prstGeom>
            </p:spPr>
          </p:pic>
          <p:sp>
            <p:nvSpPr>
              <p:cNvPr id="60" name="Rectangle 59">
                <a:extLst>
                  <a:ext uri="{FF2B5EF4-FFF2-40B4-BE49-F238E27FC236}">
                    <a16:creationId xmlns:a16="http://schemas.microsoft.com/office/drawing/2014/main" id="{88DEEB33-E4CF-5D48-9F7B-519442ACC99A}"/>
                  </a:ext>
                </a:extLst>
              </p:cNvPr>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72" name="Group 71">
            <a:extLst>
              <a:ext uri="{FF2B5EF4-FFF2-40B4-BE49-F238E27FC236}">
                <a16:creationId xmlns:a16="http://schemas.microsoft.com/office/drawing/2014/main" id="{1DD7A5E2-1990-654F-8B8E-4A69165D61A9}"/>
              </a:ext>
            </a:extLst>
          </p:cNvPr>
          <p:cNvGrpSpPr/>
          <p:nvPr/>
        </p:nvGrpSpPr>
        <p:grpSpPr>
          <a:xfrm rot="10800000">
            <a:off x="3758073" y="1119520"/>
            <a:ext cx="393445" cy="245277"/>
            <a:chOff x="5652120" y="3651870"/>
            <a:chExt cx="1368152" cy="720080"/>
          </a:xfrm>
        </p:grpSpPr>
        <p:grpSp>
          <p:nvGrpSpPr>
            <p:cNvPr id="73" name="Group 41">
              <a:extLst>
                <a:ext uri="{FF2B5EF4-FFF2-40B4-BE49-F238E27FC236}">
                  <a16:creationId xmlns:a16="http://schemas.microsoft.com/office/drawing/2014/main" id="{D78BC921-6F07-C94B-A548-C0D8DFD04D0B}"/>
                </a:ext>
              </a:extLst>
            </p:cNvPr>
            <p:cNvGrpSpPr/>
            <p:nvPr/>
          </p:nvGrpSpPr>
          <p:grpSpPr>
            <a:xfrm>
              <a:off x="5652120" y="3651870"/>
              <a:ext cx="1368152" cy="720080"/>
              <a:chOff x="3923928" y="1851670"/>
              <a:chExt cx="2088232" cy="1152128"/>
            </a:xfrm>
          </p:grpSpPr>
          <p:grpSp>
            <p:nvGrpSpPr>
              <p:cNvPr id="80" name="Group 43">
                <a:extLst>
                  <a:ext uri="{FF2B5EF4-FFF2-40B4-BE49-F238E27FC236}">
                    <a16:creationId xmlns:a16="http://schemas.microsoft.com/office/drawing/2014/main" id="{8F4D453A-A258-0A43-BE81-B0E4898D9F79}"/>
                  </a:ext>
                </a:extLst>
              </p:cNvPr>
              <p:cNvGrpSpPr/>
              <p:nvPr/>
            </p:nvGrpSpPr>
            <p:grpSpPr>
              <a:xfrm>
                <a:off x="3923928" y="1851670"/>
                <a:ext cx="2088232" cy="1152128"/>
                <a:chOff x="3923928" y="1851670"/>
                <a:chExt cx="2088232" cy="1152128"/>
              </a:xfrm>
            </p:grpSpPr>
            <p:sp>
              <p:nvSpPr>
                <p:cNvPr id="82" name="Rounded Rectangle 81">
                  <a:extLst>
                    <a:ext uri="{FF2B5EF4-FFF2-40B4-BE49-F238E27FC236}">
                      <a16:creationId xmlns:a16="http://schemas.microsoft.com/office/drawing/2014/main" id="{2BA201A6-1CDF-7641-9746-4A56C703EF2A}"/>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83" name="Rounded Rectangle 82">
                  <a:extLst>
                    <a:ext uri="{FF2B5EF4-FFF2-40B4-BE49-F238E27FC236}">
                      <a16:creationId xmlns:a16="http://schemas.microsoft.com/office/drawing/2014/main" id="{44C91669-860A-7140-AB13-D6F9E5DC385A}"/>
                    </a:ext>
                  </a:extLst>
                </p:cNvPr>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81" name="Freeform 80">
                <a:extLst>
                  <a:ext uri="{FF2B5EF4-FFF2-40B4-BE49-F238E27FC236}">
                    <a16:creationId xmlns:a16="http://schemas.microsoft.com/office/drawing/2014/main" id="{AAF460D2-B6B3-A74B-86B4-EDF5AD5C8619}"/>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33">
              <a:extLst>
                <a:ext uri="{FF2B5EF4-FFF2-40B4-BE49-F238E27FC236}">
                  <a16:creationId xmlns:a16="http://schemas.microsoft.com/office/drawing/2014/main" id="{29CAE50D-727E-1840-A1C5-9CA8CA119FA6}"/>
                </a:ext>
              </a:extLst>
            </p:cNvPr>
            <p:cNvGrpSpPr/>
            <p:nvPr/>
          </p:nvGrpSpPr>
          <p:grpSpPr>
            <a:xfrm>
              <a:off x="6444208" y="3795886"/>
              <a:ext cx="432048" cy="432313"/>
              <a:chOff x="198473" y="2808047"/>
              <a:chExt cx="2141279" cy="2139967"/>
            </a:xfrm>
          </p:grpSpPr>
          <p:pic>
            <p:nvPicPr>
              <p:cNvPr id="77" name="Picture 76" descr="Untitled-1.gif">
                <a:extLst>
                  <a:ext uri="{FF2B5EF4-FFF2-40B4-BE49-F238E27FC236}">
                    <a16:creationId xmlns:a16="http://schemas.microsoft.com/office/drawing/2014/main" id="{68AC1F80-C45A-8A4A-A6B0-D059B762D61E}"/>
                  </a:ext>
                </a:extLst>
              </p:cNvPr>
              <p:cNvPicPr>
                <a:picLocks noChangeAspect="1"/>
              </p:cNvPicPr>
              <p:nvPr/>
            </p:nvPicPr>
            <p:blipFill>
              <a:blip r:embed="rId3" cstate="print"/>
              <a:stretch>
                <a:fillRect/>
              </a:stretch>
            </p:blipFill>
            <p:spPr>
              <a:xfrm>
                <a:off x="198473" y="2808047"/>
                <a:ext cx="2141279" cy="2139967"/>
              </a:xfrm>
              <a:prstGeom prst="rect">
                <a:avLst/>
              </a:prstGeom>
            </p:spPr>
          </p:pic>
          <p:sp>
            <p:nvSpPr>
              <p:cNvPr id="79" name="Rectangle 78">
                <a:extLst>
                  <a:ext uri="{FF2B5EF4-FFF2-40B4-BE49-F238E27FC236}">
                    <a16:creationId xmlns:a16="http://schemas.microsoft.com/office/drawing/2014/main" id="{53BF76F6-53C0-1D46-A724-A12BFBBA26CD}"/>
                  </a:ext>
                </a:extLst>
              </p:cNvPr>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2995FE2D-8886-CD4E-821E-A93C4E09DDA3}"/>
              </a:ext>
            </a:extLst>
          </p:cNvPr>
          <p:cNvGrpSpPr/>
          <p:nvPr/>
        </p:nvGrpSpPr>
        <p:grpSpPr>
          <a:xfrm>
            <a:off x="108069" y="409228"/>
            <a:ext cx="1102475" cy="681769"/>
            <a:chOff x="108069" y="409228"/>
            <a:chExt cx="1102475" cy="681769"/>
          </a:xfrm>
        </p:grpSpPr>
        <p:grpSp>
          <p:nvGrpSpPr>
            <p:cNvPr id="107" name="Group 106"/>
            <p:cNvGrpSpPr/>
            <p:nvPr/>
          </p:nvGrpSpPr>
          <p:grpSpPr>
            <a:xfrm>
              <a:off x="108069" y="409228"/>
              <a:ext cx="1092703" cy="480054"/>
              <a:chOff x="5652120" y="3651870"/>
              <a:chExt cx="1368152" cy="720080"/>
            </a:xfrm>
          </p:grpSpPr>
          <p:grpSp>
            <p:nvGrpSpPr>
              <p:cNvPr id="108" name="Group 41"/>
              <p:cNvGrpSpPr/>
              <p:nvPr/>
            </p:nvGrpSpPr>
            <p:grpSpPr>
              <a:xfrm>
                <a:off x="5652120" y="3651870"/>
                <a:ext cx="1368152" cy="720080"/>
                <a:chOff x="3923928" y="1851670"/>
                <a:chExt cx="2088232" cy="1152128"/>
              </a:xfrm>
            </p:grpSpPr>
            <p:grpSp>
              <p:nvGrpSpPr>
                <p:cNvPr id="112" name="Group 43"/>
                <p:cNvGrpSpPr/>
                <p:nvPr/>
              </p:nvGrpSpPr>
              <p:grpSpPr>
                <a:xfrm>
                  <a:off x="3923928" y="1851670"/>
                  <a:ext cx="2088232" cy="1152128"/>
                  <a:chOff x="3923928" y="1851670"/>
                  <a:chExt cx="2088232" cy="1152128"/>
                </a:xfrm>
              </p:grpSpPr>
              <p:sp>
                <p:nvSpPr>
                  <p:cNvPr id="114" name="Rounded Rectangle 11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15" name="Rounded Rectangle 114"/>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13" name="Freeform 11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9" name="Group 33"/>
              <p:cNvGrpSpPr/>
              <p:nvPr/>
            </p:nvGrpSpPr>
            <p:grpSpPr>
              <a:xfrm>
                <a:off x="6444208" y="3795886"/>
                <a:ext cx="432048" cy="432313"/>
                <a:chOff x="198473" y="2808047"/>
                <a:chExt cx="2141279" cy="2139967"/>
              </a:xfrm>
            </p:grpSpPr>
            <p:pic>
              <p:nvPicPr>
                <p:cNvPr id="110" name="Picture 109" descr="Untitled-1.gif"/>
                <p:cNvPicPr>
                  <a:picLocks noChangeAspect="1"/>
                </p:cNvPicPr>
                <p:nvPr/>
              </p:nvPicPr>
              <p:blipFill>
                <a:blip r:embed="rId3" cstate="print"/>
                <a:stretch>
                  <a:fillRect/>
                </a:stretch>
              </p:blipFill>
              <p:spPr>
                <a:xfrm>
                  <a:off x="198473" y="2808047"/>
                  <a:ext cx="2141279" cy="2139967"/>
                </a:xfrm>
                <a:prstGeom prst="rect">
                  <a:avLst/>
                </a:prstGeom>
              </p:spPr>
            </p:pic>
            <p:sp>
              <p:nvSpPr>
                <p:cNvPr id="111" name="Rectangle 110"/>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7" name="Rectangle 6">
              <a:extLst>
                <a:ext uri="{FF2B5EF4-FFF2-40B4-BE49-F238E27FC236}">
                  <a16:creationId xmlns:a16="http://schemas.microsoft.com/office/drawing/2014/main" id="{2A62BCC3-C90C-2E4F-863F-478A3C7D8769}"/>
                </a:ext>
              </a:extLst>
            </p:cNvPr>
            <p:cNvSpPr/>
            <p:nvPr/>
          </p:nvSpPr>
          <p:spPr>
            <a:xfrm>
              <a:off x="213155" y="829387"/>
              <a:ext cx="9973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Recombinant </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6243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p:cTn id="11" dur="500" fill="hold"/>
                                        <p:tgtEl>
                                          <p:spTgt spid="106"/>
                                        </p:tgtEl>
                                        <p:attrNameLst>
                                          <p:attrName>ppt_w</p:attrName>
                                        </p:attrNameLst>
                                      </p:cBhvr>
                                      <p:tavLst>
                                        <p:tav tm="0">
                                          <p:val>
                                            <p:fltVal val="0"/>
                                          </p:val>
                                        </p:tav>
                                        <p:tav tm="100000">
                                          <p:val>
                                            <p:strVal val="#ppt_w"/>
                                          </p:val>
                                        </p:tav>
                                      </p:tavLst>
                                    </p:anim>
                                    <p:anim calcmode="lin" valueType="num">
                                      <p:cBhvr>
                                        <p:cTn id="12"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 calcmode="lin" valueType="num">
                                      <p:cBhvr>
                                        <p:cTn id="17" dur="500" fill="hold"/>
                                        <p:tgtEl>
                                          <p:spTgt spid="125"/>
                                        </p:tgtEl>
                                        <p:attrNameLst>
                                          <p:attrName>ppt_w</p:attrName>
                                        </p:attrNameLst>
                                      </p:cBhvr>
                                      <p:tavLst>
                                        <p:tav tm="0">
                                          <p:val>
                                            <p:fltVal val="0"/>
                                          </p:val>
                                        </p:tav>
                                        <p:tav tm="100000">
                                          <p:val>
                                            <p:strVal val="#ppt_w"/>
                                          </p:val>
                                        </p:tav>
                                      </p:tavLst>
                                    </p:anim>
                                    <p:anim calcmode="lin" valueType="num">
                                      <p:cBhvr>
                                        <p:cTn id="18"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47"/>
                                        </p:tgtEl>
                                        <p:attrNameLst>
                                          <p:attrName>style.visibility</p:attrName>
                                        </p:attrNameLst>
                                      </p:cBhvr>
                                      <p:to>
                                        <p:strVal val="visible"/>
                                      </p:to>
                                    </p:set>
                                    <p:anim calcmode="lin" valueType="num">
                                      <p:cBhvr>
                                        <p:cTn id="23" dur="500" fill="hold"/>
                                        <p:tgtEl>
                                          <p:spTgt spid="147"/>
                                        </p:tgtEl>
                                        <p:attrNameLst>
                                          <p:attrName>ppt_w</p:attrName>
                                        </p:attrNameLst>
                                      </p:cBhvr>
                                      <p:tavLst>
                                        <p:tav tm="0">
                                          <p:val>
                                            <p:fltVal val="0"/>
                                          </p:val>
                                        </p:tav>
                                        <p:tav tm="100000">
                                          <p:val>
                                            <p:strVal val="#ppt_w"/>
                                          </p:val>
                                        </p:tav>
                                      </p:tavLst>
                                    </p:anim>
                                    <p:anim calcmode="lin" valueType="num">
                                      <p:cBhvr>
                                        <p:cTn id="24"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 calcmode="lin" valueType="num">
                                      <p:cBhvr>
                                        <p:cTn id="29" dur="500" fill="hold"/>
                                        <p:tgtEl>
                                          <p:spTgt spid="148"/>
                                        </p:tgtEl>
                                        <p:attrNameLst>
                                          <p:attrName>ppt_w</p:attrName>
                                        </p:attrNameLst>
                                      </p:cBhvr>
                                      <p:tavLst>
                                        <p:tav tm="0">
                                          <p:val>
                                            <p:fltVal val="0"/>
                                          </p:val>
                                        </p:tav>
                                        <p:tav tm="100000">
                                          <p:val>
                                            <p:strVal val="#ppt_w"/>
                                          </p:val>
                                        </p:tav>
                                      </p:tavLst>
                                    </p:anim>
                                    <p:anim calcmode="lin" valueType="num">
                                      <p:cBhvr>
                                        <p:cTn id="30" dur="500" fill="hold"/>
                                        <p:tgtEl>
                                          <p:spTgt spid="14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 calcmode="lin" valueType="num">
                                      <p:cBhvr>
                                        <p:cTn id="3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0" end="0"/>
                                            </p:txEl>
                                          </p:spTgt>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p:cTn id="43" dur="500" fill="hold"/>
                                        <p:tgtEl>
                                          <p:spTgt spid="72"/>
                                        </p:tgtEl>
                                        <p:attrNameLst>
                                          <p:attrName>ppt_w</p:attrName>
                                        </p:attrNameLst>
                                      </p:cBhvr>
                                      <p:tavLst>
                                        <p:tav tm="0">
                                          <p:val>
                                            <p:fltVal val="0"/>
                                          </p:val>
                                        </p:tav>
                                        <p:tav tm="100000">
                                          <p:val>
                                            <p:strVal val="#ppt_w"/>
                                          </p:val>
                                        </p:tav>
                                      </p:tavLst>
                                    </p:anim>
                                    <p:anim calcmode="lin" valueType="num">
                                      <p:cBhvr>
                                        <p:cTn id="44" dur="500" fill="hold"/>
                                        <p:tgtEl>
                                          <p:spTgt spid="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20"/>
            <a:ext cx="10160000" cy="556284"/>
          </a:xfrm>
        </p:spPr>
        <p:txBody>
          <a:bodyPr>
            <a:noAutofit/>
          </a:bodyPr>
          <a:lstStyle/>
          <a:p>
            <a:pPr lvl="1" algn="ctr"/>
            <a:r>
              <a:rPr lang="en-US" sz="2000" b="1" dirty="0">
                <a:solidFill>
                  <a:schemeClr val="tx1"/>
                </a:solidFill>
              </a:rPr>
              <a:t>How does selection </a:t>
            </a:r>
            <a:r>
              <a:rPr lang="en-US" sz="2000" b="1">
                <a:solidFill>
                  <a:schemeClr val="tx1"/>
                </a:solidFill>
              </a:rPr>
              <a:t>and elimination of non-recombinants </a:t>
            </a:r>
            <a:r>
              <a:rPr lang="en-US" sz="2000" b="1" dirty="0">
                <a:solidFill>
                  <a:schemeClr val="tx1"/>
                </a:solidFill>
              </a:rPr>
              <a:t>is achieved?</a:t>
            </a:r>
          </a:p>
        </p:txBody>
      </p:sp>
      <p:sp>
        <p:nvSpPr>
          <p:cNvPr id="3" name="Content Placeholder 2"/>
          <p:cNvSpPr>
            <a:spLocks noGrp="1"/>
          </p:cNvSpPr>
          <p:nvPr>
            <p:ph idx="1"/>
          </p:nvPr>
        </p:nvSpPr>
        <p:spPr>
          <a:xfrm>
            <a:off x="107505" y="3537575"/>
            <a:ext cx="8844772" cy="1212729"/>
          </a:xfrm>
        </p:spPr>
        <p:txBody>
          <a:bodyPr>
            <a:noAutofit/>
          </a:bodyPr>
          <a:lstStyle/>
          <a:p>
            <a:pPr marL="0" indent="0" algn="just">
              <a:buNone/>
            </a:pPr>
            <a:r>
              <a:rPr lang="en-US" sz="1800" b="1" dirty="0"/>
              <a:t>Non recombinants will grow on the medium containing both the antibiotics. </a:t>
            </a:r>
          </a:p>
        </p:txBody>
      </p:sp>
      <p:grpSp>
        <p:nvGrpSpPr>
          <p:cNvPr id="106" name="Group 105"/>
          <p:cNvGrpSpPr/>
          <p:nvPr/>
        </p:nvGrpSpPr>
        <p:grpSpPr>
          <a:xfrm>
            <a:off x="3326073" y="569245"/>
            <a:ext cx="5514375" cy="884958"/>
            <a:chOff x="3563888" y="3939902"/>
            <a:chExt cx="4962938" cy="796462"/>
          </a:xfrm>
        </p:grpSpPr>
        <p:grpSp>
          <p:nvGrpSpPr>
            <p:cNvPr id="104" name="Group 103"/>
            <p:cNvGrpSpPr/>
            <p:nvPr/>
          </p:nvGrpSpPr>
          <p:grpSpPr>
            <a:xfrm>
              <a:off x="3563888" y="3939902"/>
              <a:ext cx="2271046" cy="796462"/>
              <a:chOff x="3411077" y="4347037"/>
              <a:chExt cx="2271046" cy="796462"/>
            </a:xfrm>
          </p:grpSpPr>
          <p:grpSp>
            <p:nvGrpSpPr>
              <p:cNvPr id="75" name="Group 74"/>
              <p:cNvGrpSpPr/>
              <p:nvPr/>
            </p:nvGrpSpPr>
            <p:grpSpPr>
              <a:xfrm>
                <a:off x="3419872" y="4559427"/>
                <a:ext cx="2262251" cy="584072"/>
                <a:chOff x="6588224" y="2283718"/>
                <a:chExt cx="2232248" cy="792087"/>
              </a:xfrm>
            </p:grpSpPr>
            <p:sp>
              <p:nvSpPr>
                <p:cNvPr id="76" name="Rounded Rectangle 75"/>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 name="Group 102"/>
              <p:cNvGrpSpPr/>
              <p:nvPr/>
            </p:nvGrpSpPr>
            <p:grpSpPr>
              <a:xfrm>
                <a:off x="3411077" y="4347037"/>
                <a:ext cx="2271046" cy="741638"/>
                <a:chOff x="3411077" y="4347037"/>
                <a:chExt cx="2271046" cy="741638"/>
              </a:xfrm>
            </p:grpSpPr>
            <p:sp>
              <p:nvSpPr>
                <p:cNvPr id="98" name="Oval 97"/>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05" name="Rectangle 104"/>
            <p:cNvSpPr/>
            <p:nvPr/>
          </p:nvSpPr>
          <p:spPr>
            <a:xfrm>
              <a:off x="5796136" y="4290650"/>
              <a:ext cx="2730690"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00"/>
                  </a:solidFill>
                  <a:effectLst/>
                  <a:uLnTx/>
                  <a:uFillTx/>
                  <a:latin typeface="Calibri"/>
                  <a:ea typeface="+mn-ea"/>
                  <a:cs typeface="+mn-cs"/>
                </a:rPr>
                <a:t>Ampicillin</a:t>
              </a:r>
              <a:r>
                <a:rPr kumimoji="0" lang="en-US" sz="1800" b="1" i="0" u="none" strike="noStrike" kern="1200" cap="none" spc="0" normalizeH="0" baseline="0" noProof="0" dirty="0">
                  <a:ln>
                    <a:noFill/>
                  </a:ln>
                  <a:solidFill>
                    <a:srgbClr val="FFFF00"/>
                  </a:solidFill>
                  <a:effectLst/>
                  <a:uLnTx/>
                  <a:uFillTx/>
                  <a:latin typeface="Calibri"/>
                  <a:ea typeface="+mn-ea"/>
                  <a:cs typeface="+mn-cs"/>
                </a:rPr>
                <a:t>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25" name="Group 124"/>
          <p:cNvGrpSpPr/>
          <p:nvPr/>
        </p:nvGrpSpPr>
        <p:grpSpPr>
          <a:xfrm>
            <a:off x="3260674" y="2484598"/>
            <a:ext cx="5691603" cy="884958"/>
            <a:chOff x="3563888" y="3939902"/>
            <a:chExt cx="5122443" cy="796462"/>
          </a:xfrm>
        </p:grpSpPr>
        <p:grpSp>
          <p:nvGrpSpPr>
            <p:cNvPr id="126" name="Group 103"/>
            <p:cNvGrpSpPr/>
            <p:nvPr/>
          </p:nvGrpSpPr>
          <p:grpSpPr>
            <a:xfrm>
              <a:off x="3563888" y="3939902"/>
              <a:ext cx="2271046" cy="796462"/>
              <a:chOff x="3411077" y="4347037"/>
              <a:chExt cx="2271046" cy="796462"/>
            </a:xfrm>
          </p:grpSpPr>
          <p:grpSp>
            <p:nvGrpSpPr>
              <p:cNvPr id="128" name="Group 74"/>
              <p:cNvGrpSpPr/>
              <p:nvPr/>
            </p:nvGrpSpPr>
            <p:grpSpPr>
              <a:xfrm>
                <a:off x="3419872" y="4559427"/>
                <a:ext cx="2262251" cy="584072"/>
                <a:chOff x="6588224" y="2283718"/>
                <a:chExt cx="2232248" cy="792087"/>
              </a:xfrm>
            </p:grpSpPr>
            <p:sp>
              <p:nvSpPr>
                <p:cNvPr id="132" name="Rounded Rectangle 131"/>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Oval 132"/>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9" name="Group 102"/>
              <p:cNvGrpSpPr/>
              <p:nvPr/>
            </p:nvGrpSpPr>
            <p:grpSpPr>
              <a:xfrm>
                <a:off x="3411077" y="4347037"/>
                <a:ext cx="2271046" cy="741638"/>
                <a:chOff x="3411077" y="4347037"/>
                <a:chExt cx="2271046" cy="741638"/>
              </a:xfrm>
            </p:grpSpPr>
            <p:sp>
              <p:nvSpPr>
                <p:cNvPr id="130" name="Oval 129"/>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Oval 130"/>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27" name="Rectangle 126"/>
            <p:cNvSpPr/>
            <p:nvPr/>
          </p:nvSpPr>
          <p:spPr>
            <a:xfrm>
              <a:off x="5796136" y="4290650"/>
              <a:ext cx="2890195"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Tetracycline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7" name="Group 146"/>
          <p:cNvGrpSpPr/>
          <p:nvPr/>
        </p:nvGrpSpPr>
        <p:grpSpPr>
          <a:xfrm>
            <a:off x="1468220" y="729262"/>
            <a:ext cx="1600178" cy="679043"/>
            <a:chOff x="1475656" y="1275606"/>
            <a:chExt cx="1440160" cy="611139"/>
          </a:xfrm>
        </p:grpSpPr>
        <p:sp>
          <p:nvSpPr>
            <p:cNvPr id="144" name="Down Arrow 143"/>
            <p:cNvSpPr/>
            <p:nvPr/>
          </p:nvSpPr>
          <p:spPr>
            <a:xfrm rot="16200000">
              <a:off x="1979712" y="771550"/>
              <a:ext cx="432048" cy="14401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Rectangle 144"/>
            <p:cNvSpPr/>
            <p:nvPr/>
          </p:nvSpPr>
          <p:spPr>
            <a:xfrm>
              <a:off x="1691680" y="1554346"/>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8" name="Group 147"/>
          <p:cNvGrpSpPr/>
          <p:nvPr/>
        </p:nvGrpSpPr>
        <p:grpSpPr>
          <a:xfrm rot="21429972">
            <a:off x="1216334" y="1704241"/>
            <a:ext cx="2301848" cy="686483"/>
            <a:chOff x="4489700" y="2066145"/>
            <a:chExt cx="1642951" cy="439482"/>
          </a:xfrm>
        </p:grpSpPr>
        <p:sp>
          <p:nvSpPr>
            <p:cNvPr id="143" name="Down Arrow 142"/>
            <p:cNvSpPr/>
            <p:nvPr/>
          </p:nvSpPr>
          <p:spPr>
            <a:xfrm rot="18334996">
              <a:off x="5137520" y="1418325"/>
              <a:ext cx="347312" cy="164295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Rectangle 145"/>
            <p:cNvSpPr/>
            <p:nvPr/>
          </p:nvSpPr>
          <p:spPr>
            <a:xfrm rot="2123160">
              <a:off x="4592257" y="2173228"/>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91" name="Group 90">
            <a:extLst>
              <a:ext uri="{FF2B5EF4-FFF2-40B4-BE49-F238E27FC236}">
                <a16:creationId xmlns:a16="http://schemas.microsoft.com/office/drawing/2014/main" id="{F70E489A-69B9-E941-A87B-CE4C3BE549B8}"/>
              </a:ext>
            </a:extLst>
          </p:cNvPr>
          <p:cNvGrpSpPr/>
          <p:nvPr/>
        </p:nvGrpSpPr>
        <p:grpSpPr>
          <a:xfrm rot="10800000">
            <a:off x="4151688" y="3049191"/>
            <a:ext cx="393445" cy="245277"/>
            <a:chOff x="108069" y="1049299"/>
            <a:chExt cx="1120124" cy="560062"/>
          </a:xfrm>
        </p:grpSpPr>
        <p:grpSp>
          <p:nvGrpSpPr>
            <p:cNvPr id="92" name="Group 41">
              <a:extLst>
                <a:ext uri="{FF2B5EF4-FFF2-40B4-BE49-F238E27FC236}">
                  <a16:creationId xmlns:a16="http://schemas.microsoft.com/office/drawing/2014/main" id="{BF7DB74B-5322-4847-BAC3-69D285DF275F}"/>
                </a:ext>
              </a:extLst>
            </p:cNvPr>
            <p:cNvGrpSpPr/>
            <p:nvPr/>
          </p:nvGrpSpPr>
          <p:grpSpPr>
            <a:xfrm>
              <a:off x="108069" y="1049299"/>
              <a:ext cx="1120124" cy="560062"/>
              <a:chOff x="3923928" y="1851670"/>
              <a:chExt cx="2088232" cy="1152128"/>
            </a:xfrm>
          </p:grpSpPr>
          <p:grpSp>
            <p:nvGrpSpPr>
              <p:cNvPr id="94" name="Group 43">
                <a:extLst>
                  <a:ext uri="{FF2B5EF4-FFF2-40B4-BE49-F238E27FC236}">
                    <a16:creationId xmlns:a16="http://schemas.microsoft.com/office/drawing/2014/main" id="{A6CAA2BE-1127-6140-8D45-1FD5E7C61EC9}"/>
                  </a:ext>
                </a:extLst>
              </p:cNvPr>
              <p:cNvGrpSpPr/>
              <p:nvPr/>
            </p:nvGrpSpPr>
            <p:grpSpPr>
              <a:xfrm>
                <a:off x="3923928" y="1851670"/>
                <a:ext cx="2088232" cy="1152128"/>
                <a:chOff x="3923928" y="1851670"/>
                <a:chExt cx="2088232" cy="1152128"/>
              </a:xfrm>
            </p:grpSpPr>
            <p:sp>
              <p:nvSpPr>
                <p:cNvPr id="96" name="Rounded Rectangle 95">
                  <a:extLst>
                    <a:ext uri="{FF2B5EF4-FFF2-40B4-BE49-F238E27FC236}">
                      <a16:creationId xmlns:a16="http://schemas.microsoft.com/office/drawing/2014/main" id="{B84DCE29-EBC8-5443-873E-31C61CEFC359}"/>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97" name="Rounded Rectangle 96">
                  <a:extLst>
                    <a:ext uri="{FF2B5EF4-FFF2-40B4-BE49-F238E27FC236}">
                      <a16:creationId xmlns:a16="http://schemas.microsoft.com/office/drawing/2014/main" id="{05025537-7DCF-F141-B0E9-740E6D84072E}"/>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95" name="Freeform 94">
                <a:extLst>
                  <a:ext uri="{FF2B5EF4-FFF2-40B4-BE49-F238E27FC236}">
                    <a16:creationId xmlns:a16="http://schemas.microsoft.com/office/drawing/2014/main" id="{55AA9A10-6851-1448-9694-AC9346F648DC}"/>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93" name="Picture 92" descr="Untitled-1.gif">
              <a:extLst>
                <a:ext uri="{FF2B5EF4-FFF2-40B4-BE49-F238E27FC236}">
                  <a16:creationId xmlns:a16="http://schemas.microsoft.com/office/drawing/2014/main" id="{98D737E9-F9B0-1A46-B671-6999CE76B438}"/>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00" name="Group 99">
            <a:extLst>
              <a:ext uri="{FF2B5EF4-FFF2-40B4-BE49-F238E27FC236}">
                <a16:creationId xmlns:a16="http://schemas.microsoft.com/office/drawing/2014/main" id="{DE3E163A-7B77-3743-A563-697E15EC87C8}"/>
              </a:ext>
            </a:extLst>
          </p:cNvPr>
          <p:cNvGrpSpPr/>
          <p:nvPr/>
        </p:nvGrpSpPr>
        <p:grpSpPr>
          <a:xfrm rot="10800000">
            <a:off x="3726578" y="3049191"/>
            <a:ext cx="393445" cy="245277"/>
            <a:chOff x="108069" y="1049299"/>
            <a:chExt cx="1120124" cy="560062"/>
          </a:xfrm>
        </p:grpSpPr>
        <p:grpSp>
          <p:nvGrpSpPr>
            <p:cNvPr id="101" name="Group 41">
              <a:extLst>
                <a:ext uri="{FF2B5EF4-FFF2-40B4-BE49-F238E27FC236}">
                  <a16:creationId xmlns:a16="http://schemas.microsoft.com/office/drawing/2014/main" id="{D644BDCF-37F7-CA49-A809-DFE81F8A52E5}"/>
                </a:ext>
              </a:extLst>
            </p:cNvPr>
            <p:cNvGrpSpPr/>
            <p:nvPr/>
          </p:nvGrpSpPr>
          <p:grpSpPr>
            <a:xfrm>
              <a:off x="108069" y="1049299"/>
              <a:ext cx="1120124" cy="560062"/>
              <a:chOff x="3923928" y="1851670"/>
              <a:chExt cx="2088232" cy="1152128"/>
            </a:xfrm>
          </p:grpSpPr>
          <p:grpSp>
            <p:nvGrpSpPr>
              <p:cNvPr id="135" name="Group 43">
                <a:extLst>
                  <a:ext uri="{FF2B5EF4-FFF2-40B4-BE49-F238E27FC236}">
                    <a16:creationId xmlns:a16="http://schemas.microsoft.com/office/drawing/2014/main" id="{13AB46CB-2A1E-404F-BA8E-FBA186944D3C}"/>
                  </a:ext>
                </a:extLst>
              </p:cNvPr>
              <p:cNvGrpSpPr/>
              <p:nvPr/>
            </p:nvGrpSpPr>
            <p:grpSpPr>
              <a:xfrm>
                <a:off x="3923928" y="1851670"/>
                <a:ext cx="2088232" cy="1152128"/>
                <a:chOff x="3923928" y="1851670"/>
                <a:chExt cx="2088232" cy="1152128"/>
              </a:xfrm>
            </p:grpSpPr>
            <p:sp>
              <p:nvSpPr>
                <p:cNvPr id="142" name="Rounded Rectangle 141">
                  <a:extLst>
                    <a:ext uri="{FF2B5EF4-FFF2-40B4-BE49-F238E27FC236}">
                      <a16:creationId xmlns:a16="http://schemas.microsoft.com/office/drawing/2014/main" id="{76762F2D-18AF-564A-974F-5FEF5496FF5E}"/>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49" name="Rounded Rectangle 148">
                  <a:extLst>
                    <a:ext uri="{FF2B5EF4-FFF2-40B4-BE49-F238E27FC236}">
                      <a16:creationId xmlns:a16="http://schemas.microsoft.com/office/drawing/2014/main" id="{173436F9-CAB5-794A-8330-FF4ED5E5A213}"/>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38" name="Freeform 137">
                <a:extLst>
                  <a:ext uri="{FF2B5EF4-FFF2-40B4-BE49-F238E27FC236}">
                    <a16:creationId xmlns:a16="http://schemas.microsoft.com/office/drawing/2014/main" id="{05FDF84F-DF48-A24E-BDE5-8426BAE3833F}"/>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02" name="Picture 101" descr="Untitled-1.gif">
              <a:extLst>
                <a:ext uri="{FF2B5EF4-FFF2-40B4-BE49-F238E27FC236}">
                  <a16:creationId xmlns:a16="http://schemas.microsoft.com/office/drawing/2014/main" id="{E0E890EE-F116-B248-89AF-BFAAF0A1CBC4}"/>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50" name="Group 149">
            <a:extLst>
              <a:ext uri="{FF2B5EF4-FFF2-40B4-BE49-F238E27FC236}">
                <a16:creationId xmlns:a16="http://schemas.microsoft.com/office/drawing/2014/main" id="{EE31CD0E-D2A4-8445-A016-329D426295B5}"/>
              </a:ext>
            </a:extLst>
          </p:cNvPr>
          <p:cNvGrpSpPr/>
          <p:nvPr/>
        </p:nvGrpSpPr>
        <p:grpSpPr>
          <a:xfrm rot="10800000">
            <a:off x="4984340" y="3049191"/>
            <a:ext cx="393445" cy="245277"/>
            <a:chOff x="108069" y="1049299"/>
            <a:chExt cx="1120124" cy="560062"/>
          </a:xfrm>
        </p:grpSpPr>
        <p:grpSp>
          <p:nvGrpSpPr>
            <p:cNvPr id="151" name="Group 41">
              <a:extLst>
                <a:ext uri="{FF2B5EF4-FFF2-40B4-BE49-F238E27FC236}">
                  <a16:creationId xmlns:a16="http://schemas.microsoft.com/office/drawing/2014/main" id="{26763D24-5D8C-714D-B6D4-8FB45E745BFA}"/>
                </a:ext>
              </a:extLst>
            </p:cNvPr>
            <p:cNvGrpSpPr/>
            <p:nvPr/>
          </p:nvGrpSpPr>
          <p:grpSpPr>
            <a:xfrm>
              <a:off x="108069" y="1049299"/>
              <a:ext cx="1120124" cy="560062"/>
              <a:chOff x="3923928" y="1851670"/>
              <a:chExt cx="2088232" cy="1152128"/>
            </a:xfrm>
          </p:grpSpPr>
          <p:grpSp>
            <p:nvGrpSpPr>
              <p:cNvPr id="153" name="Group 43">
                <a:extLst>
                  <a:ext uri="{FF2B5EF4-FFF2-40B4-BE49-F238E27FC236}">
                    <a16:creationId xmlns:a16="http://schemas.microsoft.com/office/drawing/2014/main" id="{4934D232-4B20-DC4B-8DF0-D69D3D6A80E9}"/>
                  </a:ext>
                </a:extLst>
              </p:cNvPr>
              <p:cNvGrpSpPr/>
              <p:nvPr/>
            </p:nvGrpSpPr>
            <p:grpSpPr>
              <a:xfrm>
                <a:off x="3923928" y="1851670"/>
                <a:ext cx="2088232" cy="1152128"/>
                <a:chOff x="3923928" y="1851670"/>
                <a:chExt cx="2088232" cy="1152128"/>
              </a:xfrm>
            </p:grpSpPr>
            <p:sp>
              <p:nvSpPr>
                <p:cNvPr id="155" name="Rounded Rectangle 154">
                  <a:extLst>
                    <a:ext uri="{FF2B5EF4-FFF2-40B4-BE49-F238E27FC236}">
                      <a16:creationId xmlns:a16="http://schemas.microsoft.com/office/drawing/2014/main" id="{FB810AAF-0C4B-084E-8960-F9FE03872D94}"/>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56" name="Rounded Rectangle 155">
                  <a:extLst>
                    <a:ext uri="{FF2B5EF4-FFF2-40B4-BE49-F238E27FC236}">
                      <a16:creationId xmlns:a16="http://schemas.microsoft.com/office/drawing/2014/main" id="{F82835B3-A165-8B43-9F67-3321CA3FC3B8}"/>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54" name="Freeform 153">
                <a:extLst>
                  <a:ext uri="{FF2B5EF4-FFF2-40B4-BE49-F238E27FC236}">
                    <a16:creationId xmlns:a16="http://schemas.microsoft.com/office/drawing/2014/main" id="{683B3C29-A6E2-A946-923F-ED54E0FE1144}"/>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52" name="Picture 151" descr="Untitled-1.gif">
              <a:extLst>
                <a:ext uri="{FF2B5EF4-FFF2-40B4-BE49-F238E27FC236}">
                  <a16:creationId xmlns:a16="http://schemas.microsoft.com/office/drawing/2014/main" id="{AA0A8F69-7775-5D40-95C3-139F1E3F1180}"/>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57" name="Group 156">
            <a:extLst>
              <a:ext uri="{FF2B5EF4-FFF2-40B4-BE49-F238E27FC236}">
                <a16:creationId xmlns:a16="http://schemas.microsoft.com/office/drawing/2014/main" id="{52EDBB94-9204-7B49-90F2-763557A811BF}"/>
              </a:ext>
            </a:extLst>
          </p:cNvPr>
          <p:cNvGrpSpPr/>
          <p:nvPr/>
        </p:nvGrpSpPr>
        <p:grpSpPr>
          <a:xfrm rot="10800000">
            <a:off x="4584116" y="3049191"/>
            <a:ext cx="393445" cy="245277"/>
            <a:chOff x="108069" y="1049299"/>
            <a:chExt cx="1120124" cy="560062"/>
          </a:xfrm>
        </p:grpSpPr>
        <p:grpSp>
          <p:nvGrpSpPr>
            <p:cNvPr id="158" name="Group 41">
              <a:extLst>
                <a:ext uri="{FF2B5EF4-FFF2-40B4-BE49-F238E27FC236}">
                  <a16:creationId xmlns:a16="http://schemas.microsoft.com/office/drawing/2014/main" id="{B18DD7BA-06E9-A94C-B734-8C41D3BABDE2}"/>
                </a:ext>
              </a:extLst>
            </p:cNvPr>
            <p:cNvGrpSpPr/>
            <p:nvPr/>
          </p:nvGrpSpPr>
          <p:grpSpPr>
            <a:xfrm>
              <a:off x="108069" y="1049299"/>
              <a:ext cx="1120124" cy="560062"/>
              <a:chOff x="3923928" y="1851670"/>
              <a:chExt cx="2088232" cy="1152128"/>
            </a:xfrm>
          </p:grpSpPr>
          <p:grpSp>
            <p:nvGrpSpPr>
              <p:cNvPr id="160" name="Group 43">
                <a:extLst>
                  <a:ext uri="{FF2B5EF4-FFF2-40B4-BE49-F238E27FC236}">
                    <a16:creationId xmlns:a16="http://schemas.microsoft.com/office/drawing/2014/main" id="{49E29E0C-8518-144E-A932-8D1BC72159B1}"/>
                  </a:ext>
                </a:extLst>
              </p:cNvPr>
              <p:cNvGrpSpPr/>
              <p:nvPr/>
            </p:nvGrpSpPr>
            <p:grpSpPr>
              <a:xfrm>
                <a:off x="3923928" y="1851670"/>
                <a:ext cx="2088232" cy="1152128"/>
                <a:chOff x="3923928" y="1851670"/>
                <a:chExt cx="2088232" cy="1152128"/>
              </a:xfrm>
            </p:grpSpPr>
            <p:sp>
              <p:nvSpPr>
                <p:cNvPr id="162" name="Rounded Rectangle 161">
                  <a:extLst>
                    <a:ext uri="{FF2B5EF4-FFF2-40B4-BE49-F238E27FC236}">
                      <a16:creationId xmlns:a16="http://schemas.microsoft.com/office/drawing/2014/main" id="{1B2EE37A-1DE3-C14B-9A7D-290156E46813}"/>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63" name="Rounded Rectangle 162">
                  <a:extLst>
                    <a:ext uri="{FF2B5EF4-FFF2-40B4-BE49-F238E27FC236}">
                      <a16:creationId xmlns:a16="http://schemas.microsoft.com/office/drawing/2014/main" id="{A7E680EC-560C-0043-8911-FE18D560F4F5}"/>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61" name="Freeform 160">
                <a:extLst>
                  <a:ext uri="{FF2B5EF4-FFF2-40B4-BE49-F238E27FC236}">
                    <a16:creationId xmlns:a16="http://schemas.microsoft.com/office/drawing/2014/main" id="{42B16EBE-3874-6345-8318-47D82CFDEE7F}"/>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59" name="Picture 158" descr="Untitled-1.gif">
              <a:extLst>
                <a:ext uri="{FF2B5EF4-FFF2-40B4-BE49-F238E27FC236}">
                  <a16:creationId xmlns:a16="http://schemas.microsoft.com/office/drawing/2014/main" id="{5C153814-E122-714D-9DD5-16E3C8BF3ACD}"/>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6" name="Group 5">
            <a:extLst>
              <a:ext uri="{FF2B5EF4-FFF2-40B4-BE49-F238E27FC236}">
                <a16:creationId xmlns:a16="http://schemas.microsoft.com/office/drawing/2014/main" id="{74F01ABB-2E9D-F040-9366-E3E9834E2698}"/>
              </a:ext>
            </a:extLst>
          </p:cNvPr>
          <p:cNvGrpSpPr/>
          <p:nvPr/>
        </p:nvGrpSpPr>
        <p:grpSpPr>
          <a:xfrm>
            <a:off x="25056" y="769927"/>
            <a:ext cx="1350947" cy="714567"/>
            <a:chOff x="0" y="1165357"/>
            <a:chExt cx="1350947" cy="714567"/>
          </a:xfrm>
        </p:grpSpPr>
        <p:grpSp>
          <p:nvGrpSpPr>
            <p:cNvPr id="4" name="Group 3">
              <a:extLst>
                <a:ext uri="{FF2B5EF4-FFF2-40B4-BE49-F238E27FC236}">
                  <a16:creationId xmlns:a16="http://schemas.microsoft.com/office/drawing/2014/main" id="{D90565F8-2632-E543-B00C-20429CCF7B70}"/>
                </a:ext>
              </a:extLst>
            </p:cNvPr>
            <p:cNvGrpSpPr/>
            <p:nvPr/>
          </p:nvGrpSpPr>
          <p:grpSpPr>
            <a:xfrm>
              <a:off x="108069" y="1165357"/>
              <a:ext cx="1092703" cy="480054"/>
              <a:chOff x="108069" y="1049299"/>
              <a:chExt cx="1120124" cy="560062"/>
            </a:xfrm>
          </p:grpSpPr>
          <p:grpSp>
            <p:nvGrpSpPr>
              <p:cNvPr id="117" name="Group 41"/>
              <p:cNvGrpSpPr/>
              <p:nvPr/>
            </p:nvGrpSpPr>
            <p:grpSpPr>
              <a:xfrm>
                <a:off x="108069" y="1049299"/>
                <a:ext cx="1120124" cy="560062"/>
                <a:chOff x="3923928" y="1851670"/>
                <a:chExt cx="2088232" cy="1152128"/>
              </a:xfrm>
            </p:grpSpPr>
            <p:grpSp>
              <p:nvGrpSpPr>
                <p:cNvPr id="119" name="Group 43"/>
                <p:cNvGrpSpPr/>
                <p:nvPr/>
              </p:nvGrpSpPr>
              <p:grpSpPr>
                <a:xfrm>
                  <a:off x="3923928" y="1851670"/>
                  <a:ext cx="2088232" cy="1152128"/>
                  <a:chOff x="3923928" y="1851670"/>
                  <a:chExt cx="2088232" cy="1152128"/>
                </a:xfrm>
              </p:grpSpPr>
              <p:sp>
                <p:nvSpPr>
                  <p:cNvPr id="121" name="Rounded Rectangle 120"/>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22" name="Rounded Rectangle 121"/>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20" name="Freeform 119"/>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53" name="Picture 52" descr="Untitled-1.gif">
                <a:extLst>
                  <a:ext uri="{FF2B5EF4-FFF2-40B4-BE49-F238E27FC236}">
                    <a16:creationId xmlns:a16="http://schemas.microsoft.com/office/drawing/2014/main" id="{0268AB84-34F8-0747-A20D-283CEC1D8771}"/>
                  </a:ext>
                </a:extLst>
              </p:cNvPr>
              <p:cNvPicPr>
                <a:picLocks noChangeAspect="1"/>
              </p:cNvPicPr>
              <p:nvPr/>
            </p:nvPicPr>
            <p:blipFill>
              <a:blip r:embed="rId3" cstate="print"/>
              <a:stretch>
                <a:fillRect/>
              </a:stretch>
            </p:blipFill>
            <p:spPr>
              <a:xfrm>
                <a:off x="760395" y="1151408"/>
                <a:ext cx="336078" cy="335872"/>
              </a:xfrm>
              <a:prstGeom prst="rect">
                <a:avLst/>
              </a:prstGeom>
            </p:spPr>
          </p:pic>
        </p:grpSp>
        <p:sp>
          <p:nvSpPr>
            <p:cNvPr id="5" name="Rectangle 4">
              <a:extLst>
                <a:ext uri="{FF2B5EF4-FFF2-40B4-BE49-F238E27FC236}">
                  <a16:creationId xmlns:a16="http://schemas.microsoft.com/office/drawing/2014/main" id="{EF23DAC2-E847-A84C-B30C-BF3772D3FE1B}"/>
                </a:ext>
              </a:extLst>
            </p:cNvPr>
            <p:cNvSpPr/>
            <p:nvPr/>
          </p:nvSpPr>
          <p:spPr>
            <a:xfrm>
              <a:off x="0" y="1602925"/>
              <a:ext cx="1350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Non-recombinant </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16" name="Group 115">
            <a:extLst>
              <a:ext uri="{FF2B5EF4-FFF2-40B4-BE49-F238E27FC236}">
                <a16:creationId xmlns:a16="http://schemas.microsoft.com/office/drawing/2014/main" id="{FB29C52C-B1D5-5E4B-A0F3-0AE1353D3854}"/>
              </a:ext>
            </a:extLst>
          </p:cNvPr>
          <p:cNvGrpSpPr/>
          <p:nvPr/>
        </p:nvGrpSpPr>
        <p:grpSpPr>
          <a:xfrm rot="10800000">
            <a:off x="4205571" y="1124774"/>
            <a:ext cx="393445" cy="245277"/>
            <a:chOff x="108069" y="1049299"/>
            <a:chExt cx="1120124" cy="560062"/>
          </a:xfrm>
        </p:grpSpPr>
        <p:grpSp>
          <p:nvGrpSpPr>
            <p:cNvPr id="118" name="Group 41">
              <a:extLst>
                <a:ext uri="{FF2B5EF4-FFF2-40B4-BE49-F238E27FC236}">
                  <a16:creationId xmlns:a16="http://schemas.microsoft.com/office/drawing/2014/main" id="{48779A39-0D84-CE42-8D2A-EE625C97C386}"/>
                </a:ext>
              </a:extLst>
            </p:cNvPr>
            <p:cNvGrpSpPr/>
            <p:nvPr/>
          </p:nvGrpSpPr>
          <p:grpSpPr>
            <a:xfrm>
              <a:off x="108069" y="1049299"/>
              <a:ext cx="1120124" cy="560062"/>
              <a:chOff x="3923928" y="1851670"/>
              <a:chExt cx="2088232" cy="1152128"/>
            </a:xfrm>
          </p:grpSpPr>
          <p:grpSp>
            <p:nvGrpSpPr>
              <p:cNvPr id="124" name="Group 43">
                <a:extLst>
                  <a:ext uri="{FF2B5EF4-FFF2-40B4-BE49-F238E27FC236}">
                    <a16:creationId xmlns:a16="http://schemas.microsoft.com/office/drawing/2014/main" id="{2C0C5741-A1E3-8943-BE89-4A9F357E5F75}"/>
                  </a:ext>
                </a:extLst>
              </p:cNvPr>
              <p:cNvGrpSpPr/>
              <p:nvPr/>
            </p:nvGrpSpPr>
            <p:grpSpPr>
              <a:xfrm>
                <a:off x="3923928" y="1851670"/>
                <a:ext cx="2088232" cy="1152128"/>
                <a:chOff x="3923928" y="1851670"/>
                <a:chExt cx="2088232" cy="1152128"/>
              </a:xfrm>
            </p:grpSpPr>
            <p:sp>
              <p:nvSpPr>
                <p:cNvPr id="136" name="Rounded Rectangle 135">
                  <a:extLst>
                    <a:ext uri="{FF2B5EF4-FFF2-40B4-BE49-F238E27FC236}">
                      <a16:creationId xmlns:a16="http://schemas.microsoft.com/office/drawing/2014/main" id="{E1F5A84B-D03C-2D4A-A9D2-123621494803}"/>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37" name="Rounded Rectangle 136">
                  <a:extLst>
                    <a:ext uri="{FF2B5EF4-FFF2-40B4-BE49-F238E27FC236}">
                      <a16:creationId xmlns:a16="http://schemas.microsoft.com/office/drawing/2014/main" id="{9EB1ED41-4958-0C41-9083-757AF7D4D386}"/>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34" name="Freeform 133">
                <a:extLst>
                  <a:ext uri="{FF2B5EF4-FFF2-40B4-BE49-F238E27FC236}">
                    <a16:creationId xmlns:a16="http://schemas.microsoft.com/office/drawing/2014/main" id="{1ED7FA22-7957-3B49-9563-412E497023FA}"/>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23" name="Picture 122" descr="Untitled-1.gif">
              <a:extLst>
                <a:ext uri="{FF2B5EF4-FFF2-40B4-BE49-F238E27FC236}">
                  <a16:creationId xmlns:a16="http://schemas.microsoft.com/office/drawing/2014/main" id="{9DD2FA82-EC1E-4E49-832E-A2996EB0772E}"/>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39" name="Group 138">
            <a:extLst>
              <a:ext uri="{FF2B5EF4-FFF2-40B4-BE49-F238E27FC236}">
                <a16:creationId xmlns:a16="http://schemas.microsoft.com/office/drawing/2014/main" id="{78039058-BD8E-FF41-BD00-41A9E754507A}"/>
              </a:ext>
            </a:extLst>
          </p:cNvPr>
          <p:cNvGrpSpPr/>
          <p:nvPr/>
        </p:nvGrpSpPr>
        <p:grpSpPr>
          <a:xfrm rot="10800000">
            <a:off x="3780461" y="1124774"/>
            <a:ext cx="393445" cy="245277"/>
            <a:chOff x="108069" y="1049299"/>
            <a:chExt cx="1120124" cy="560062"/>
          </a:xfrm>
        </p:grpSpPr>
        <p:grpSp>
          <p:nvGrpSpPr>
            <p:cNvPr id="140" name="Group 41">
              <a:extLst>
                <a:ext uri="{FF2B5EF4-FFF2-40B4-BE49-F238E27FC236}">
                  <a16:creationId xmlns:a16="http://schemas.microsoft.com/office/drawing/2014/main" id="{47B04BF0-7E88-1B42-968A-8C7E9019B5E6}"/>
                </a:ext>
              </a:extLst>
            </p:cNvPr>
            <p:cNvGrpSpPr/>
            <p:nvPr/>
          </p:nvGrpSpPr>
          <p:grpSpPr>
            <a:xfrm>
              <a:off x="108069" y="1049299"/>
              <a:ext cx="1120124" cy="560062"/>
              <a:chOff x="3923928" y="1851670"/>
              <a:chExt cx="2088232" cy="1152128"/>
            </a:xfrm>
          </p:grpSpPr>
          <p:grpSp>
            <p:nvGrpSpPr>
              <p:cNvPr id="164" name="Group 43">
                <a:extLst>
                  <a:ext uri="{FF2B5EF4-FFF2-40B4-BE49-F238E27FC236}">
                    <a16:creationId xmlns:a16="http://schemas.microsoft.com/office/drawing/2014/main" id="{17929AFD-035F-2344-9528-90877B6613E0}"/>
                  </a:ext>
                </a:extLst>
              </p:cNvPr>
              <p:cNvGrpSpPr/>
              <p:nvPr/>
            </p:nvGrpSpPr>
            <p:grpSpPr>
              <a:xfrm>
                <a:off x="3923928" y="1851670"/>
                <a:ext cx="2088232" cy="1152128"/>
                <a:chOff x="3923928" y="1851670"/>
                <a:chExt cx="2088232" cy="1152128"/>
              </a:xfrm>
            </p:grpSpPr>
            <p:sp>
              <p:nvSpPr>
                <p:cNvPr id="166" name="Rounded Rectangle 165">
                  <a:extLst>
                    <a:ext uri="{FF2B5EF4-FFF2-40B4-BE49-F238E27FC236}">
                      <a16:creationId xmlns:a16="http://schemas.microsoft.com/office/drawing/2014/main" id="{E7762AC0-908B-3241-AB76-721AE9A43579}"/>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67" name="Rounded Rectangle 166">
                  <a:extLst>
                    <a:ext uri="{FF2B5EF4-FFF2-40B4-BE49-F238E27FC236}">
                      <a16:creationId xmlns:a16="http://schemas.microsoft.com/office/drawing/2014/main" id="{8D0AFB2A-1F19-584C-AE93-1A008F435444}"/>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65" name="Freeform 164">
                <a:extLst>
                  <a:ext uri="{FF2B5EF4-FFF2-40B4-BE49-F238E27FC236}">
                    <a16:creationId xmlns:a16="http://schemas.microsoft.com/office/drawing/2014/main" id="{C4444C03-C82C-5E44-8D8E-C3486CB674C8}"/>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41" name="Picture 140" descr="Untitled-1.gif">
              <a:extLst>
                <a:ext uri="{FF2B5EF4-FFF2-40B4-BE49-F238E27FC236}">
                  <a16:creationId xmlns:a16="http://schemas.microsoft.com/office/drawing/2014/main" id="{31652B69-94DA-F743-9EEF-98FCA371F43D}"/>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68" name="Group 167">
            <a:extLst>
              <a:ext uri="{FF2B5EF4-FFF2-40B4-BE49-F238E27FC236}">
                <a16:creationId xmlns:a16="http://schemas.microsoft.com/office/drawing/2014/main" id="{2BBCF6CB-09E3-C54D-9A44-5E15AF132410}"/>
              </a:ext>
            </a:extLst>
          </p:cNvPr>
          <p:cNvGrpSpPr/>
          <p:nvPr/>
        </p:nvGrpSpPr>
        <p:grpSpPr>
          <a:xfrm rot="10800000">
            <a:off x="5076056" y="1124774"/>
            <a:ext cx="393445" cy="245277"/>
            <a:chOff x="108069" y="1049299"/>
            <a:chExt cx="1120124" cy="560062"/>
          </a:xfrm>
        </p:grpSpPr>
        <p:grpSp>
          <p:nvGrpSpPr>
            <p:cNvPr id="169" name="Group 41">
              <a:extLst>
                <a:ext uri="{FF2B5EF4-FFF2-40B4-BE49-F238E27FC236}">
                  <a16:creationId xmlns:a16="http://schemas.microsoft.com/office/drawing/2014/main" id="{EBE1C0C1-A9BD-D34C-955C-E4D1A36AE446}"/>
                </a:ext>
              </a:extLst>
            </p:cNvPr>
            <p:cNvGrpSpPr/>
            <p:nvPr/>
          </p:nvGrpSpPr>
          <p:grpSpPr>
            <a:xfrm>
              <a:off x="108069" y="1049299"/>
              <a:ext cx="1120124" cy="560062"/>
              <a:chOff x="3923928" y="1851670"/>
              <a:chExt cx="2088232" cy="1152128"/>
            </a:xfrm>
          </p:grpSpPr>
          <p:grpSp>
            <p:nvGrpSpPr>
              <p:cNvPr id="171" name="Group 43">
                <a:extLst>
                  <a:ext uri="{FF2B5EF4-FFF2-40B4-BE49-F238E27FC236}">
                    <a16:creationId xmlns:a16="http://schemas.microsoft.com/office/drawing/2014/main" id="{DAA5B7E2-4AA5-B34C-AB75-B79FFA22A8AE}"/>
                  </a:ext>
                </a:extLst>
              </p:cNvPr>
              <p:cNvGrpSpPr/>
              <p:nvPr/>
            </p:nvGrpSpPr>
            <p:grpSpPr>
              <a:xfrm>
                <a:off x="3923928" y="1851670"/>
                <a:ext cx="2088232" cy="1152128"/>
                <a:chOff x="3923928" y="1851670"/>
                <a:chExt cx="2088232" cy="1152128"/>
              </a:xfrm>
            </p:grpSpPr>
            <p:sp>
              <p:nvSpPr>
                <p:cNvPr id="173" name="Rounded Rectangle 172">
                  <a:extLst>
                    <a:ext uri="{FF2B5EF4-FFF2-40B4-BE49-F238E27FC236}">
                      <a16:creationId xmlns:a16="http://schemas.microsoft.com/office/drawing/2014/main" id="{C440BCAA-836D-504D-BB18-0E27572746A5}"/>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74" name="Rounded Rectangle 173">
                  <a:extLst>
                    <a:ext uri="{FF2B5EF4-FFF2-40B4-BE49-F238E27FC236}">
                      <a16:creationId xmlns:a16="http://schemas.microsoft.com/office/drawing/2014/main" id="{358B2B54-45D9-7B4A-8165-E806EA0C35D4}"/>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72" name="Freeform 171">
                <a:extLst>
                  <a:ext uri="{FF2B5EF4-FFF2-40B4-BE49-F238E27FC236}">
                    <a16:creationId xmlns:a16="http://schemas.microsoft.com/office/drawing/2014/main" id="{95460B00-BE3D-3548-A14F-EB3C7C7A8D6D}"/>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70" name="Picture 169" descr="Untitled-1.gif">
              <a:extLst>
                <a:ext uri="{FF2B5EF4-FFF2-40B4-BE49-F238E27FC236}">
                  <a16:creationId xmlns:a16="http://schemas.microsoft.com/office/drawing/2014/main" id="{7F4E3953-92A1-E749-95D9-881D8C585B36}"/>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75" name="Group 174">
            <a:extLst>
              <a:ext uri="{FF2B5EF4-FFF2-40B4-BE49-F238E27FC236}">
                <a16:creationId xmlns:a16="http://schemas.microsoft.com/office/drawing/2014/main" id="{91BCE7F7-15DE-EF45-9E23-50FA64FC4745}"/>
              </a:ext>
            </a:extLst>
          </p:cNvPr>
          <p:cNvGrpSpPr/>
          <p:nvPr/>
        </p:nvGrpSpPr>
        <p:grpSpPr>
          <a:xfrm rot="10800000">
            <a:off x="4637999" y="1124774"/>
            <a:ext cx="393445" cy="245277"/>
            <a:chOff x="108069" y="1049299"/>
            <a:chExt cx="1120124" cy="560062"/>
          </a:xfrm>
        </p:grpSpPr>
        <p:grpSp>
          <p:nvGrpSpPr>
            <p:cNvPr id="176" name="Group 41">
              <a:extLst>
                <a:ext uri="{FF2B5EF4-FFF2-40B4-BE49-F238E27FC236}">
                  <a16:creationId xmlns:a16="http://schemas.microsoft.com/office/drawing/2014/main" id="{34CE9943-8233-AE41-B9CA-A62776B8A347}"/>
                </a:ext>
              </a:extLst>
            </p:cNvPr>
            <p:cNvGrpSpPr/>
            <p:nvPr/>
          </p:nvGrpSpPr>
          <p:grpSpPr>
            <a:xfrm>
              <a:off x="108069" y="1049299"/>
              <a:ext cx="1120124" cy="560062"/>
              <a:chOff x="3923928" y="1851670"/>
              <a:chExt cx="2088232" cy="1152128"/>
            </a:xfrm>
          </p:grpSpPr>
          <p:grpSp>
            <p:nvGrpSpPr>
              <p:cNvPr id="178" name="Group 43">
                <a:extLst>
                  <a:ext uri="{FF2B5EF4-FFF2-40B4-BE49-F238E27FC236}">
                    <a16:creationId xmlns:a16="http://schemas.microsoft.com/office/drawing/2014/main" id="{AE947AFB-675C-624F-96FB-872A3C558329}"/>
                  </a:ext>
                </a:extLst>
              </p:cNvPr>
              <p:cNvGrpSpPr/>
              <p:nvPr/>
            </p:nvGrpSpPr>
            <p:grpSpPr>
              <a:xfrm>
                <a:off x="3923928" y="1851670"/>
                <a:ext cx="2088232" cy="1152128"/>
                <a:chOff x="3923928" y="1851670"/>
                <a:chExt cx="2088232" cy="1152128"/>
              </a:xfrm>
            </p:grpSpPr>
            <p:sp>
              <p:nvSpPr>
                <p:cNvPr id="180" name="Rounded Rectangle 179">
                  <a:extLst>
                    <a:ext uri="{FF2B5EF4-FFF2-40B4-BE49-F238E27FC236}">
                      <a16:creationId xmlns:a16="http://schemas.microsoft.com/office/drawing/2014/main" id="{7D62016F-B2C5-DA49-831D-6A8801674A98}"/>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81" name="Rounded Rectangle 180">
                  <a:extLst>
                    <a:ext uri="{FF2B5EF4-FFF2-40B4-BE49-F238E27FC236}">
                      <a16:creationId xmlns:a16="http://schemas.microsoft.com/office/drawing/2014/main" id="{5B01A317-265B-D543-B049-2DC5412337F2}"/>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79" name="Freeform 178">
                <a:extLst>
                  <a:ext uri="{FF2B5EF4-FFF2-40B4-BE49-F238E27FC236}">
                    <a16:creationId xmlns:a16="http://schemas.microsoft.com/office/drawing/2014/main" id="{92B6EE16-3EF9-2142-821C-58C654C66EBC}"/>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77" name="Picture 176" descr="Untitled-1.gif">
              <a:extLst>
                <a:ext uri="{FF2B5EF4-FFF2-40B4-BE49-F238E27FC236}">
                  <a16:creationId xmlns:a16="http://schemas.microsoft.com/office/drawing/2014/main" id="{3B0633A6-D090-8343-943B-8D9C7AADC082}"/>
                </a:ext>
              </a:extLst>
            </p:cNvPr>
            <p:cNvPicPr>
              <a:picLocks noChangeAspect="1"/>
            </p:cNvPicPr>
            <p:nvPr/>
          </p:nvPicPr>
          <p:blipFill>
            <a:blip r:embed="rId3" cstate="print"/>
            <a:stretch>
              <a:fillRect/>
            </a:stretch>
          </p:blipFill>
          <p:spPr>
            <a:xfrm>
              <a:off x="760395" y="1151408"/>
              <a:ext cx="336078" cy="335872"/>
            </a:xfrm>
            <a:prstGeom prst="rect">
              <a:avLst/>
            </a:prstGeom>
          </p:spPr>
        </p:pic>
      </p:grpSp>
    </p:spTree>
    <p:extLst>
      <p:ext uri="{BB962C8B-B14F-4D97-AF65-F5344CB8AC3E}">
        <p14:creationId xmlns:p14="http://schemas.microsoft.com/office/powerpoint/2010/main" val="401150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p:cTn id="11" dur="500" fill="hold"/>
                                        <p:tgtEl>
                                          <p:spTgt spid="106"/>
                                        </p:tgtEl>
                                        <p:attrNameLst>
                                          <p:attrName>ppt_w</p:attrName>
                                        </p:attrNameLst>
                                      </p:cBhvr>
                                      <p:tavLst>
                                        <p:tav tm="0">
                                          <p:val>
                                            <p:fltVal val="0"/>
                                          </p:val>
                                        </p:tav>
                                        <p:tav tm="100000">
                                          <p:val>
                                            <p:strVal val="#ppt_w"/>
                                          </p:val>
                                        </p:tav>
                                      </p:tavLst>
                                    </p:anim>
                                    <p:anim calcmode="lin" valueType="num">
                                      <p:cBhvr>
                                        <p:cTn id="12"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 calcmode="lin" valueType="num">
                                      <p:cBhvr>
                                        <p:cTn id="17" dur="500" fill="hold"/>
                                        <p:tgtEl>
                                          <p:spTgt spid="125"/>
                                        </p:tgtEl>
                                        <p:attrNameLst>
                                          <p:attrName>ppt_w</p:attrName>
                                        </p:attrNameLst>
                                      </p:cBhvr>
                                      <p:tavLst>
                                        <p:tav tm="0">
                                          <p:val>
                                            <p:fltVal val="0"/>
                                          </p:val>
                                        </p:tav>
                                        <p:tav tm="100000">
                                          <p:val>
                                            <p:strVal val="#ppt_w"/>
                                          </p:val>
                                        </p:tav>
                                      </p:tavLst>
                                    </p:anim>
                                    <p:anim calcmode="lin" valueType="num">
                                      <p:cBhvr>
                                        <p:cTn id="18"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47"/>
                                        </p:tgtEl>
                                        <p:attrNameLst>
                                          <p:attrName>style.visibility</p:attrName>
                                        </p:attrNameLst>
                                      </p:cBhvr>
                                      <p:to>
                                        <p:strVal val="visible"/>
                                      </p:to>
                                    </p:set>
                                    <p:anim calcmode="lin" valueType="num">
                                      <p:cBhvr>
                                        <p:cTn id="23" dur="500" fill="hold"/>
                                        <p:tgtEl>
                                          <p:spTgt spid="147"/>
                                        </p:tgtEl>
                                        <p:attrNameLst>
                                          <p:attrName>ppt_w</p:attrName>
                                        </p:attrNameLst>
                                      </p:cBhvr>
                                      <p:tavLst>
                                        <p:tav tm="0">
                                          <p:val>
                                            <p:fltVal val="0"/>
                                          </p:val>
                                        </p:tav>
                                        <p:tav tm="100000">
                                          <p:val>
                                            <p:strVal val="#ppt_w"/>
                                          </p:val>
                                        </p:tav>
                                      </p:tavLst>
                                    </p:anim>
                                    <p:anim calcmode="lin" valueType="num">
                                      <p:cBhvr>
                                        <p:cTn id="24"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48"/>
                                        </p:tgtEl>
                                        <p:attrNameLst>
                                          <p:attrName>style.visibility</p:attrName>
                                        </p:attrNameLst>
                                      </p:cBhvr>
                                      <p:to>
                                        <p:strVal val="visible"/>
                                      </p:to>
                                    </p:set>
                                    <p:anim calcmode="lin" valueType="num">
                                      <p:cBhvr>
                                        <p:cTn id="29" dur="500" fill="hold"/>
                                        <p:tgtEl>
                                          <p:spTgt spid="148"/>
                                        </p:tgtEl>
                                        <p:attrNameLst>
                                          <p:attrName>ppt_w</p:attrName>
                                        </p:attrNameLst>
                                      </p:cBhvr>
                                      <p:tavLst>
                                        <p:tav tm="0">
                                          <p:val>
                                            <p:fltVal val="0"/>
                                          </p:val>
                                        </p:tav>
                                        <p:tav tm="100000">
                                          <p:val>
                                            <p:strVal val="#ppt_w"/>
                                          </p:val>
                                        </p:tav>
                                      </p:tavLst>
                                    </p:anim>
                                    <p:anim calcmode="lin" valueType="num">
                                      <p:cBhvr>
                                        <p:cTn id="30" dur="500" fill="hold"/>
                                        <p:tgtEl>
                                          <p:spTgt spid="14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23" presetClass="entr" presetSubtype="16" fill="hold"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p:cTn id="3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0" end="0"/>
                                            </p:txEl>
                                          </p:spTgt>
                                        </p:tgtEl>
                                        <p:attrNameLst>
                                          <p:attrName>ppt_h</p:attrName>
                                        </p:attrNameLst>
                                      </p:cBhvr>
                                      <p:tavLst>
                                        <p:tav tm="0">
                                          <p:val>
                                            <p:fltVal val="0"/>
                                          </p:val>
                                        </p:tav>
                                        <p:tav tm="100000">
                                          <p:val>
                                            <p:strVal val="#ppt_h"/>
                                          </p:val>
                                        </p:tav>
                                      </p:tavLst>
                                    </p:anim>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1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3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6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238844"/>
            <a:ext cx="9107501" cy="952500"/>
          </a:xfrm>
        </p:spPr>
        <p:txBody>
          <a:bodyPr>
            <a:noAutofit/>
          </a:bodyPr>
          <a:lstStyle/>
          <a:p>
            <a:r>
              <a:rPr lang="en-US" sz="2000" b="1" dirty="0"/>
              <a:t>Definition of Biotechnology</a:t>
            </a:r>
          </a:p>
        </p:txBody>
      </p:sp>
      <p:sp>
        <p:nvSpPr>
          <p:cNvPr id="3" name="Content Placeholder 2"/>
          <p:cNvSpPr>
            <a:spLocks noGrp="1"/>
          </p:cNvSpPr>
          <p:nvPr>
            <p:ph idx="1"/>
          </p:nvPr>
        </p:nvSpPr>
        <p:spPr>
          <a:xfrm>
            <a:off x="179512" y="425624"/>
            <a:ext cx="8856984" cy="4608513"/>
          </a:xfrm>
        </p:spPr>
        <p:txBody>
          <a:bodyPr>
            <a:noAutofit/>
          </a:bodyPr>
          <a:lstStyle/>
          <a:p>
            <a:pPr algn="just"/>
            <a:r>
              <a:rPr lang="en-US" sz="1800" dirty="0"/>
              <a:t>According to </a:t>
            </a:r>
            <a:r>
              <a:rPr lang="en-US" sz="1800" b="1" dirty="0">
                <a:solidFill>
                  <a:srgbClr val="FFFF00"/>
                </a:solidFill>
              </a:rPr>
              <a:t>European Federation of Biotechnology (EFB), </a:t>
            </a:r>
            <a:r>
              <a:rPr lang="en-US" sz="1800" b="1" dirty="0"/>
              <a:t>Biotechnology is defined as;</a:t>
            </a:r>
            <a:endParaRPr lang="en-US" sz="1800" b="1" dirty="0">
              <a:solidFill>
                <a:srgbClr val="FFFF00"/>
              </a:solidFill>
            </a:endParaRPr>
          </a:p>
          <a:p>
            <a:pPr marL="363538" indent="0" algn="just">
              <a:buNone/>
            </a:pPr>
            <a:r>
              <a:rPr lang="en-US" sz="1800" b="1" dirty="0">
                <a:solidFill>
                  <a:srgbClr val="FFFF00"/>
                </a:solidFill>
              </a:rPr>
              <a:t>‘The integration of natural science and organisms, cells, parts thereof, and molecular analogues for products and services’.</a:t>
            </a:r>
          </a:p>
          <a:p>
            <a:pPr algn="just"/>
            <a:r>
              <a:rPr lang="en-US" sz="1800" i="1" dirty="0"/>
              <a:t>This definition encompasses both </a:t>
            </a:r>
            <a:r>
              <a:rPr lang="en-US" sz="1800" b="1" i="1" dirty="0">
                <a:solidFill>
                  <a:srgbClr val="FFFF00"/>
                </a:solidFill>
              </a:rPr>
              <a:t>traditional view and modern molecular biotechnology</a:t>
            </a:r>
            <a:r>
              <a:rPr lang="en-US" sz="1800" i="1" dirty="0"/>
              <a:t>.</a:t>
            </a:r>
            <a:endParaRPr lang="en-US" sz="1800" b="1" i="1" dirty="0">
              <a:solidFill>
                <a:srgbClr val="FFFF00"/>
              </a:solidFill>
            </a:endParaRPr>
          </a:p>
        </p:txBody>
      </p:sp>
      <p:pic>
        <p:nvPicPr>
          <p:cNvPr id="1026" name="Picture 2">
            <a:extLst>
              <a:ext uri="{FF2B5EF4-FFF2-40B4-BE49-F238E27FC236}">
                <a16:creationId xmlns:a16="http://schemas.microsoft.com/office/drawing/2014/main" id="{B545C2C1-F4A2-C34C-9152-566BE0F80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923347"/>
            <a:ext cx="4104456" cy="9512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20"/>
            <a:ext cx="10160000" cy="556284"/>
          </a:xfrm>
        </p:spPr>
        <p:txBody>
          <a:bodyPr>
            <a:noAutofit/>
          </a:bodyPr>
          <a:lstStyle/>
          <a:p>
            <a:pPr lvl="1" algn="ctr"/>
            <a:r>
              <a:rPr lang="en-US" sz="2000" b="1" dirty="0">
                <a:solidFill>
                  <a:schemeClr val="tx1"/>
                </a:solidFill>
              </a:rPr>
              <a:t>How does selection of recombinants is achieved?</a:t>
            </a:r>
          </a:p>
        </p:txBody>
      </p:sp>
      <p:sp>
        <p:nvSpPr>
          <p:cNvPr id="3" name="Content Placeholder 2"/>
          <p:cNvSpPr>
            <a:spLocks noGrp="1"/>
          </p:cNvSpPr>
          <p:nvPr>
            <p:ph idx="1"/>
          </p:nvPr>
        </p:nvSpPr>
        <p:spPr>
          <a:xfrm>
            <a:off x="107505" y="3537575"/>
            <a:ext cx="5904655" cy="1212729"/>
          </a:xfrm>
        </p:spPr>
        <p:txBody>
          <a:bodyPr>
            <a:noAutofit/>
          </a:bodyPr>
          <a:lstStyle/>
          <a:p>
            <a:pPr algn="just"/>
            <a:r>
              <a:rPr lang="en-US" sz="1800" dirty="0"/>
              <a:t>The </a:t>
            </a:r>
            <a:r>
              <a:rPr lang="en-US" sz="1800" b="1" dirty="0">
                <a:solidFill>
                  <a:srgbClr val="FFFF00"/>
                </a:solidFill>
              </a:rPr>
              <a:t>recombinants will grow in </a:t>
            </a:r>
            <a:r>
              <a:rPr lang="en-US" sz="1800" b="1" dirty="0" err="1">
                <a:solidFill>
                  <a:srgbClr val="FFFF00"/>
                </a:solidFill>
              </a:rPr>
              <a:t>ampicillin</a:t>
            </a:r>
            <a:r>
              <a:rPr lang="en-US" sz="1800" b="1" dirty="0">
                <a:solidFill>
                  <a:srgbClr val="FFFF00"/>
                </a:solidFill>
              </a:rPr>
              <a:t> containing medium but not on that containing tetracycline. </a:t>
            </a:r>
          </a:p>
          <a:p>
            <a:pPr algn="just"/>
            <a:r>
              <a:rPr lang="en-US" sz="1800" b="1" dirty="0"/>
              <a:t>Non recombinants will grow on the medium containing both the antibiotics. </a:t>
            </a:r>
          </a:p>
        </p:txBody>
      </p:sp>
      <p:grpSp>
        <p:nvGrpSpPr>
          <p:cNvPr id="106" name="Group 105"/>
          <p:cNvGrpSpPr/>
          <p:nvPr/>
        </p:nvGrpSpPr>
        <p:grpSpPr>
          <a:xfrm>
            <a:off x="3326073" y="569245"/>
            <a:ext cx="5514375" cy="884958"/>
            <a:chOff x="3563888" y="3939902"/>
            <a:chExt cx="4962938" cy="796462"/>
          </a:xfrm>
        </p:grpSpPr>
        <p:grpSp>
          <p:nvGrpSpPr>
            <p:cNvPr id="104" name="Group 103"/>
            <p:cNvGrpSpPr/>
            <p:nvPr/>
          </p:nvGrpSpPr>
          <p:grpSpPr>
            <a:xfrm>
              <a:off x="3563888" y="3939902"/>
              <a:ext cx="2271046" cy="796462"/>
              <a:chOff x="3411077" y="4347037"/>
              <a:chExt cx="2271046" cy="796462"/>
            </a:xfrm>
          </p:grpSpPr>
          <p:grpSp>
            <p:nvGrpSpPr>
              <p:cNvPr id="75" name="Group 74"/>
              <p:cNvGrpSpPr/>
              <p:nvPr/>
            </p:nvGrpSpPr>
            <p:grpSpPr>
              <a:xfrm>
                <a:off x="3419872" y="4559427"/>
                <a:ext cx="2262251" cy="584072"/>
                <a:chOff x="6588224" y="2283718"/>
                <a:chExt cx="2232248" cy="792087"/>
              </a:xfrm>
            </p:grpSpPr>
            <p:sp>
              <p:nvSpPr>
                <p:cNvPr id="76" name="Rounded Rectangle 75"/>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3" name="Group 102"/>
              <p:cNvGrpSpPr/>
              <p:nvPr/>
            </p:nvGrpSpPr>
            <p:grpSpPr>
              <a:xfrm>
                <a:off x="3411077" y="4347037"/>
                <a:ext cx="2271046" cy="741638"/>
                <a:chOff x="3411077" y="4347037"/>
                <a:chExt cx="2271046" cy="741638"/>
              </a:xfrm>
            </p:grpSpPr>
            <p:sp>
              <p:nvSpPr>
                <p:cNvPr id="98" name="Oval 97"/>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05" name="Rectangle 104"/>
            <p:cNvSpPr/>
            <p:nvPr/>
          </p:nvSpPr>
          <p:spPr>
            <a:xfrm>
              <a:off x="5796136" y="4290650"/>
              <a:ext cx="2730690"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00"/>
                  </a:solidFill>
                  <a:effectLst/>
                  <a:uLnTx/>
                  <a:uFillTx/>
                  <a:latin typeface="Calibri"/>
                  <a:ea typeface="+mn-ea"/>
                  <a:cs typeface="+mn-cs"/>
                </a:rPr>
                <a:t>Ampicillin</a:t>
              </a:r>
              <a:r>
                <a:rPr kumimoji="0" lang="en-US" sz="1800" b="1" i="0" u="none" strike="noStrike" kern="1200" cap="none" spc="0" normalizeH="0" baseline="0" noProof="0" dirty="0">
                  <a:ln>
                    <a:noFill/>
                  </a:ln>
                  <a:solidFill>
                    <a:srgbClr val="FFFF00"/>
                  </a:solidFill>
                  <a:effectLst/>
                  <a:uLnTx/>
                  <a:uFillTx/>
                  <a:latin typeface="Calibri"/>
                  <a:ea typeface="+mn-ea"/>
                  <a:cs typeface="+mn-cs"/>
                </a:rPr>
                <a:t>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25" name="Group 124"/>
          <p:cNvGrpSpPr/>
          <p:nvPr/>
        </p:nvGrpSpPr>
        <p:grpSpPr>
          <a:xfrm>
            <a:off x="3260674" y="2484598"/>
            <a:ext cx="5691603" cy="884958"/>
            <a:chOff x="3563888" y="3939902"/>
            <a:chExt cx="5122443" cy="796462"/>
          </a:xfrm>
        </p:grpSpPr>
        <p:grpSp>
          <p:nvGrpSpPr>
            <p:cNvPr id="126" name="Group 103"/>
            <p:cNvGrpSpPr/>
            <p:nvPr/>
          </p:nvGrpSpPr>
          <p:grpSpPr>
            <a:xfrm>
              <a:off x="3563888" y="3939902"/>
              <a:ext cx="2271046" cy="796462"/>
              <a:chOff x="3411077" y="4347037"/>
              <a:chExt cx="2271046" cy="796462"/>
            </a:xfrm>
          </p:grpSpPr>
          <p:grpSp>
            <p:nvGrpSpPr>
              <p:cNvPr id="128" name="Group 74"/>
              <p:cNvGrpSpPr/>
              <p:nvPr/>
            </p:nvGrpSpPr>
            <p:grpSpPr>
              <a:xfrm>
                <a:off x="3419872" y="4559427"/>
                <a:ext cx="2262251" cy="584072"/>
                <a:chOff x="6588224" y="2283718"/>
                <a:chExt cx="2232248" cy="792087"/>
              </a:xfrm>
            </p:grpSpPr>
            <p:sp>
              <p:nvSpPr>
                <p:cNvPr id="132" name="Rounded Rectangle 131"/>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Oval 132"/>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9" name="Group 102"/>
              <p:cNvGrpSpPr/>
              <p:nvPr/>
            </p:nvGrpSpPr>
            <p:grpSpPr>
              <a:xfrm>
                <a:off x="3411077" y="4347037"/>
                <a:ext cx="2271046" cy="741638"/>
                <a:chOff x="3411077" y="4347037"/>
                <a:chExt cx="2271046" cy="741638"/>
              </a:xfrm>
            </p:grpSpPr>
            <p:sp>
              <p:nvSpPr>
                <p:cNvPr id="130" name="Oval 129"/>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Oval 130"/>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27" name="Rectangle 126"/>
            <p:cNvSpPr/>
            <p:nvPr/>
          </p:nvSpPr>
          <p:spPr>
            <a:xfrm>
              <a:off x="5796136" y="4290650"/>
              <a:ext cx="2890195"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Tetracycline containing medium</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7" name="Group 146"/>
          <p:cNvGrpSpPr/>
          <p:nvPr/>
        </p:nvGrpSpPr>
        <p:grpSpPr>
          <a:xfrm>
            <a:off x="1468220" y="729262"/>
            <a:ext cx="1600178" cy="679043"/>
            <a:chOff x="1475656" y="1275606"/>
            <a:chExt cx="1440160" cy="611139"/>
          </a:xfrm>
        </p:grpSpPr>
        <p:sp>
          <p:nvSpPr>
            <p:cNvPr id="144" name="Down Arrow 143"/>
            <p:cNvSpPr/>
            <p:nvPr/>
          </p:nvSpPr>
          <p:spPr>
            <a:xfrm rot="16200000">
              <a:off x="1979712" y="771550"/>
              <a:ext cx="432048" cy="144016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Rectangle 144"/>
            <p:cNvSpPr/>
            <p:nvPr/>
          </p:nvSpPr>
          <p:spPr>
            <a:xfrm>
              <a:off x="1691680" y="1554346"/>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48" name="Group 147"/>
          <p:cNvGrpSpPr/>
          <p:nvPr/>
        </p:nvGrpSpPr>
        <p:grpSpPr>
          <a:xfrm rot="21429972">
            <a:off x="1216334" y="1704241"/>
            <a:ext cx="2301848" cy="686483"/>
            <a:chOff x="4489700" y="2066145"/>
            <a:chExt cx="1642951" cy="439482"/>
          </a:xfrm>
        </p:grpSpPr>
        <p:sp>
          <p:nvSpPr>
            <p:cNvPr id="143" name="Down Arrow 142"/>
            <p:cNvSpPr/>
            <p:nvPr/>
          </p:nvSpPr>
          <p:spPr>
            <a:xfrm rot="18334996">
              <a:off x="5137520" y="1418325"/>
              <a:ext cx="347312" cy="164295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Rectangle 145"/>
            <p:cNvSpPr/>
            <p:nvPr/>
          </p:nvSpPr>
          <p:spPr>
            <a:xfrm rot="2123160">
              <a:off x="4592257" y="2173228"/>
              <a:ext cx="807741" cy="3323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6" name="Group 55">
            <a:extLst>
              <a:ext uri="{FF2B5EF4-FFF2-40B4-BE49-F238E27FC236}">
                <a16:creationId xmlns:a16="http://schemas.microsoft.com/office/drawing/2014/main" id="{52CB697E-C8BF-2D4F-8944-7B196D8D99B6}"/>
              </a:ext>
            </a:extLst>
          </p:cNvPr>
          <p:cNvGrpSpPr/>
          <p:nvPr/>
        </p:nvGrpSpPr>
        <p:grpSpPr>
          <a:xfrm rot="10800000">
            <a:off x="4641215" y="1117590"/>
            <a:ext cx="393445" cy="245277"/>
            <a:chOff x="5652120" y="3651870"/>
            <a:chExt cx="1368152" cy="720080"/>
          </a:xfrm>
        </p:grpSpPr>
        <p:grpSp>
          <p:nvGrpSpPr>
            <p:cNvPr id="57" name="Group 41">
              <a:extLst>
                <a:ext uri="{FF2B5EF4-FFF2-40B4-BE49-F238E27FC236}">
                  <a16:creationId xmlns:a16="http://schemas.microsoft.com/office/drawing/2014/main" id="{507345BC-232B-CD43-BEC6-665695EDB5C3}"/>
                </a:ext>
              </a:extLst>
            </p:cNvPr>
            <p:cNvGrpSpPr/>
            <p:nvPr/>
          </p:nvGrpSpPr>
          <p:grpSpPr>
            <a:xfrm>
              <a:off x="5652120" y="3651870"/>
              <a:ext cx="1368152" cy="720080"/>
              <a:chOff x="3923928" y="1851670"/>
              <a:chExt cx="2088232" cy="1152128"/>
            </a:xfrm>
          </p:grpSpPr>
          <p:grpSp>
            <p:nvGrpSpPr>
              <p:cNvPr id="61" name="Group 43">
                <a:extLst>
                  <a:ext uri="{FF2B5EF4-FFF2-40B4-BE49-F238E27FC236}">
                    <a16:creationId xmlns:a16="http://schemas.microsoft.com/office/drawing/2014/main" id="{951967EC-0F6F-884A-8924-E1BC6F76BDD5}"/>
                  </a:ext>
                </a:extLst>
              </p:cNvPr>
              <p:cNvGrpSpPr/>
              <p:nvPr/>
            </p:nvGrpSpPr>
            <p:grpSpPr>
              <a:xfrm>
                <a:off x="3923928" y="1851670"/>
                <a:ext cx="2088232" cy="1152128"/>
                <a:chOff x="3923928" y="1851670"/>
                <a:chExt cx="2088232" cy="1152128"/>
              </a:xfrm>
            </p:grpSpPr>
            <p:sp>
              <p:nvSpPr>
                <p:cNvPr id="63" name="Rounded Rectangle 62">
                  <a:extLst>
                    <a:ext uri="{FF2B5EF4-FFF2-40B4-BE49-F238E27FC236}">
                      <a16:creationId xmlns:a16="http://schemas.microsoft.com/office/drawing/2014/main" id="{1719B35B-7522-494F-9656-14851972B670}"/>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64" name="Rounded Rectangle 63">
                  <a:extLst>
                    <a:ext uri="{FF2B5EF4-FFF2-40B4-BE49-F238E27FC236}">
                      <a16:creationId xmlns:a16="http://schemas.microsoft.com/office/drawing/2014/main" id="{3D3A494B-8304-4E4E-991C-E2E1120CA528}"/>
                    </a:ext>
                  </a:extLst>
                </p:cNvPr>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62" name="Freeform 61">
                <a:extLst>
                  <a:ext uri="{FF2B5EF4-FFF2-40B4-BE49-F238E27FC236}">
                    <a16:creationId xmlns:a16="http://schemas.microsoft.com/office/drawing/2014/main" id="{9A5F56B4-DC00-9440-9C9F-93CA99E6BF72}"/>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8" name="Group 33">
              <a:extLst>
                <a:ext uri="{FF2B5EF4-FFF2-40B4-BE49-F238E27FC236}">
                  <a16:creationId xmlns:a16="http://schemas.microsoft.com/office/drawing/2014/main" id="{D74CAD30-6775-1742-B78C-2B82BAAA8A21}"/>
                </a:ext>
              </a:extLst>
            </p:cNvPr>
            <p:cNvGrpSpPr/>
            <p:nvPr/>
          </p:nvGrpSpPr>
          <p:grpSpPr>
            <a:xfrm>
              <a:off x="6444208" y="3795886"/>
              <a:ext cx="432048" cy="432313"/>
              <a:chOff x="198473" y="2808047"/>
              <a:chExt cx="2141279" cy="2139967"/>
            </a:xfrm>
          </p:grpSpPr>
          <p:pic>
            <p:nvPicPr>
              <p:cNvPr id="59" name="Picture 58" descr="Untitled-1.gif">
                <a:extLst>
                  <a:ext uri="{FF2B5EF4-FFF2-40B4-BE49-F238E27FC236}">
                    <a16:creationId xmlns:a16="http://schemas.microsoft.com/office/drawing/2014/main" id="{454260D6-7CC3-2C43-939E-C4DB42EFB0C8}"/>
                  </a:ext>
                </a:extLst>
              </p:cNvPr>
              <p:cNvPicPr>
                <a:picLocks noChangeAspect="1"/>
              </p:cNvPicPr>
              <p:nvPr/>
            </p:nvPicPr>
            <p:blipFill>
              <a:blip r:embed="rId3" cstate="print"/>
              <a:stretch>
                <a:fillRect/>
              </a:stretch>
            </p:blipFill>
            <p:spPr>
              <a:xfrm>
                <a:off x="198473" y="2808047"/>
                <a:ext cx="2141279" cy="2139967"/>
              </a:xfrm>
              <a:prstGeom prst="rect">
                <a:avLst/>
              </a:prstGeom>
            </p:spPr>
          </p:pic>
          <p:sp>
            <p:nvSpPr>
              <p:cNvPr id="60" name="Rectangle 59">
                <a:extLst>
                  <a:ext uri="{FF2B5EF4-FFF2-40B4-BE49-F238E27FC236}">
                    <a16:creationId xmlns:a16="http://schemas.microsoft.com/office/drawing/2014/main" id="{88DEEB33-E4CF-5D48-9F7B-519442ACC99A}"/>
                  </a:ext>
                </a:extLst>
              </p:cNvPr>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65" name="Group 64">
            <a:extLst>
              <a:ext uri="{FF2B5EF4-FFF2-40B4-BE49-F238E27FC236}">
                <a16:creationId xmlns:a16="http://schemas.microsoft.com/office/drawing/2014/main" id="{DDB8D7F9-9D2E-FA4D-A34A-048A088A318E}"/>
              </a:ext>
            </a:extLst>
          </p:cNvPr>
          <p:cNvGrpSpPr/>
          <p:nvPr/>
        </p:nvGrpSpPr>
        <p:grpSpPr>
          <a:xfrm rot="10800000">
            <a:off x="5076240" y="1125569"/>
            <a:ext cx="393445" cy="245277"/>
            <a:chOff x="108069" y="1049299"/>
            <a:chExt cx="1120124" cy="560062"/>
          </a:xfrm>
        </p:grpSpPr>
        <p:grpSp>
          <p:nvGrpSpPr>
            <p:cNvPr id="66" name="Group 41">
              <a:extLst>
                <a:ext uri="{FF2B5EF4-FFF2-40B4-BE49-F238E27FC236}">
                  <a16:creationId xmlns:a16="http://schemas.microsoft.com/office/drawing/2014/main" id="{0CD97A0F-1F90-7B43-B701-12C2665330B8}"/>
                </a:ext>
              </a:extLst>
            </p:cNvPr>
            <p:cNvGrpSpPr/>
            <p:nvPr/>
          </p:nvGrpSpPr>
          <p:grpSpPr>
            <a:xfrm>
              <a:off x="108069" y="1049299"/>
              <a:ext cx="1120124" cy="560062"/>
              <a:chOff x="3923928" y="1851670"/>
              <a:chExt cx="2088232" cy="1152128"/>
            </a:xfrm>
          </p:grpSpPr>
          <p:grpSp>
            <p:nvGrpSpPr>
              <p:cNvPr id="68" name="Group 43">
                <a:extLst>
                  <a:ext uri="{FF2B5EF4-FFF2-40B4-BE49-F238E27FC236}">
                    <a16:creationId xmlns:a16="http://schemas.microsoft.com/office/drawing/2014/main" id="{5737EFC5-2A88-8E41-92F9-531EE5999CA5}"/>
                  </a:ext>
                </a:extLst>
              </p:cNvPr>
              <p:cNvGrpSpPr/>
              <p:nvPr/>
            </p:nvGrpSpPr>
            <p:grpSpPr>
              <a:xfrm>
                <a:off x="3923928" y="1851670"/>
                <a:ext cx="2088232" cy="1152128"/>
                <a:chOff x="3923928" y="1851670"/>
                <a:chExt cx="2088232" cy="1152128"/>
              </a:xfrm>
            </p:grpSpPr>
            <p:sp>
              <p:nvSpPr>
                <p:cNvPr id="70" name="Rounded Rectangle 69">
                  <a:extLst>
                    <a:ext uri="{FF2B5EF4-FFF2-40B4-BE49-F238E27FC236}">
                      <a16:creationId xmlns:a16="http://schemas.microsoft.com/office/drawing/2014/main" id="{F663BDB7-93EC-9E4D-BA3E-8D018B933F2E}"/>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71" name="Rounded Rectangle 70">
                  <a:extLst>
                    <a:ext uri="{FF2B5EF4-FFF2-40B4-BE49-F238E27FC236}">
                      <a16:creationId xmlns:a16="http://schemas.microsoft.com/office/drawing/2014/main" id="{C3396AF0-66AF-6442-AA20-864C8AE9A63D}"/>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69" name="Freeform 68">
                <a:extLst>
                  <a:ext uri="{FF2B5EF4-FFF2-40B4-BE49-F238E27FC236}">
                    <a16:creationId xmlns:a16="http://schemas.microsoft.com/office/drawing/2014/main" id="{9375587A-3FCE-0D44-9701-60CCB8E58D80}"/>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67" name="Picture 66" descr="Untitled-1.gif">
              <a:extLst>
                <a:ext uri="{FF2B5EF4-FFF2-40B4-BE49-F238E27FC236}">
                  <a16:creationId xmlns:a16="http://schemas.microsoft.com/office/drawing/2014/main" id="{7312B35D-8216-8148-AB75-743A1558EFC1}"/>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72" name="Group 71">
            <a:extLst>
              <a:ext uri="{FF2B5EF4-FFF2-40B4-BE49-F238E27FC236}">
                <a16:creationId xmlns:a16="http://schemas.microsoft.com/office/drawing/2014/main" id="{1DD7A5E2-1990-654F-8B8E-4A69165D61A9}"/>
              </a:ext>
            </a:extLst>
          </p:cNvPr>
          <p:cNvGrpSpPr/>
          <p:nvPr/>
        </p:nvGrpSpPr>
        <p:grpSpPr>
          <a:xfrm rot="10800000">
            <a:off x="3758073" y="1119520"/>
            <a:ext cx="393445" cy="245277"/>
            <a:chOff x="5652120" y="3651870"/>
            <a:chExt cx="1368152" cy="720080"/>
          </a:xfrm>
        </p:grpSpPr>
        <p:grpSp>
          <p:nvGrpSpPr>
            <p:cNvPr id="73" name="Group 41">
              <a:extLst>
                <a:ext uri="{FF2B5EF4-FFF2-40B4-BE49-F238E27FC236}">
                  <a16:creationId xmlns:a16="http://schemas.microsoft.com/office/drawing/2014/main" id="{D78BC921-6F07-C94B-A548-C0D8DFD04D0B}"/>
                </a:ext>
              </a:extLst>
            </p:cNvPr>
            <p:cNvGrpSpPr/>
            <p:nvPr/>
          </p:nvGrpSpPr>
          <p:grpSpPr>
            <a:xfrm>
              <a:off x="5652120" y="3651870"/>
              <a:ext cx="1368152" cy="720080"/>
              <a:chOff x="3923928" y="1851670"/>
              <a:chExt cx="2088232" cy="1152128"/>
            </a:xfrm>
          </p:grpSpPr>
          <p:grpSp>
            <p:nvGrpSpPr>
              <p:cNvPr id="80" name="Group 43">
                <a:extLst>
                  <a:ext uri="{FF2B5EF4-FFF2-40B4-BE49-F238E27FC236}">
                    <a16:creationId xmlns:a16="http://schemas.microsoft.com/office/drawing/2014/main" id="{8F4D453A-A258-0A43-BE81-B0E4898D9F79}"/>
                  </a:ext>
                </a:extLst>
              </p:cNvPr>
              <p:cNvGrpSpPr/>
              <p:nvPr/>
            </p:nvGrpSpPr>
            <p:grpSpPr>
              <a:xfrm>
                <a:off x="3923928" y="1851670"/>
                <a:ext cx="2088232" cy="1152128"/>
                <a:chOff x="3923928" y="1851670"/>
                <a:chExt cx="2088232" cy="1152128"/>
              </a:xfrm>
            </p:grpSpPr>
            <p:sp>
              <p:nvSpPr>
                <p:cNvPr id="82" name="Rounded Rectangle 81">
                  <a:extLst>
                    <a:ext uri="{FF2B5EF4-FFF2-40B4-BE49-F238E27FC236}">
                      <a16:creationId xmlns:a16="http://schemas.microsoft.com/office/drawing/2014/main" id="{2BA201A6-1CDF-7641-9746-4A56C703EF2A}"/>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83" name="Rounded Rectangle 82">
                  <a:extLst>
                    <a:ext uri="{FF2B5EF4-FFF2-40B4-BE49-F238E27FC236}">
                      <a16:creationId xmlns:a16="http://schemas.microsoft.com/office/drawing/2014/main" id="{44C91669-860A-7140-AB13-D6F9E5DC385A}"/>
                    </a:ext>
                  </a:extLst>
                </p:cNvPr>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81" name="Freeform 80">
                <a:extLst>
                  <a:ext uri="{FF2B5EF4-FFF2-40B4-BE49-F238E27FC236}">
                    <a16:creationId xmlns:a16="http://schemas.microsoft.com/office/drawing/2014/main" id="{AAF460D2-B6B3-A74B-86B4-EDF5AD5C8619}"/>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33">
              <a:extLst>
                <a:ext uri="{FF2B5EF4-FFF2-40B4-BE49-F238E27FC236}">
                  <a16:creationId xmlns:a16="http://schemas.microsoft.com/office/drawing/2014/main" id="{29CAE50D-727E-1840-A1C5-9CA8CA119FA6}"/>
                </a:ext>
              </a:extLst>
            </p:cNvPr>
            <p:cNvGrpSpPr/>
            <p:nvPr/>
          </p:nvGrpSpPr>
          <p:grpSpPr>
            <a:xfrm>
              <a:off x="6444208" y="3795886"/>
              <a:ext cx="432048" cy="432313"/>
              <a:chOff x="198473" y="2808047"/>
              <a:chExt cx="2141279" cy="2139967"/>
            </a:xfrm>
          </p:grpSpPr>
          <p:pic>
            <p:nvPicPr>
              <p:cNvPr id="77" name="Picture 76" descr="Untitled-1.gif">
                <a:extLst>
                  <a:ext uri="{FF2B5EF4-FFF2-40B4-BE49-F238E27FC236}">
                    <a16:creationId xmlns:a16="http://schemas.microsoft.com/office/drawing/2014/main" id="{68AC1F80-C45A-8A4A-A6B0-D059B762D61E}"/>
                  </a:ext>
                </a:extLst>
              </p:cNvPr>
              <p:cNvPicPr>
                <a:picLocks noChangeAspect="1"/>
              </p:cNvPicPr>
              <p:nvPr/>
            </p:nvPicPr>
            <p:blipFill>
              <a:blip r:embed="rId3" cstate="print"/>
              <a:stretch>
                <a:fillRect/>
              </a:stretch>
            </p:blipFill>
            <p:spPr>
              <a:xfrm>
                <a:off x="198473" y="2808047"/>
                <a:ext cx="2141279" cy="2139967"/>
              </a:xfrm>
              <a:prstGeom prst="rect">
                <a:avLst/>
              </a:prstGeom>
            </p:spPr>
          </p:pic>
          <p:sp>
            <p:nvSpPr>
              <p:cNvPr id="79" name="Rectangle 78">
                <a:extLst>
                  <a:ext uri="{FF2B5EF4-FFF2-40B4-BE49-F238E27FC236}">
                    <a16:creationId xmlns:a16="http://schemas.microsoft.com/office/drawing/2014/main" id="{53BF76F6-53C0-1D46-A724-A12BFBBA26CD}"/>
                  </a:ext>
                </a:extLst>
              </p:cNvPr>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84" name="Group 83">
            <a:extLst>
              <a:ext uri="{FF2B5EF4-FFF2-40B4-BE49-F238E27FC236}">
                <a16:creationId xmlns:a16="http://schemas.microsoft.com/office/drawing/2014/main" id="{DC9A20D2-C3AC-D145-8B00-2E365FF9833A}"/>
              </a:ext>
            </a:extLst>
          </p:cNvPr>
          <p:cNvGrpSpPr/>
          <p:nvPr/>
        </p:nvGrpSpPr>
        <p:grpSpPr>
          <a:xfrm rot="10800000">
            <a:off x="4217121" y="1119519"/>
            <a:ext cx="393445" cy="245277"/>
            <a:chOff x="108069" y="1049299"/>
            <a:chExt cx="1120124" cy="560062"/>
          </a:xfrm>
        </p:grpSpPr>
        <p:grpSp>
          <p:nvGrpSpPr>
            <p:cNvPr id="85" name="Group 41">
              <a:extLst>
                <a:ext uri="{FF2B5EF4-FFF2-40B4-BE49-F238E27FC236}">
                  <a16:creationId xmlns:a16="http://schemas.microsoft.com/office/drawing/2014/main" id="{D88C5B7B-A6BE-3446-B7B8-49BC8891DDEF}"/>
                </a:ext>
              </a:extLst>
            </p:cNvPr>
            <p:cNvGrpSpPr/>
            <p:nvPr/>
          </p:nvGrpSpPr>
          <p:grpSpPr>
            <a:xfrm>
              <a:off x="108069" y="1049299"/>
              <a:ext cx="1120124" cy="560062"/>
              <a:chOff x="3923928" y="1851670"/>
              <a:chExt cx="2088232" cy="1152128"/>
            </a:xfrm>
          </p:grpSpPr>
          <p:grpSp>
            <p:nvGrpSpPr>
              <p:cNvPr id="87" name="Group 43">
                <a:extLst>
                  <a:ext uri="{FF2B5EF4-FFF2-40B4-BE49-F238E27FC236}">
                    <a16:creationId xmlns:a16="http://schemas.microsoft.com/office/drawing/2014/main" id="{97B772A4-7518-3140-9E43-8C1A93CC68DF}"/>
                  </a:ext>
                </a:extLst>
              </p:cNvPr>
              <p:cNvGrpSpPr/>
              <p:nvPr/>
            </p:nvGrpSpPr>
            <p:grpSpPr>
              <a:xfrm>
                <a:off x="3923928" y="1851670"/>
                <a:ext cx="2088232" cy="1152128"/>
                <a:chOff x="3923928" y="1851670"/>
                <a:chExt cx="2088232" cy="1152128"/>
              </a:xfrm>
            </p:grpSpPr>
            <p:sp>
              <p:nvSpPr>
                <p:cNvPr id="89" name="Rounded Rectangle 88">
                  <a:extLst>
                    <a:ext uri="{FF2B5EF4-FFF2-40B4-BE49-F238E27FC236}">
                      <a16:creationId xmlns:a16="http://schemas.microsoft.com/office/drawing/2014/main" id="{6D69CE3D-C0FA-2D4C-BF8E-705255FA5F65}"/>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90" name="Rounded Rectangle 89">
                  <a:extLst>
                    <a:ext uri="{FF2B5EF4-FFF2-40B4-BE49-F238E27FC236}">
                      <a16:creationId xmlns:a16="http://schemas.microsoft.com/office/drawing/2014/main" id="{597A76A5-54FB-9E4A-847D-121297F295F0}"/>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0424D97A-1128-5649-8CF2-356CE99104D9}"/>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86" name="Picture 85" descr="Untitled-1.gif">
              <a:extLst>
                <a:ext uri="{FF2B5EF4-FFF2-40B4-BE49-F238E27FC236}">
                  <a16:creationId xmlns:a16="http://schemas.microsoft.com/office/drawing/2014/main" id="{D9A0E279-AC19-654D-878E-C98709557DD2}"/>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91" name="Group 90">
            <a:extLst>
              <a:ext uri="{FF2B5EF4-FFF2-40B4-BE49-F238E27FC236}">
                <a16:creationId xmlns:a16="http://schemas.microsoft.com/office/drawing/2014/main" id="{F70E489A-69B9-E941-A87B-CE4C3BE549B8}"/>
              </a:ext>
            </a:extLst>
          </p:cNvPr>
          <p:cNvGrpSpPr/>
          <p:nvPr/>
        </p:nvGrpSpPr>
        <p:grpSpPr>
          <a:xfrm rot="10800000">
            <a:off x="4151688" y="3049191"/>
            <a:ext cx="393445" cy="245277"/>
            <a:chOff x="108069" y="1049299"/>
            <a:chExt cx="1120124" cy="560062"/>
          </a:xfrm>
        </p:grpSpPr>
        <p:grpSp>
          <p:nvGrpSpPr>
            <p:cNvPr id="92" name="Group 41">
              <a:extLst>
                <a:ext uri="{FF2B5EF4-FFF2-40B4-BE49-F238E27FC236}">
                  <a16:creationId xmlns:a16="http://schemas.microsoft.com/office/drawing/2014/main" id="{BF7DB74B-5322-4847-BAC3-69D285DF275F}"/>
                </a:ext>
              </a:extLst>
            </p:cNvPr>
            <p:cNvGrpSpPr/>
            <p:nvPr/>
          </p:nvGrpSpPr>
          <p:grpSpPr>
            <a:xfrm>
              <a:off x="108069" y="1049299"/>
              <a:ext cx="1120124" cy="560062"/>
              <a:chOff x="3923928" y="1851670"/>
              <a:chExt cx="2088232" cy="1152128"/>
            </a:xfrm>
          </p:grpSpPr>
          <p:grpSp>
            <p:nvGrpSpPr>
              <p:cNvPr id="94" name="Group 43">
                <a:extLst>
                  <a:ext uri="{FF2B5EF4-FFF2-40B4-BE49-F238E27FC236}">
                    <a16:creationId xmlns:a16="http://schemas.microsoft.com/office/drawing/2014/main" id="{A6CAA2BE-1127-6140-8D45-1FD5E7C61EC9}"/>
                  </a:ext>
                </a:extLst>
              </p:cNvPr>
              <p:cNvGrpSpPr/>
              <p:nvPr/>
            </p:nvGrpSpPr>
            <p:grpSpPr>
              <a:xfrm>
                <a:off x="3923928" y="1851670"/>
                <a:ext cx="2088232" cy="1152128"/>
                <a:chOff x="3923928" y="1851670"/>
                <a:chExt cx="2088232" cy="1152128"/>
              </a:xfrm>
            </p:grpSpPr>
            <p:sp>
              <p:nvSpPr>
                <p:cNvPr id="96" name="Rounded Rectangle 95">
                  <a:extLst>
                    <a:ext uri="{FF2B5EF4-FFF2-40B4-BE49-F238E27FC236}">
                      <a16:creationId xmlns:a16="http://schemas.microsoft.com/office/drawing/2014/main" id="{B84DCE29-EBC8-5443-873E-31C61CEFC359}"/>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97" name="Rounded Rectangle 96">
                  <a:extLst>
                    <a:ext uri="{FF2B5EF4-FFF2-40B4-BE49-F238E27FC236}">
                      <a16:creationId xmlns:a16="http://schemas.microsoft.com/office/drawing/2014/main" id="{05025537-7DCF-F141-B0E9-740E6D84072E}"/>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95" name="Freeform 94">
                <a:extLst>
                  <a:ext uri="{FF2B5EF4-FFF2-40B4-BE49-F238E27FC236}">
                    <a16:creationId xmlns:a16="http://schemas.microsoft.com/office/drawing/2014/main" id="{55AA9A10-6851-1448-9694-AC9346F648DC}"/>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93" name="Picture 92" descr="Untitled-1.gif">
              <a:extLst>
                <a:ext uri="{FF2B5EF4-FFF2-40B4-BE49-F238E27FC236}">
                  <a16:creationId xmlns:a16="http://schemas.microsoft.com/office/drawing/2014/main" id="{98D737E9-F9B0-1A46-B671-6999CE76B438}"/>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00" name="Group 99">
            <a:extLst>
              <a:ext uri="{FF2B5EF4-FFF2-40B4-BE49-F238E27FC236}">
                <a16:creationId xmlns:a16="http://schemas.microsoft.com/office/drawing/2014/main" id="{DE3E163A-7B77-3743-A563-697E15EC87C8}"/>
              </a:ext>
            </a:extLst>
          </p:cNvPr>
          <p:cNvGrpSpPr/>
          <p:nvPr/>
        </p:nvGrpSpPr>
        <p:grpSpPr>
          <a:xfrm rot="10800000">
            <a:off x="3726578" y="3049191"/>
            <a:ext cx="393445" cy="245277"/>
            <a:chOff x="108069" y="1049299"/>
            <a:chExt cx="1120124" cy="560062"/>
          </a:xfrm>
        </p:grpSpPr>
        <p:grpSp>
          <p:nvGrpSpPr>
            <p:cNvPr id="101" name="Group 41">
              <a:extLst>
                <a:ext uri="{FF2B5EF4-FFF2-40B4-BE49-F238E27FC236}">
                  <a16:creationId xmlns:a16="http://schemas.microsoft.com/office/drawing/2014/main" id="{D644BDCF-37F7-CA49-A809-DFE81F8A52E5}"/>
                </a:ext>
              </a:extLst>
            </p:cNvPr>
            <p:cNvGrpSpPr/>
            <p:nvPr/>
          </p:nvGrpSpPr>
          <p:grpSpPr>
            <a:xfrm>
              <a:off x="108069" y="1049299"/>
              <a:ext cx="1120124" cy="560062"/>
              <a:chOff x="3923928" y="1851670"/>
              <a:chExt cx="2088232" cy="1152128"/>
            </a:xfrm>
          </p:grpSpPr>
          <p:grpSp>
            <p:nvGrpSpPr>
              <p:cNvPr id="135" name="Group 43">
                <a:extLst>
                  <a:ext uri="{FF2B5EF4-FFF2-40B4-BE49-F238E27FC236}">
                    <a16:creationId xmlns:a16="http://schemas.microsoft.com/office/drawing/2014/main" id="{13AB46CB-2A1E-404F-BA8E-FBA186944D3C}"/>
                  </a:ext>
                </a:extLst>
              </p:cNvPr>
              <p:cNvGrpSpPr/>
              <p:nvPr/>
            </p:nvGrpSpPr>
            <p:grpSpPr>
              <a:xfrm>
                <a:off x="3923928" y="1851670"/>
                <a:ext cx="2088232" cy="1152128"/>
                <a:chOff x="3923928" y="1851670"/>
                <a:chExt cx="2088232" cy="1152128"/>
              </a:xfrm>
            </p:grpSpPr>
            <p:sp>
              <p:nvSpPr>
                <p:cNvPr id="142" name="Rounded Rectangle 141">
                  <a:extLst>
                    <a:ext uri="{FF2B5EF4-FFF2-40B4-BE49-F238E27FC236}">
                      <a16:creationId xmlns:a16="http://schemas.microsoft.com/office/drawing/2014/main" id="{76762F2D-18AF-564A-974F-5FEF5496FF5E}"/>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49" name="Rounded Rectangle 148">
                  <a:extLst>
                    <a:ext uri="{FF2B5EF4-FFF2-40B4-BE49-F238E27FC236}">
                      <a16:creationId xmlns:a16="http://schemas.microsoft.com/office/drawing/2014/main" id="{173436F9-CAB5-794A-8330-FF4ED5E5A213}"/>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38" name="Freeform 137">
                <a:extLst>
                  <a:ext uri="{FF2B5EF4-FFF2-40B4-BE49-F238E27FC236}">
                    <a16:creationId xmlns:a16="http://schemas.microsoft.com/office/drawing/2014/main" id="{05FDF84F-DF48-A24E-BDE5-8426BAE3833F}"/>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02" name="Picture 101" descr="Untitled-1.gif">
              <a:extLst>
                <a:ext uri="{FF2B5EF4-FFF2-40B4-BE49-F238E27FC236}">
                  <a16:creationId xmlns:a16="http://schemas.microsoft.com/office/drawing/2014/main" id="{E0E890EE-F116-B248-89AF-BFAAF0A1CBC4}"/>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50" name="Group 149">
            <a:extLst>
              <a:ext uri="{FF2B5EF4-FFF2-40B4-BE49-F238E27FC236}">
                <a16:creationId xmlns:a16="http://schemas.microsoft.com/office/drawing/2014/main" id="{EE31CD0E-D2A4-8445-A016-329D426295B5}"/>
              </a:ext>
            </a:extLst>
          </p:cNvPr>
          <p:cNvGrpSpPr/>
          <p:nvPr/>
        </p:nvGrpSpPr>
        <p:grpSpPr>
          <a:xfrm rot="10800000">
            <a:off x="4984340" y="3049191"/>
            <a:ext cx="393445" cy="245277"/>
            <a:chOff x="108069" y="1049299"/>
            <a:chExt cx="1120124" cy="560062"/>
          </a:xfrm>
        </p:grpSpPr>
        <p:grpSp>
          <p:nvGrpSpPr>
            <p:cNvPr id="151" name="Group 41">
              <a:extLst>
                <a:ext uri="{FF2B5EF4-FFF2-40B4-BE49-F238E27FC236}">
                  <a16:creationId xmlns:a16="http://schemas.microsoft.com/office/drawing/2014/main" id="{26763D24-5D8C-714D-B6D4-8FB45E745BFA}"/>
                </a:ext>
              </a:extLst>
            </p:cNvPr>
            <p:cNvGrpSpPr/>
            <p:nvPr/>
          </p:nvGrpSpPr>
          <p:grpSpPr>
            <a:xfrm>
              <a:off x="108069" y="1049299"/>
              <a:ext cx="1120124" cy="560062"/>
              <a:chOff x="3923928" y="1851670"/>
              <a:chExt cx="2088232" cy="1152128"/>
            </a:xfrm>
          </p:grpSpPr>
          <p:grpSp>
            <p:nvGrpSpPr>
              <p:cNvPr id="153" name="Group 43">
                <a:extLst>
                  <a:ext uri="{FF2B5EF4-FFF2-40B4-BE49-F238E27FC236}">
                    <a16:creationId xmlns:a16="http://schemas.microsoft.com/office/drawing/2014/main" id="{4934D232-4B20-DC4B-8DF0-D69D3D6A80E9}"/>
                  </a:ext>
                </a:extLst>
              </p:cNvPr>
              <p:cNvGrpSpPr/>
              <p:nvPr/>
            </p:nvGrpSpPr>
            <p:grpSpPr>
              <a:xfrm>
                <a:off x="3923928" y="1851670"/>
                <a:ext cx="2088232" cy="1152128"/>
                <a:chOff x="3923928" y="1851670"/>
                <a:chExt cx="2088232" cy="1152128"/>
              </a:xfrm>
            </p:grpSpPr>
            <p:sp>
              <p:nvSpPr>
                <p:cNvPr id="155" name="Rounded Rectangle 154">
                  <a:extLst>
                    <a:ext uri="{FF2B5EF4-FFF2-40B4-BE49-F238E27FC236}">
                      <a16:creationId xmlns:a16="http://schemas.microsoft.com/office/drawing/2014/main" id="{FB810AAF-0C4B-084E-8960-F9FE03872D94}"/>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56" name="Rounded Rectangle 155">
                  <a:extLst>
                    <a:ext uri="{FF2B5EF4-FFF2-40B4-BE49-F238E27FC236}">
                      <a16:creationId xmlns:a16="http://schemas.microsoft.com/office/drawing/2014/main" id="{F82835B3-A165-8B43-9F67-3321CA3FC3B8}"/>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54" name="Freeform 153">
                <a:extLst>
                  <a:ext uri="{FF2B5EF4-FFF2-40B4-BE49-F238E27FC236}">
                    <a16:creationId xmlns:a16="http://schemas.microsoft.com/office/drawing/2014/main" id="{683B3C29-A6E2-A946-923F-ED54E0FE1144}"/>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52" name="Picture 151" descr="Untitled-1.gif">
              <a:extLst>
                <a:ext uri="{FF2B5EF4-FFF2-40B4-BE49-F238E27FC236}">
                  <a16:creationId xmlns:a16="http://schemas.microsoft.com/office/drawing/2014/main" id="{AA0A8F69-7775-5D40-95C3-139F1E3F1180}"/>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157" name="Group 156">
            <a:extLst>
              <a:ext uri="{FF2B5EF4-FFF2-40B4-BE49-F238E27FC236}">
                <a16:creationId xmlns:a16="http://schemas.microsoft.com/office/drawing/2014/main" id="{52EDBB94-9204-7B49-90F2-763557A811BF}"/>
              </a:ext>
            </a:extLst>
          </p:cNvPr>
          <p:cNvGrpSpPr/>
          <p:nvPr/>
        </p:nvGrpSpPr>
        <p:grpSpPr>
          <a:xfrm rot="10800000">
            <a:off x="4584116" y="3049191"/>
            <a:ext cx="393445" cy="245277"/>
            <a:chOff x="108069" y="1049299"/>
            <a:chExt cx="1120124" cy="560062"/>
          </a:xfrm>
        </p:grpSpPr>
        <p:grpSp>
          <p:nvGrpSpPr>
            <p:cNvPr id="158" name="Group 41">
              <a:extLst>
                <a:ext uri="{FF2B5EF4-FFF2-40B4-BE49-F238E27FC236}">
                  <a16:creationId xmlns:a16="http://schemas.microsoft.com/office/drawing/2014/main" id="{B18DD7BA-06E9-A94C-B734-8C41D3BABDE2}"/>
                </a:ext>
              </a:extLst>
            </p:cNvPr>
            <p:cNvGrpSpPr/>
            <p:nvPr/>
          </p:nvGrpSpPr>
          <p:grpSpPr>
            <a:xfrm>
              <a:off x="108069" y="1049299"/>
              <a:ext cx="1120124" cy="560062"/>
              <a:chOff x="3923928" y="1851670"/>
              <a:chExt cx="2088232" cy="1152128"/>
            </a:xfrm>
          </p:grpSpPr>
          <p:grpSp>
            <p:nvGrpSpPr>
              <p:cNvPr id="160" name="Group 43">
                <a:extLst>
                  <a:ext uri="{FF2B5EF4-FFF2-40B4-BE49-F238E27FC236}">
                    <a16:creationId xmlns:a16="http://schemas.microsoft.com/office/drawing/2014/main" id="{49E29E0C-8518-144E-A932-8D1BC72159B1}"/>
                  </a:ext>
                </a:extLst>
              </p:cNvPr>
              <p:cNvGrpSpPr/>
              <p:nvPr/>
            </p:nvGrpSpPr>
            <p:grpSpPr>
              <a:xfrm>
                <a:off x="3923928" y="1851670"/>
                <a:ext cx="2088232" cy="1152128"/>
                <a:chOff x="3923928" y="1851670"/>
                <a:chExt cx="2088232" cy="1152128"/>
              </a:xfrm>
            </p:grpSpPr>
            <p:sp>
              <p:nvSpPr>
                <p:cNvPr id="162" name="Rounded Rectangle 161">
                  <a:extLst>
                    <a:ext uri="{FF2B5EF4-FFF2-40B4-BE49-F238E27FC236}">
                      <a16:creationId xmlns:a16="http://schemas.microsoft.com/office/drawing/2014/main" id="{1B2EE37A-1DE3-C14B-9A7D-290156E46813}"/>
                    </a:ext>
                  </a:extLst>
                </p:cNvPr>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63" name="Rounded Rectangle 162">
                  <a:extLst>
                    <a:ext uri="{FF2B5EF4-FFF2-40B4-BE49-F238E27FC236}">
                      <a16:creationId xmlns:a16="http://schemas.microsoft.com/office/drawing/2014/main" id="{A7E680EC-560C-0043-8911-FE18D560F4F5}"/>
                    </a:ext>
                  </a:extLst>
                </p:cNvPr>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61" name="Freeform 160">
                <a:extLst>
                  <a:ext uri="{FF2B5EF4-FFF2-40B4-BE49-F238E27FC236}">
                    <a16:creationId xmlns:a16="http://schemas.microsoft.com/office/drawing/2014/main" id="{42B16EBE-3874-6345-8318-47D82CFDEE7F}"/>
                  </a:ext>
                </a:extLst>
              </p:cNvPr>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159" name="Picture 158" descr="Untitled-1.gif">
              <a:extLst>
                <a:ext uri="{FF2B5EF4-FFF2-40B4-BE49-F238E27FC236}">
                  <a16:creationId xmlns:a16="http://schemas.microsoft.com/office/drawing/2014/main" id="{5C153814-E122-714D-9DD5-16E3C8BF3ACD}"/>
                </a:ext>
              </a:extLst>
            </p:cNvPr>
            <p:cNvPicPr>
              <a:picLocks noChangeAspect="1"/>
            </p:cNvPicPr>
            <p:nvPr/>
          </p:nvPicPr>
          <p:blipFill>
            <a:blip r:embed="rId3" cstate="print"/>
            <a:stretch>
              <a:fillRect/>
            </a:stretch>
          </p:blipFill>
          <p:spPr>
            <a:xfrm>
              <a:off x="760395" y="1151408"/>
              <a:ext cx="336078" cy="335872"/>
            </a:xfrm>
            <a:prstGeom prst="rect">
              <a:avLst/>
            </a:prstGeom>
          </p:spPr>
        </p:pic>
      </p:grpSp>
      <p:grpSp>
        <p:nvGrpSpPr>
          <p:cNvPr id="6" name="Group 5">
            <a:extLst>
              <a:ext uri="{FF2B5EF4-FFF2-40B4-BE49-F238E27FC236}">
                <a16:creationId xmlns:a16="http://schemas.microsoft.com/office/drawing/2014/main" id="{74F01ABB-2E9D-F040-9366-E3E9834E2698}"/>
              </a:ext>
            </a:extLst>
          </p:cNvPr>
          <p:cNvGrpSpPr/>
          <p:nvPr/>
        </p:nvGrpSpPr>
        <p:grpSpPr>
          <a:xfrm>
            <a:off x="0" y="1165357"/>
            <a:ext cx="1350947" cy="714567"/>
            <a:chOff x="0" y="1165357"/>
            <a:chExt cx="1350947" cy="714567"/>
          </a:xfrm>
        </p:grpSpPr>
        <p:grpSp>
          <p:nvGrpSpPr>
            <p:cNvPr id="4" name="Group 3">
              <a:extLst>
                <a:ext uri="{FF2B5EF4-FFF2-40B4-BE49-F238E27FC236}">
                  <a16:creationId xmlns:a16="http://schemas.microsoft.com/office/drawing/2014/main" id="{D90565F8-2632-E543-B00C-20429CCF7B70}"/>
                </a:ext>
              </a:extLst>
            </p:cNvPr>
            <p:cNvGrpSpPr/>
            <p:nvPr/>
          </p:nvGrpSpPr>
          <p:grpSpPr>
            <a:xfrm>
              <a:off x="108069" y="1165357"/>
              <a:ext cx="1092703" cy="480054"/>
              <a:chOff x="108069" y="1049299"/>
              <a:chExt cx="1120124" cy="560062"/>
            </a:xfrm>
          </p:grpSpPr>
          <p:grpSp>
            <p:nvGrpSpPr>
              <p:cNvPr id="117" name="Group 41"/>
              <p:cNvGrpSpPr/>
              <p:nvPr/>
            </p:nvGrpSpPr>
            <p:grpSpPr>
              <a:xfrm>
                <a:off x="108069" y="1049299"/>
                <a:ext cx="1120124" cy="560062"/>
                <a:chOff x="3923928" y="1851670"/>
                <a:chExt cx="2088232" cy="1152128"/>
              </a:xfrm>
            </p:grpSpPr>
            <p:grpSp>
              <p:nvGrpSpPr>
                <p:cNvPr id="119" name="Group 43"/>
                <p:cNvGrpSpPr/>
                <p:nvPr/>
              </p:nvGrpSpPr>
              <p:grpSpPr>
                <a:xfrm>
                  <a:off x="3923928" y="1851670"/>
                  <a:ext cx="2088232" cy="1152128"/>
                  <a:chOff x="3923928" y="1851670"/>
                  <a:chExt cx="2088232" cy="1152128"/>
                </a:xfrm>
              </p:grpSpPr>
              <p:sp>
                <p:nvSpPr>
                  <p:cNvPr id="121" name="Rounded Rectangle 120"/>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22" name="Rounded Rectangle 121"/>
                  <p:cNvSpPr/>
                  <p:nvPr/>
                </p:nvSpPr>
                <p:spPr>
                  <a:xfrm>
                    <a:off x="3985050" y="1912792"/>
                    <a:ext cx="1944216" cy="10081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20" name="Freeform 119"/>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53" name="Picture 52" descr="Untitled-1.gif">
                <a:extLst>
                  <a:ext uri="{FF2B5EF4-FFF2-40B4-BE49-F238E27FC236}">
                    <a16:creationId xmlns:a16="http://schemas.microsoft.com/office/drawing/2014/main" id="{0268AB84-34F8-0747-A20D-283CEC1D8771}"/>
                  </a:ext>
                </a:extLst>
              </p:cNvPr>
              <p:cNvPicPr>
                <a:picLocks noChangeAspect="1"/>
              </p:cNvPicPr>
              <p:nvPr/>
            </p:nvPicPr>
            <p:blipFill>
              <a:blip r:embed="rId3" cstate="print"/>
              <a:stretch>
                <a:fillRect/>
              </a:stretch>
            </p:blipFill>
            <p:spPr>
              <a:xfrm>
                <a:off x="760395" y="1151408"/>
                <a:ext cx="336078" cy="335872"/>
              </a:xfrm>
              <a:prstGeom prst="rect">
                <a:avLst/>
              </a:prstGeom>
            </p:spPr>
          </p:pic>
        </p:grpSp>
        <p:sp>
          <p:nvSpPr>
            <p:cNvPr id="5" name="Rectangle 4">
              <a:extLst>
                <a:ext uri="{FF2B5EF4-FFF2-40B4-BE49-F238E27FC236}">
                  <a16:creationId xmlns:a16="http://schemas.microsoft.com/office/drawing/2014/main" id="{EF23DAC2-E847-A84C-B30C-BF3772D3FE1B}"/>
                </a:ext>
              </a:extLst>
            </p:cNvPr>
            <p:cNvSpPr/>
            <p:nvPr/>
          </p:nvSpPr>
          <p:spPr>
            <a:xfrm>
              <a:off x="0" y="1602925"/>
              <a:ext cx="135094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Non-recombinant </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2995FE2D-8886-CD4E-821E-A93C4E09DDA3}"/>
              </a:ext>
            </a:extLst>
          </p:cNvPr>
          <p:cNvGrpSpPr/>
          <p:nvPr/>
        </p:nvGrpSpPr>
        <p:grpSpPr>
          <a:xfrm>
            <a:off x="108069" y="409228"/>
            <a:ext cx="1102475" cy="681769"/>
            <a:chOff x="108069" y="409228"/>
            <a:chExt cx="1102475" cy="681769"/>
          </a:xfrm>
        </p:grpSpPr>
        <p:grpSp>
          <p:nvGrpSpPr>
            <p:cNvPr id="107" name="Group 106"/>
            <p:cNvGrpSpPr/>
            <p:nvPr/>
          </p:nvGrpSpPr>
          <p:grpSpPr>
            <a:xfrm>
              <a:off x="108069" y="409228"/>
              <a:ext cx="1092703" cy="480054"/>
              <a:chOff x="5652120" y="3651870"/>
              <a:chExt cx="1368152" cy="720080"/>
            </a:xfrm>
          </p:grpSpPr>
          <p:grpSp>
            <p:nvGrpSpPr>
              <p:cNvPr id="108" name="Group 41"/>
              <p:cNvGrpSpPr/>
              <p:nvPr/>
            </p:nvGrpSpPr>
            <p:grpSpPr>
              <a:xfrm>
                <a:off x="5652120" y="3651870"/>
                <a:ext cx="1368152" cy="720080"/>
                <a:chOff x="3923928" y="1851670"/>
                <a:chExt cx="2088232" cy="1152128"/>
              </a:xfrm>
            </p:grpSpPr>
            <p:grpSp>
              <p:nvGrpSpPr>
                <p:cNvPr id="112" name="Group 43"/>
                <p:cNvGrpSpPr/>
                <p:nvPr/>
              </p:nvGrpSpPr>
              <p:grpSpPr>
                <a:xfrm>
                  <a:off x="3923928" y="1851670"/>
                  <a:ext cx="2088232" cy="1152128"/>
                  <a:chOff x="3923928" y="1851670"/>
                  <a:chExt cx="2088232" cy="1152128"/>
                </a:xfrm>
              </p:grpSpPr>
              <p:sp>
                <p:nvSpPr>
                  <p:cNvPr id="114" name="Rounded Rectangle 11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15" name="Rounded Rectangle 114"/>
                  <p:cNvSpPr/>
                  <p:nvPr/>
                </p:nvSpPr>
                <p:spPr>
                  <a:xfrm>
                    <a:off x="3985050" y="1912792"/>
                    <a:ext cx="1944216" cy="100811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113" name="Freeform 11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9" name="Group 33"/>
              <p:cNvGrpSpPr/>
              <p:nvPr/>
            </p:nvGrpSpPr>
            <p:grpSpPr>
              <a:xfrm>
                <a:off x="6444208" y="3795886"/>
                <a:ext cx="432048" cy="432313"/>
                <a:chOff x="198473" y="2808047"/>
                <a:chExt cx="2141279" cy="2139967"/>
              </a:xfrm>
            </p:grpSpPr>
            <p:pic>
              <p:nvPicPr>
                <p:cNvPr id="110" name="Picture 109" descr="Untitled-1.gif"/>
                <p:cNvPicPr>
                  <a:picLocks noChangeAspect="1"/>
                </p:cNvPicPr>
                <p:nvPr/>
              </p:nvPicPr>
              <p:blipFill>
                <a:blip r:embed="rId3" cstate="print"/>
                <a:stretch>
                  <a:fillRect/>
                </a:stretch>
              </p:blipFill>
              <p:spPr>
                <a:xfrm>
                  <a:off x="198473" y="2808047"/>
                  <a:ext cx="2141279" cy="2139967"/>
                </a:xfrm>
                <a:prstGeom prst="rect">
                  <a:avLst/>
                </a:prstGeom>
              </p:spPr>
            </p:pic>
            <p:sp>
              <p:nvSpPr>
                <p:cNvPr id="111" name="Rectangle 110"/>
                <p:cNvSpPr/>
                <p:nvPr/>
              </p:nvSpPr>
              <p:spPr>
                <a:xfrm rot="19113902">
                  <a:off x="1849038" y="3251729"/>
                  <a:ext cx="288032" cy="10151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7" name="Rectangle 6">
              <a:extLst>
                <a:ext uri="{FF2B5EF4-FFF2-40B4-BE49-F238E27FC236}">
                  <a16:creationId xmlns:a16="http://schemas.microsoft.com/office/drawing/2014/main" id="{2A62BCC3-C90C-2E4F-863F-478A3C7D8769}"/>
                </a:ext>
              </a:extLst>
            </p:cNvPr>
            <p:cNvSpPr/>
            <p:nvPr/>
          </p:nvSpPr>
          <p:spPr>
            <a:xfrm>
              <a:off x="213155" y="829387"/>
              <a:ext cx="99738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Recombinant </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8443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p:cTn id="13" dur="500" fill="hold"/>
                                        <p:tgtEl>
                                          <p:spTgt spid="106"/>
                                        </p:tgtEl>
                                        <p:attrNameLst>
                                          <p:attrName>ppt_w</p:attrName>
                                        </p:attrNameLst>
                                      </p:cBhvr>
                                      <p:tavLst>
                                        <p:tav tm="0">
                                          <p:val>
                                            <p:fltVal val="0"/>
                                          </p:val>
                                        </p:tav>
                                        <p:tav tm="100000">
                                          <p:val>
                                            <p:strVal val="#ppt_w"/>
                                          </p:val>
                                        </p:tav>
                                      </p:tavLst>
                                    </p:anim>
                                    <p:anim calcmode="lin" valueType="num">
                                      <p:cBhvr>
                                        <p:cTn id="14" dur="500" fill="hold"/>
                                        <p:tgtEl>
                                          <p:spTgt spid="10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anim calcmode="lin" valueType="num">
                                      <p:cBhvr>
                                        <p:cTn id="19" dur="500" fill="hold"/>
                                        <p:tgtEl>
                                          <p:spTgt spid="125"/>
                                        </p:tgtEl>
                                        <p:attrNameLst>
                                          <p:attrName>ppt_w</p:attrName>
                                        </p:attrNameLst>
                                      </p:cBhvr>
                                      <p:tavLst>
                                        <p:tav tm="0">
                                          <p:val>
                                            <p:fltVal val="0"/>
                                          </p:val>
                                        </p:tav>
                                        <p:tav tm="100000">
                                          <p:val>
                                            <p:strVal val="#ppt_w"/>
                                          </p:val>
                                        </p:tav>
                                      </p:tavLst>
                                    </p:anim>
                                    <p:anim calcmode="lin" valueType="num">
                                      <p:cBhvr>
                                        <p:cTn id="20" dur="500" fill="hold"/>
                                        <p:tgtEl>
                                          <p:spTgt spid="1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47"/>
                                        </p:tgtEl>
                                        <p:attrNameLst>
                                          <p:attrName>style.visibility</p:attrName>
                                        </p:attrNameLst>
                                      </p:cBhvr>
                                      <p:to>
                                        <p:strVal val="visible"/>
                                      </p:to>
                                    </p:set>
                                    <p:anim calcmode="lin" valueType="num">
                                      <p:cBhvr>
                                        <p:cTn id="25" dur="500" fill="hold"/>
                                        <p:tgtEl>
                                          <p:spTgt spid="147"/>
                                        </p:tgtEl>
                                        <p:attrNameLst>
                                          <p:attrName>ppt_w</p:attrName>
                                        </p:attrNameLst>
                                      </p:cBhvr>
                                      <p:tavLst>
                                        <p:tav tm="0">
                                          <p:val>
                                            <p:fltVal val="0"/>
                                          </p:val>
                                        </p:tav>
                                        <p:tav tm="100000">
                                          <p:val>
                                            <p:strVal val="#ppt_w"/>
                                          </p:val>
                                        </p:tav>
                                      </p:tavLst>
                                    </p:anim>
                                    <p:anim calcmode="lin" valueType="num">
                                      <p:cBhvr>
                                        <p:cTn id="26" dur="500" fill="hold"/>
                                        <p:tgtEl>
                                          <p:spTgt spid="14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 calcmode="lin" valueType="num">
                                      <p:cBhvr>
                                        <p:cTn id="31" dur="500" fill="hold"/>
                                        <p:tgtEl>
                                          <p:spTgt spid="148"/>
                                        </p:tgtEl>
                                        <p:attrNameLst>
                                          <p:attrName>ppt_w</p:attrName>
                                        </p:attrNameLst>
                                      </p:cBhvr>
                                      <p:tavLst>
                                        <p:tav tm="0">
                                          <p:val>
                                            <p:fltVal val="0"/>
                                          </p:val>
                                        </p:tav>
                                        <p:tav tm="100000">
                                          <p:val>
                                            <p:strVal val="#ppt_w"/>
                                          </p:val>
                                        </p:tav>
                                      </p:tavLst>
                                    </p:anim>
                                    <p:anim calcmode="lin" valueType="num">
                                      <p:cBhvr>
                                        <p:cTn id="32" dur="500" fill="hold"/>
                                        <p:tgtEl>
                                          <p:spTgt spid="14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 calcmode="lin" valueType="num">
                                      <p:cBhvr>
                                        <p:cTn id="4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0" end="0"/>
                                            </p:txEl>
                                          </p:spTgt>
                                        </p:tgtEl>
                                        <p:attrNameLst>
                                          <p:attrName>ppt_h</p:attrName>
                                        </p:attrNameLst>
                                      </p:cBhvr>
                                      <p:tavLst>
                                        <p:tav tm="0">
                                          <p:val>
                                            <p:fltVal val="0"/>
                                          </p:val>
                                        </p:tav>
                                        <p:tav tm="100000">
                                          <p:val>
                                            <p:strVal val="#ppt_h"/>
                                          </p:val>
                                        </p:tav>
                                      </p:tavLst>
                                    </p:anim>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23" presetClass="entr" presetSubtype="16"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p:cTn id="47" dur="500" fill="hold"/>
                                        <p:tgtEl>
                                          <p:spTgt spid="72"/>
                                        </p:tgtEl>
                                        <p:attrNameLst>
                                          <p:attrName>ppt_w</p:attrName>
                                        </p:attrNameLst>
                                      </p:cBhvr>
                                      <p:tavLst>
                                        <p:tav tm="0">
                                          <p:val>
                                            <p:fltVal val="0"/>
                                          </p:val>
                                        </p:tav>
                                        <p:tav tm="100000">
                                          <p:val>
                                            <p:strVal val="#ppt_w"/>
                                          </p:val>
                                        </p:tav>
                                      </p:tavLst>
                                    </p:anim>
                                    <p:anim calcmode="lin" valueType="num">
                                      <p:cBhvr>
                                        <p:cTn id="48" dur="500" fill="hold"/>
                                        <p:tgtEl>
                                          <p:spTgt spid="72"/>
                                        </p:tgtEl>
                                        <p:attrNameLst>
                                          <p:attrName>ppt_h</p:attrName>
                                        </p:attrNameLst>
                                      </p:cBhvr>
                                      <p:tavLst>
                                        <p:tav tm="0">
                                          <p:val>
                                            <p:fltVal val="0"/>
                                          </p:val>
                                        </p:tav>
                                        <p:tav tm="100000">
                                          <p:val>
                                            <p:strVal val="#ppt_h"/>
                                          </p:val>
                                        </p:tav>
                                      </p:tavLst>
                                    </p:anim>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23" presetClass="entr" presetSubtype="16" fill="hold" nodeType="with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 calcmode="lin" valueType="num">
                                      <p:cBhvr>
                                        <p:cTn id="5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1" end="1"/>
                                            </p:txEl>
                                          </p:spTgt>
                                        </p:tgtEl>
                                        <p:attrNameLst>
                                          <p:attrName>ppt_h</p:attrName>
                                        </p:attrNameLst>
                                      </p:cBhvr>
                                      <p:tavLst>
                                        <p:tav tm="0">
                                          <p:val>
                                            <p:fltVal val="0"/>
                                          </p:val>
                                        </p:tav>
                                        <p:tav tm="100000">
                                          <p:val>
                                            <p:strVal val="#ppt_h"/>
                                          </p:val>
                                        </p:tav>
                                      </p:tavLst>
                                    </p:anim>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929" y="265212"/>
            <a:ext cx="4104456" cy="936104"/>
          </a:xfrm>
        </p:spPr>
        <p:txBody>
          <a:bodyPr>
            <a:noAutofit/>
          </a:bodyPr>
          <a:lstStyle/>
          <a:p>
            <a:pPr lvl="1" algn="ctr"/>
            <a:r>
              <a:rPr lang="en-US" sz="1400" b="1" dirty="0" err="1">
                <a:solidFill>
                  <a:schemeClr val="tx1"/>
                </a:solidFill>
              </a:rPr>
              <a:t>Insertional</a:t>
            </a:r>
            <a:r>
              <a:rPr lang="en-US" sz="1400" b="1" dirty="0">
                <a:solidFill>
                  <a:schemeClr val="tx1"/>
                </a:solidFill>
              </a:rPr>
              <a:t> inactivation</a:t>
            </a:r>
          </a:p>
        </p:txBody>
      </p:sp>
      <p:pic>
        <p:nvPicPr>
          <p:cNvPr id="52" name="Picture 51" descr="Untitled-1.gif"/>
          <p:cNvPicPr>
            <a:picLocks noChangeAspect="1"/>
          </p:cNvPicPr>
          <p:nvPr/>
        </p:nvPicPr>
        <p:blipFill>
          <a:blip r:embed="rId3" cstate="print"/>
          <a:stretch>
            <a:fillRect/>
          </a:stretch>
        </p:blipFill>
        <p:spPr>
          <a:xfrm>
            <a:off x="772537" y="1172936"/>
            <a:ext cx="813433" cy="835982"/>
          </a:xfrm>
          <a:prstGeom prst="rect">
            <a:avLst/>
          </a:prstGeom>
        </p:spPr>
      </p:pic>
      <p:grpSp>
        <p:nvGrpSpPr>
          <p:cNvPr id="172" name="Group 171"/>
          <p:cNvGrpSpPr/>
          <p:nvPr/>
        </p:nvGrpSpPr>
        <p:grpSpPr>
          <a:xfrm>
            <a:off x="601047" y="2067767"/>
            <a:ext cx="3215130" cy="1022212"/>
            <a:chOff x="539552" y="2132151"/>
            <a:chExt cx="3017312" cy="936104"/>
          </a:xfrm>
        </p:grpSpPr>
        <p:grpSp>
          <p:nvGrpSpPr>
            <p:cNvPr id="65" name="Group 64"/>
            <p:cNvGrpSpPr/>
            <p:nvPr/>
          </p:nvGrpSpPr>
          <p:grpSpPr>
            <a:xfrm>
              <a:off x="539552" y="2564199"/>
              <a:ext cx="1008112" cy="504056"/>
              <a:chOff x="827584" y="1779662"/>
              <a:chExt cx="1008112" cy="504056"/>
            </a:xfrm>
          </p:grpSpPr>
          <p:grpSp>
            <p:nvGrpSpPr>
              <p:cNvPr id="5" name="Group 41"/>
              <p:cNvGrpSpPr/>
              <p:nvPr/>
            </p:nvGrpSpPr>
            <p:grpSpPr>
              <a:xfrm>
                <a:off x="827584" y="1779662"/>
                <a:ext cx="1008112" cy="504056"/>
                <a:chOff x="3923928" y="1851670"/>
                <a:chExt cx="2088232" cy="1152128"/>
              </a:xfrm>
            </p:grpSpPr>
            <p:grpSp>
              <p:nvGrpSpPr>
                <p:cNvPr id="6" name="Group 43"/>
                <p:cNvGrpSpPr/>
                <p:nvPr/>
              </p:nvGrpSpPr>
              <p:grpSpPr>
                <a:xfrm>
                  <a:off x="3923928" y="1851670"/>
                  <a:ext cx="2088232" cy="1152128"/>
                  <a:chOff x="3923928" y="1851670"/>
                  <a:chExt cx="2088232" cy="1152128"/>
                </a:xfrm>
              </p:grpSpPr>
              <p:sp>
                <p:nvSpPr>
                  <p:cNvPr id="114" name="Rounded Rectangle 113"/>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15" name="Rounded Rectangle 114"/>
                  <p:cNvSpPr/>
                  <p:nvPr/>
                </p:nvSpPr>
                <p:spPr>
                  <a:xfrm>
                    <a:off x="3985050" y="1912792"/>
                    <a:ext cx="1944216" cy="10081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sp>
              <p:nvSpPr>
                <p:cNvPr id="113" name="Freeform 112"/>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pic>
            <p:nvPicPr>
              <p:cNvPr id="64" name="Picture 63" descr="Untitled-1.gif"/>
              <p:cNvPicPr>
                <a:picLocks noChangeAspect="1"/>
              </p:cNvPicPr>
              <p:nvPr/>
            </p:nvPicPr>
            <p:blipFill>
              <a:blip r:embed="rId3" cstate="print"/>
              <a:stretch>
                <a:fillRect/>
              </a:stretch>
            </p:blipFill>
            <p:spPr>
              <a:xfrm rot="5400000">
                <a:off x="1336514" y="1846796"/>
                <a:ext cx="351656" cy="361404"/>
              </a:xfrm>
              <a:prstGeom prst="rect">
                <a:avLst/>
              </a:prstGeom>
            </p:spPr>
          </p:pic>
        </p:grpSp>
        <p:sp>
          <p:nvSpPr>
            <p:cNvPr id="66" name="Down Arrow 65"/>
            <p:cNvSpPr/>
            <p:nvPr/>
          </p:nvSpPr>
          <p:spPr>
            <a:xfrm>
              <a:off x="971600" y="2132151"/>
              <a:ext cx="216024" cy="36004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8" name="Rectangle 67"/>
            <p:cNvSpPr/>
            <p:nvPr/>
          </p:nvSpPr>
          <p:spPr>
            <a:xfrm>
              <a:off x="1691680" y="2643758"/>
              <a:ext cx="1865184" cy="2818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Produce </a:t>
              </a:r>
              <a:r>
                <a:rPr kumimoji="0" lang="el-GR" sz="1400" b="1" i="0" u="none" strike="noStrike" kern="1200" cap="none" spc="0" normalizeH="0" baseline="0" noProof="0" dirty="0">
                  <a:ln>
                    <a:noFill/>
                  </a:ln>
                  <a:solidFill>
                    <a:prstClr val="white"/>
                  </a:solidFill>
                  <a:effectLst/>
                  <a:uLnTx/>
                  <a:uFillTx/>
                  <a:latin typeface="Calibri"/>
                  <a:ea typeface="+mn-ea"/>
                  <a:cs typeface="+mn-cs"/>
                </a:rPr>
                <a:t>β</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r>
                <a:rPr kumimoji="0" lang="en-US" sz="1400" b="1" i="0" u="none" strike="noStrike" kern="1200" cap="none" spc="0" normalizeH="0" baseline="0" noProof="0" dirty="0" err="1">
                  <a:ln>
                    <a:noFill/>
                  </a:ln>
                  <a:solidFill>
                    <a:prstClr val="white"/>
                  </a:solidFill>
                  <a:effectLst/>
                  <a:uLnTx/>
                  <a:uFillTx/>
                  <a:latin typeface="Calibri"/>
                  <a:ea typeface="+mn-ea"/>
                  <a:cs typeface="+mn-cs"/>
                </a:rPr>
                <a:t>galactosidase</a:t>
              </a: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1" name="Group 70"/>
          <p:cNvGrpSpPr/>
          <p:nvPr/>
        </p:nvGrpSpPr>
        <p:grpSpPr>
          <a:xfrm>
            <a:off x="-238480" y="3149206"/>
            <a:ext cx="3030251" cy="1879679"/>
            <a:chOff x="1592394" y="2576507"/>
            <a:chExt cx="3712579" cy="1893476"/>
          </a:xfrm>
        </p:grpSpPr>
        <p:grpSp>
          <p:nvGrpSpPr>
            <p:cNvPr id="72" name="Group 124"/>
            <p:cNvGrpSpPr/>
            <p:nvPr/>
          </p:nvGrpSpPr>
          <p:grpSpPr>
            <a:xfrm>
              <a:off x="1592394" y="3215448"/>
              <a:ext cx="3712579" cy="1254535"/>
              <a:chOff x="2859506" y="3939902"/>
              <a:chExt cx="3712579" cy="1254535"/>
            </a:xfrm>
          </p:grpSpPr>
          <p:grpSp>
            <p:nvGrpSpPr>
              <p:cNvPr id="77" name="Group 103"/>
              <p:cNvGrpSpPr/>
              <p:nvPr/>
            </p:nvGrpSpPr>
            <p:grpSpPr>
              <a:xfrm>
                <a:off x="3563888" y="3939902"/>
                <a:ext cx="2271046" cy="796462"/>
                <a:chOff x="3411077" y="4347037"/>
                <a:chExt cx="2271046" cy="796462"/>
              </a:xfrm>
            </p:grpSpPr>
            <p:grpSp>
              <p:nvGrpSpPr>
                <p:cNvPr id="80" name="Group 74"/>
                <p:cNvGrpSpPr/>
                <p:nvPr/>
              </p:nvGrpSpPr>
              <p:grpSpPr>
                <a:xfrm>
                  <a:off x="3419872" y="4559427"/>
                  <a:ext cx="2262251" cy="584072"/>
                  <a:chOff x="6588224" y="2283718"/>
                  <a:chExt cx="2232248" cy="792087"/>
                </a:xfrm>
              </p:grpSpPr>
              <p:sp>
                <p:nvSpPr>
                  <p:cNvPr id="84" name="Rounded Rectangle 83"/>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1" name="Group 102"/>
                <p:cNvGrpSpPr/>
                <p:nvPr/>
              </p:nvGrpSpPr>
              <p:grpSpPr>
                <a:xfrm>
                  <a:off x="3411077" y="4347037"/>
                  <a:ext cx="2271046" cy="741638"/>
                  <a:chOff x="3411077" y="4347037"/>
                  <a:chExt cx="2271046" cy="741638"/>
                </a:xfrm>
              </p:grpSpPr>
              <p:sp>
                <p:nvSpPr>
                  <p:cNvPr id="82" name="Oval 81"/>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79" name="Rectangle 78"/>
              <p:cNvSpPr/>
              <p:nvPr/>
            </p:nvSpPr>
            <p:spPr>
              <a:xfrm>
                <a:off x="2859506" y="4667376"/>
                <a:ext cx="3712579" cy="52706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Chromogenic substrate*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containing medium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3" name="Group 147"/>
            <p:cNvGrpSpPr/>
            <p:nvPr/>
          </p:nvGrpSpPr>
          <p:grpSpPr>
            <a:xfrm>
              <a:off x="3203848" y="2576507"/>
              <a:ext cx="1195693" cy="504056"/>
              <a:chOff x="3995936" y="2216467"/>
              <a:chExt cx="1195693" cy="504056"/>
            </a:xfrm>
          </p:grpSpPr>
          <p:sp>
            <p:nvSpPr>
              <p:cNvPr id="74" name="Down Arrow 73"/>
              <p:cNvSpPr/>
              <p:nvPr/>
            </p:nvSpPr>
            <p:spPr>
              <a:xfrm>
                <a:off x="3995936" y="2216467"/>
                <a:ext cx="245056" cy="5040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5" name="Rectangle 74"/>
              <p:cNvSpPr/>
              <p:nvPr/>
            </p:nvSpPr>
            <p:spPr>
              <a:xfrm>
                <a:off x="4283968" y="2279183"/>
                <a:ext cx="907661" cy="3100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8" name="Group 177"/>
          <p:cNvGrpSpPr/>
          <p:nvPr/>
        </p:nvGrpSpPr>
        <p:grpSpPr>
          <a:xfrm>
            <a:off x="5369038" y="2888976"/>
            <a:ext cx="3667458" cy="976636"/>
            <a:chOff x="5368542" y="2496765"/>
            <a:chExt cx="3441809" cy="894369"/>
          </a:xfrm>
        </p:grpSpPr>
        <p:grpSp>
          <p:nvGrpSpPr>
            <p:cNvPr id="177" name="Group 176"/>
            <p:cNvGrpSpPr/>
            <p:nvPr/>
          </p:nvGrpSpPr>
          <p:grpSpPr>
            <a:xfrm>
              <a:off x="5368542" y="2843157"/>
              <a:ext cx="3441809" cy="547977"/>
              <a:chOff x="5368542" y="2843157"/>
              <a:chExt cx="3441809" cy="547977"/>
            </a:xfrm>
          </p:grpSpPr>
          <p:grpSp>
            <p:nvGrpSpPr>
              <p:cNvPr id="86" name="Group 85"/>
              <p:cNvGrpSpPr/>
              <p:nvPr/>
            </p:nvGrpSpPr>
            <p:grpSpPr>
              <a:xfrm>
                <a:off x="5368542" y="2887078"/>
                <a:ext cx="1008112" cy="504056"/>
                <a:chOff x="5300549" y="1923678"/>
                <a:chExt cx="1008112" cy="504056"/>
              </a:xfrm>
            </p:grpSpPr>
            <p:grpSp>
              <p:nvGrpSpPr>
                <p:cNvPr id="9" name="Group 41"/>
                <p:cNvGrpSpPr/>
                <p:nvPr/>
              </p:nvGrpSpPr>
              <p:grpSpPr>
                <a:xfrm>
                  <a:off x="5300549" y="1923678"/>
                  <a:ext cx="1008112" cy="504056"/>
                  <a:chOff x="3923928" y="1851670"/>
                  <a:chExt cx="2088232" cy="1152128"/>
                </a:xfrm>
              </p:grpSpPr>
              <p:grpSp>
                <p:nvGrpSpPr>
                  <p:cNvPr id="10" name="Group 43"/>
                  <p:cNvGrpSpPr/>
                  <p:nvPr/>
                </p:nvGrpSpPr>
                <p:grpSpPr>
                  <a:xfrm>
                    <a:off x="3923928" y="1851670"/>
                    <a:ext cx="2088232" cy="1152128"/>
                    <a:chOff x="3923928" y="1851670"/>
                    <a:chExt cx="2088232" cy="1152128"/>
                  </a:xfrm>
                </p:grpSpPr>
                <p:sp>
                  <p:nvSpPr>
                    <p:cNvPr id="121" name="Rounded Rectangle 120"/>
                    <p:cNvSpPr/>
                    <p:nvPr/>
                  </p:nvSpPr>
                  <p:spPr>
                    <a:xfrm>
                      <a:off x="3923928" y="1851670"/>
                      <a:ext cx="2088232" cy="115212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2" name="Rounded Rectangle 121"/>
                    <p:cNvSpPr/>
                    <p:nvPr/>
                  </p:nvSpPr>
                  <p:spPr>
                    <a:xfrm>
                      <a:off x="3985050" y="1912792"/>
                      <a:ext cx="1944216" cy="1008112"/>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sp>
                <p:nvSpPr>
                  <p:cNvPr id="120" name="Freeform 119"/>
                  <p:cNvSpPr/>
                  <p:nvPr/>
                </p:nvSpPr>
                <p:spPr>
                  <a:xfrm>
                    <a:off x="4191000" y="2166365"/>
                    <a:ext cx="488244" cy="44778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0" name="Group 59"/>
                <p:cNvGrpSpPr/>
                <p:nvPr/>
              </p:nvGrpSpPr>
              <p:grpSpPr>
                <a:xfrm>
                  <a:off x="5868144" y="1982038"/>
                  <a:ext cx="360040" cy="360040"/>
                  <a:chOff x="7668345" y="527289"/>
                  <a:chExt cx="765562" cy="744913"/>
                </a:xfrm>
              </p:grpSpPr>
              <p:pic>
                <p:nvPicPr>
                  <p:cNvPr id="61" name="Picture 60" descr="Untitled-1.gif"/>
                  <p:cNvPicPr>
                    <a:picLocks noChangeAspect="1"/>
                  </p:cNvPicPr>
                  <p:nvPr/>
                </p:nvPicPr>
                <p:blipFill>
                  <a:blip r:embed="rId3" cstate="print"/>
                  <a:stretch>
                    <a:fillRect/>
                  </a:stretch>
                </p:blipFill>
                <p:spPr>
                  <a:xfrm rot="5400000">
                    <a:off x="7678669" y="516965"/>
                    <a:ext cx="744913" cy="765562"/>
                  </a:xfrm>
                  <a:prstGeom prst="rect">
                    <a:avLst/>
                  </a:prstGeom>
                </p:spPr>
              </p:pic>
              <p:sp>
                <p:nvSpPr>
                  <p:cNvPr id="62" name="Rectangle 61"/>
                  <p:cNvSpPr/>
                  <p:nvPr/>
                </p:nvSpPr>
                <p:spPr>
                  <a:xfrm rot="19686420">
                    <a:off x="8184460" y="1157037"/>
                    <a:ext cx="91440" cy="91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69" name="Rectangle 68"/>
              <p:cNvSpPr/>
              <p:nvPr/>
            </p:nvSpPr>
            <p:spPr>
              <a:xfrm>
                <a:off x="6370218" y="2843157"/>
                <a:ext cx="2440133" cy="2818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No expression of </a:t>
                </a:r>
                <a:r>
                  <a:rPr kumimoji="0" lang="el-GR" sz="1400" b="1" i="0" u="none" strike="noStrike" kern="1200" cap="none" spc="0" normalizeH="0" baseline="0" noProof="0" dirty="0">
                    <a:ln>
                      <a:noFill/>
                    </a:ln>
                    <a:solidFill>
                      <a:srgbClr val="FFFF00"/>
                    </a:solidFill>
                    <a:effectLst/>
                    <a:uLnTx/>
                    <a:uFillTx/>
                    <a:latin typeface="Calibri"/>
                    <a:ea typeface="+mn-ea"/>
                    <a:cs typeface="+mn-cs"/>
                  </a:rPr>
                  <a:t>β</a:t>
                </a:r>
                <a:r>
                  <a:rPr kumimoji="0" lang="en-US" sz="1400" b="1" i="0" u="none" strike="noStrike" kern="1200" cap="none" spc="0" normalizeH="0" baseline="0" noProof="0" dirty="0">
                    <a:ln>
                      <a:noFill/>
                    </a:ln>
                    <a:solidFill>
                      <a:srgbClr val="FFFF00"/>
                    </a:solidFill>
                    <a:effectLst/>
                    <a:uLnTx/>
                    <a:uFillTx/>
                    <a:latin typeface="Calibri"/>
                    <a:ea typeface="+mn-ea"/>
                    <a:cs typeface="+mn-cs"/>
                  </a:rPr>
                  <a:t>-</a:t>
                </a:r>
                <a:r>
                  <a:rPr kumimoji="0" lang="en-US" sz="1400" b="1" i="0" u="none" strike="noStrike" kern="1200" cap="none" spc="0" normalizeH="0" baseline="0" noProof="0" dirty="0" err="1">
                    <a:ln>
                      <a:noFill/>
                    </a:ln>
                    <a:solidFill>
                      <a:srgbClr val="FFFF00"/>
                    </a:solidFill>
                    <a:effectLst/>
                    <a:uLnTx/>
                    <a:uFillTx/>
                    <a:latin typeface="Calibri"/>
                    <a:ea typeface="+mn-ea"/>
                    <a:cs typeface="+mn-cs"/>
                  </a:rPr>
                  <a:t>galactosidase</a:t>
                </a:r>
                <a:endParaRPr kumimoji="0" lang="en-US" sz="1400" b="1" i="0" u="none" strike="noStrike" kern="1200" cap="none" spc="0" normalizeH="0" baseline="0" noProof="0" dirty="0">
                  <a:ln>
                    <a:noFill/>
                  </a:ln>
                  <a:solidFill>
                    <a:srgbClr val="FFFF00"/>
                  </a:solidFill>
                  <a:effectLst/>
                  <a:uLnTx/>
                  <a:uFillTx/>
                  <a:latin typeface="Calibri"/>
                  <a:ea typeface="+mn-ea"/>
                  <a:cs typeface="+mn-cs"/>
                </a:endParaRPr>
              </a:p>
            </p:txBody>
          </p:sp>
        </p:grpSp>
        <p:sp>
          <p:nvSpPr>
            <p:cNvPr id="87" name="Down Arrow 86"/>
            <p:cNvSpPr/>
            <p:nvPr/>
          </p:nvSpPr>
          <p:spPr>
            <a:xfrm>
              <a:off x="5777530" y="2496765"/>
              <a:ext cx="216024" cy="36004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4" name="Oval 103"/>
          <p:cNvSpPr/>
          <p:nvPr/>
        </p:nvSpPr>
        <p:spPr>
          <a:xfrm rot="19966011">
            <a:off x="711475" y="4284252"/>
            <a:ext cx="304482" cy="1997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rot="10800000">
            <a:off x="1077791" y="4233259"/>
            <a:ext cx="292305" cy="9985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rot="10800000">
            <a:off x="1187624" y="4313982"/>
            <a:ext cx="292305" cy="1997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rot="10800000">
            <a:off x="1831422" y="4274086"/>
            <a:ext cx="292305" cy="1997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12" name="Title 1"/>
          <p:cNvSpPr txBox="1">
            <a:spLocks/>
          </p:cNvSpPr>
          <p:nvPr/>
        </p:nvSpPr>
        <p:spPr>
          <a:xfrm>
            <a:off x="120473" y="337220"/>
            <a:ext cx="2723335" cy="936104"/>
          </a:xfrm>
          <a:prstGeom prst="rect">
            <a:avLst/>
          </a:prstGeom>
        </p:spPr>
        <p:txBody>
          <a:bodyPr vert="horz" lIns="101600" tIns="50800" rIns="101600" bIns="50800" rtlCol="0" anchor="ctr">
            <a:noAutofit/>
          </a:bodyPr>
          <a:lstStyle/>
          <a:p>
            <a:pPr marL="0" marR="0" lvl="1" indent="0" algn="ctr" defTabSz="101599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a:ea typeface="+mn-ea"/>
                <a:cs typeface="+mn-cs"/>
              </a:rPr>
              <a:t>No Insertion of gene of interest</a:t>
            </a:r>
          </a:p>
        </p:txBody>
      </p:sp>
      <p:grpSp>
        <p:nvGrpSpPr>
          <p:cNvPr id="138" name="Group 137"/>
          <p:cNvGrpSpPr/>
          <p:nvPr/>
        </p:nvGrpSpPr>
        <p:grpSpPr>
          <a:xfrm>
            <a:off x="4935230" y="963947"/>
            <a:ext cx="2517090" cy="813433"/>
            <a:chOff x="4945688" y="483518"/>
            <a:chExt cx="2362220" cy="744912"/>
          </a:xfrm>
        </p:grpSpPr>
        <p:grpSp>
          <p:nvGrpSpPr>
            <p:cNvPr id="129" name="Group 128"/>
            <p:cNvGrpSpPr/>
            <p:nvPr/>
          </p:nvGrpSpPr>
          <p:grpSpPr>
            <a:xfrm>
              <a:off x="6012160" y="871062"/>
              <a:ext cx="1295748" cy="291822"/>
              <a:chOff x="6012160" y="871062"/>
              <a:chExt cx="1295748" cy="291822"/>
            </a:xfrm>
          </p:grpSpPr>
          <p:sp>
            <p:nvSpPr>
              <p:cNvPr id="119" name="Rectangle 118"/>
              <p:cNvSpPr/>
              <p:nvPr/>
            </p:nvSpPr>
            <p:spPr>
              <a:xfrm>
                <a:off x="6140170" y="871062"/>
                <a:ext cx="232030" cy="720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124"/>
              <p:cNvSpPr/>
              <p:nvPr/>
            </p:nvSpPr>
            <p:spPr>
              <a:xfrm>
                <a:off x="6012160" y="881033"/>
                <a:ext cx="1295748" cy="2818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Gene of interest</a:t>
                </a:r>
              </a:p>
            </p:txBody>
          </p:sp>
        </p:grpSp>
        <p:grpSp>
          <p:nvGrpSpPr>
            <p:cNvPr id="135" name="Group 134"/>
            <p:cNvGrpSpPr/>
            <p:nvPr/>
          </p:nvGrpSpPr>
          <p:grpSpPr>
            <a:xfrm>
              <a:off x="4945688" y="483518"/>
              <a:ext cx="1033328" cy="744912"/>
              <a:chOff x="4945688" y="483518"/>
              <a:chExt cx="1033328" cy="744912"/>
            </a:xfrm>
          </p:grpSpPr>
          <p:sp>
            <p:nvSpPr>
              <p:cNvPr id="117" name="Cross 116"/>
              <p:cNvSpPr/>
              <p:nvPr/>
            </p:nvSpPr>
            <p:spPr>
              <a:xfrm>
                <a:off x="5796136" y="822110"/>
                <a:ext cx="182880" cy="182880"/>
              </a:xfrm>
              <a:prstGeom prst="plus">
                <a:avLst>
                  <a:gd name="adj" fmla="val 370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nvGrpSpPr>
              <p:cNvPr id="128" name="Group 127"/>
              <p:cNvGrpSpPr/>
              <p:nvPr/>
            </p:nvGrpSpPr>
            <p:grpSpPr>
              <a:xfrm>
                <a:off x="4945688" y="483518"/>
                <a:ext cx="765562" cy="744912"/>
                <a:chOff x="4945688" y="483518"/>
                <a:chExt cx="765562" cy="744912"/>
              </a:xfrm>
            </p:grpSpPr>
            <p:pic>
              <p:nvPicPr>
                <p:cNvPr id="109" name="Picture 108" descr="Untitled-1.gif"/>
                <p:cNvPicPr>
                  <a:picLocks noChangeAspect="1"/>
                </p:cNvPicPr>
                <p:nvPr/>
              </p:nvPicPr>
              <p:blipFill>
                <a:blip r:embed="rId3" cstate="print"/>
                <a:stretch>
                  <a:fillRect/>
                </a:stretch>
              </p:blipFill>
              <p:spPr>
                <a:xfrm rot="5400000">
                  <a:off x="4956013" y="473193"/>
                  <a:ext cx="744912" cy="765562"/>
                </a:xfrm>
                <a:prstGeom prst="rect">
                  <a:avLst/>
                </a:prstGeom>
              </p:spPr>
            </p:pic>
            <p:sp>
              <p:nvSpPr>
                <p:cNvPr id="126" name="Rectangle 125"/>
                <p:cNvSpPr/>
                <p:nvPr/>
              </p:nvSpPr>
              <p:spPr>
                <a:xfrm>
                  <a:off x="4984693" y="722027"/>
                  <a:ext cx="626362" cy="2818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Vector</a:t>
                  </a:r>
                </a:p>
              </p:txBody>
            </p:sp>
          </p:grpSp>
        </p:grpSp>
      </p:grpSp>
      <p:grpSp>
        <p:nvGrpSpPr>
          <p:cNvPr id="155" name="Group 154"/>
          <p:cNvGrpSpPr/>
          <p:nvPr/>
        </p:nvGrpSpPr>
        <p:grpSpPr>
          <a:xfrm>
            <a:off x="2079083" y="4060086"/>
            <a:ext cx="1976925" cy="523220"/>
            <a:chOff x="1869784" y="4116687"/>
            <a:chExt cx="1855291" cy="479146"/>
          </a:xfrm>
        </p:grpSpPr>
        <p:sp>
          <p:nvSpPr>
            <p:cNvPr id="147" name="Rectangle 146"/>
            <p:cNvSpPr/>
            <p:nvPr/>
          </p:nvSpPr>
          <p:spPr>
            <a:xfrm>
              <a:off x="2255829" y="4116687"/>
              <a:ext cx="1469246" cy="4791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Blue </a:t>
              </a:r>
              <a:r>
                <a:rPr kumimoji="0" lang="en-US" sz="1400" b="1" i="0" u="none" strike="noStrike" kern="1200" cap="none" spc="0" normalizeH="0" baseline="0" noProof="0" dirty="0" err="1">
                  <a:ln>
                    <a:noFill/>
                  </a:ln>
                  <a:solidFill>
                    <a:srgbClr val="FFC000"/>
                  </a:solidFill>
                  <a:effectLst/>
                  <a:uLnTx/>
                  <a:uFillTx/>
                  <a:latin typeface="Calibri"/>
                  <a:ea typeface="+mn-ea"/>
                  <a:cs typeface="+mn-cs"/>
                </a:rPr>
                <a:t>coloured</a:t>
              </a:r>
              <a:r>
                <a:rPr kumimoji="0" lang="en-US" sz="1400" b="1" i="0" u="none" strike="noStrike" kern="1200" cap="none" spc="0" normalizeH="0" baseline="0" noProof="0" dirty="0">
                  <a:ln>
                    <a:noFill/>
                  </a:ln>
                  <a:solidFill>
                    <a:srgbClr val="FFC000"/>
                  </a:solidFill>
                  <a:effectLst/>
                  <a:uLnTx/>
                  <a:uFillTx/>
                  <a:latin typeface="Calibri"/>
                  <a:ea typeface="+mn-ea"/>
                  <a:cs typeface="+mn-cs"/>
                </a:rPr>
                <a:t> colonies</a:t>
              </a:r>
            </a:p>
          </p:txBody>
        </p:sp>
        <p:cxnSp>
          <p:nvCxnSpPr>
            <p:cNvPr id="150" name="Straight Arrow Connector 149"/>
            <p:cNvCxnSpPr/>
            <p:nvPr/>
          </p:nvCxnSpPr>
          <p:spPr>
            <a:xfrm flipV="1">
              <a:off x="1869784" y="4299942"/>
              <a:ext cx="469968" cy="8333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56" name="Oval 155"/>
          <p:cNvSpPr/>
          <p:nvPr/>
        </p:nvSpPr>
        <p:spPr>
          <a:xfrm rot="3125562">
            <a:off x="489277" y="4274152"/>
            <a:ext cx="157264" cy="19487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57" name="Oval 156"/>
          <p:cNvSpPr/>
          <p:nvPr/>
        </p:nvSpPr>
        <p:spPr>
          <a:xfrm rot="9431498">
            <a:off x="1543343" y="4258054"/>
            <a:ext cx="292305" cy="19601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nvGrpSpPr>
          <p:cNvPr id="166" name="Group 165"/>
          <p:cNvGrpSpPr/>
          <p:nvPr/>
        </p:nvGrpSpPr>
        <p:grpSpPr>
          <a:xfrm>
            <a:off x="1502692" y="961146"/>
            <a:ext cx="2221210" cy="441756"/>
            <a:chOff x="1351032" y="1145342"/>
            <a:chExt cx="2084545" cy="404544"/>
          </a:xfrm>
        </p:grpSpPr>
        <p:sp>
          <p:nvSpPr>
            <p:cNvPr id="159" name="Rectangle 158"/>
            <p:cNvSpPr/>
            <p:nvPr/>
          </p:nvSpPr>
          <p:spPr>
            <a:xfrm>
              <a:off x="1540788" y="1145342"/>
              <a:ext cx="1894789" cy="28185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Gene for </a:t>
              </a:r>
              <a:r>
                <a:rPr kumimoji="0" lang="el-GR" sz="1400" b="1" i="0" u="none" strike="noStrike" kern="1200" cap="none" spc="0" normalizeH="0" baseline="0" noProof="0" dirty="0">
                  <a:ln>
                    <a:noFill/>
                  </a:ln>
                  <a:solidFill>
                    <a:prstClr val="white"/>
                  </a:solidFill>
                  <a:effectLst/>
                  <a:uLnTx/>
                  <a:uFillTx/>
                  <a:latin typeface="Calibri"/>
                  <a:ea typeface="+mn-ea"/>
                  <a:cs typeface="+mn-cs"/>
                </a:rPr>
                <a:t>β</a:t>
              </a:r>
              <a:r>
                <a:rPr kumimoji="0" lang="en-US" sz="1400" b="1" i="0" u="none" strike="noStrike" kern="1200" cap="none" spc="0" normalizeH="0" baseline="0" noProof="0" dirty="0">
                  <a:ln>
                    <a:noFill/>
                  </a:ln>
                  <a:solidFill>
                    <a:prstClr val="white"/>
                  </a:solidFill>
                  <a:effectLst/>
                  <a:uLnTx/>
                  <a:uFillTx/>
                  <a:latin typeface="Calibri"/>
                  <a:ea typeface="+mn-ea"/>
                  <a:cs typeface="+mn-cs"/>
                </a:rPr>
                <a:t>-</a:t>
              </a:r>
              <a:r>
                <a:rPr kumimoji="0" lang="en-US" sz="1400" b="1" i="0" u="none" strike="noStrike" kern="1200" cap="none" spc="0" normalizeH="0" baseline="0" noProof="0" dirty="0" err="1">
                  <a:ln>
                    <a:noFill/>
                  </a:ln>
                  <a:solidFill>
                    <a:prstClr val="white"/>
                  </a:solidFill>
                  <a:effectLst/>
                  <a:uLnTx/>
                  <a:uFillTx/>
                  <a:latin typeface="Calibri"/>
                  <a:ea typeface="+mn-ea"/>
                  <a:cs typeface="+mn-cs"/>
                </a:rPr>
                <a:t>galactosidase</a:t>
              </a:r>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61" name="Straight Arrow Connector 160"/>
            <p:cNvCxnSpPr/>
            <p:nvPr/>
          </p:nvCxnSpPr>
          <p:spPr>
            <a:xfrm flipV="1">
              <a:off x="1351032" y="1347614"/>
              <a:ext cx="268640" cy="2022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71" name="Group 170"/>
          <p:cNvGrpSpPr/>
          <p:nvPr/>
        </p:nvGrpSpPr>
        <p:grpSpPr>
          <a:xfrm>
            <a:off x="4563999" y="3865613"/>
            <a:ext cx="4280369" cy="1656184"/>
            <a:chOff x="4644008" y="3507474"/>
            <a:chExt cx="4017010" cy="1516673"/>
          </a:xfrm>
        </p:grpSpPr>
        <p:grpSp>
          <p:nvGrpSpPr>
            <p:cNvPr id="89" name="Group 88"/>
            <p:cNvGrpSpPr/>
            <p:nvPr/>
          </p:nvGrpSpPr>
          <p:grpSpPr>
            <a:xfrm>
              <a:off x="4644008" y="3507474"/>
              <a:ext cx="2538587" cy="1516673"/>
              <a:chOff x="1780405" y="2821447"/>
              <a:chExt cx="3314116" cy="1668340"/>
            </a:xfrm>
          </p:grpSpPr>
          <p:grpSp>
            <p:nvGrpSpPr>
              <p:cNvPr id="90" name="Group 124"/>
              <p:cNvGrpSpPr/>
              <p:nvPr/>
            </p:nvGrpSpPr>
            <p:grpSpPr>
              <a:xfrm>
                <a:off x="1780405" y="3215448"/>
                <a:ext cx="3314116" cy="1274339"/>
                <a:chOff x="3047517" y="3939902"/>
                <a:chExt cx="3314116" cy="1274339"/>
              </a:xfrm>
            </p:grpSpPr>
            <p:grpSp>
              <p:nvGrpSpPr>
                <p:cNvPr id="94" name="Group 103"/>
                <p:cNvGrpSpPr/>
                <p:nvPr/>
              </p:nvGrpSpPr>
              <p:grpSpPr>
                <a:xfrm>
                  <a:off x="3563888" y="3939902"/>
                  <a:ext cx="2271046" cy="796462"/>
                  <a:chOff x="3411077" y="4347037"/>
                  <a:chExt cx="2271046" cy="796462"/>
                </a:xfrm>
              </p:grpSpPr>
              <p:grpSp>
                <p:nvGrpSpPr>
                  <p:cNvPr id="96" name="Group 74"/>
                  <p:cNvGrpSpPr/>
                  <p:nvPr/>
                </p:nvGrpSpPr>
                <p:grpSpPr>
                  <a:xfrm>
                    <a:off x="3419872" y="4559427"/>
                    <a:ext cx="2262251" cy="584072"/>
                    <a:chOff x="6588224" y="2283718"/>
                    <a:chExt cx="2232248" cy="792087"/>
                  </a:xfrm>
                </p:grpSpPr>
                <p:sp>
                  <p:nvSpPr>
                    <p:cNvPr id="102" name="Rounded Rectangle 101"/>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l 102"/>
                    <p:cNvSpPr/>
                    <p:nvPr/>
                  </p:nvSpPr>
                  <p:spPr>
                    <a:xfrm>
                      <a:off x="6588224" y="2643757"/>
                      <a:ext cx="2232248" cy="432048"/>
                    </a:xfrm>
                    <a:prstGeom prst="ellipse">
                      <a:avLst/>
                    </a:prstGeom>
                    <a:solidFill>
                      <a:schemeClr val="accent3">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7" name="Group 102"/>
                  <p:cNvGrpSpPr/>
                  <p:nvPr/>
                </p:nvGrpSpPr>
                <p:grpSpPr>
                  <a:xfrm>
                    <a:off x="3411077" y="4347037"/>
                    <a:ext cx="2271046" cy="741638"/>
                    <a:chOff x="3411077" y="4347037"/>
                    <a:chExt cx="2271046" cy="741638"/>
                  </a:xfrm>
                </p:grpSpPr>
                <p:sp>
                  <p:nvSpPr>
                    <p:cNvPr id="100" name="Oval 99"/>
                    <p:cNvSpPr/>
                    <p:nvPr/>
                  </p:nvSpPr>
                  <p:spPr>
                    <a:xfrm>
                      <a:off x="3411077" y="4770090"/>
                      <a:ext cx="2262251" cy="31858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l 100"/>
                    <p:cNvSpPr/>
                    <p:nvPr/>
                  </p:nvSpPr>
                  <p:spPr>
                    <a:xfrm>
                      <a:off x="3419872" y="4347037"/>
                      <a:ext cx="2262251" cy="424780"/>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95" name="Rectangle 94"/>
                <p:cNvSpPr/>
                <p:nvPr/>
              </p:nvSpPr>
              <p:spPr>
                <a:xfrm>
                  <a:off x="3047517" y="4687181"/>
                  <a:ext cx="3314116" cy="5270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Chromogenic substrate*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containing medium</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91" name="Group 147"/>
              <p:cNvGrpSpPr/>
              <p:nvPr/>
            </p:nvGrpSpPr>
            <p:grpSpPr>
              <a:xfrm>
                <a:off x="3203847" y="2821447"/>
                <a:ext cx="1197199" cy="402336"/>
                <a:chOff x="3995935" y="2461407"/>
                <a:chExt cx="1197199" cy="402336"/>
              </a:xfrm>
            </p:grpSpPr>
            <p:sp>
              <p:nvSpPr>
                <p:cNvPr id="92" name="Down Arrow 91"/>
                <p:cNvSpPr/>
                <p:nvPr/>
              </p:nvSpPr>
              <p:spPr>
                <a:xfrm>
                  <a:off x="3995935" y="2461407"/>
                  <a:ext cx="358124" cy="40233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3" name="Rectangle 92"/>
                <p:cNvSpPr/>
                <p:nvPr/>
              </p:nvSpPr>
              <p:spPr>
                <a:xfrm>
                  <a:off x="4285472" y="2463582"/>
                  <a:ext cx="907662" cy="3100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Plating </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70" name="Group 169"/>
            <p:cNvGrpSpPr/>
            <p:nvPr/>
          </p:nvGrpSpPr>
          <p:grpSpPr>
            <a:xfrm>
              <a:off x="6084168" y="3941643"/>
              <a:ext cx="2576850" cy="479146"/>
              <a:chOff x="6084168" y="3941643"/>
              <a:chExt cx="2576850" cy="479146"/>
            </a:xfrm>
          </p:grpSpPr>
          <p:sp>
            <p:nvSpPr>
              <p:cNvPr id="142" name="Rectangle 141"/>
              <p:cNvSpPr/>
              <p:nvPr/>
            </p:nvSpPr>
            <p:spPr>
              <a:xfrm>
                <a:off x="7051336" y="3941643"/>
                <a:ext cx="1609682" cy="47914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Colonies do not produce any </a:t>
                </a:r>
                <a:r>
                  <a:rPr kumimoji="0" lang="en-US" sz="1400" b="1" i="0" u="none" strike="noStrike" kern="1200" cap="none" spc="0" normalizeH="0" baseline="0" noProof="0" dirty="0" err="1">
                    <a:ln>
                      <a:noFill/>
                    </a:ln>
                    <a:solidFill>
                      <a:srgbClr val="FFC000"/>
                    </a:solidFill>
                    <a:effectLst/>
                    <a:uLnTx/>
                    <a:uFillTx/>
                    <a:latin typeface="Calibri"/>
                    <a:ea typeface="+mn-ea"/>
                    <a:cs typeface="+mn-cs"/>
                  </a:rPr>
                  <a:t>colour</a:t>
                </a:r>
                <a:endParaRPr kumimoji="0" lang="en-US" sz="1400" b="1" i="0" u="none" strike="noStrike" kern="1200" cap="none" spc="0" normalizeH="0" baseline="0" noProof="0" dirty="0">
                  <a:ln>
                    <a:noFill/>
                  </a:ln>
                  <a:solidFill>
                    <a:srgbClr val="FFC000"/>
                  </a:solidFill>
                  <a:effectLst/>
                  <a:uLnTx/>
                  <a:uFillTx/>
                  <a:latin typeface="Calibri"/>
                  <a:ea typeface="+mn-ea"/>
                  <a:cs typeface="+mn-cs"/>
                </a:endParaRPr>
              </a:p>
            </p:txBody>
          </p:sp>
          <p:cxnSp>
            <p:nvCxnSpPr>
              <p:cNvPr id="169" name="Straight Arrow Connector 168"/>
              <p:cNvCxnSpPr/>
              <p:nvPr/>
            </p:nvCxnSpPr>
            <p:spPr>
              <a:xfrm flipV="1">
                <a:off x="6084168" y="4139301"/>
                <a:ext cx="1008112" cy="21602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grpSp>
        <p:nvGrpSpPr>
          <p:cNvPr id="176" name="Group 175"/>
          <p:cNvGrpSpPr/>
          <p:nvPr/>
        </p:nvGrpSpPr>
        <p:grpSpPr>
          <a:xfrm>
            <a:off x="5479375" y="1599394"/>
            <a:ext cx="2805139" cy="1258106"/>
            <a:chOff x="5467846" y="1302902"/>
            <a:chExt cx="2632546" cy="1152128"/>
          </a:xfrm>
        </p:grpSpPr>
        <p:grpSp>
          <p:nvGrpSpPr>
            <p:cNvPr id="174" name="Group 173"/>
            <p:cNvGrpSpPr/>
            <p:nvPr/>
          </p:nvGrpSpPr>
          <p:grpSpPr>
            <a:xfrm>
              <a:off x="5467846" y="1302902"/>
              <a:ext cx="765562" cy="1152128"/>
              <a:chOff x="5467846" y="1302902"/>
              <a:chExt cx="765562" cy="1152128"/>
            </a:xfrm>
          </p:grpSpPr>
          <p:grpSp>
            <p:nvGrpSpPr>
              <p:cNvPr id="59" name="Group 58"/>
              <p:cNvGrpSpPr/>
              <p:nvPr/>
            </p:nvGrpSpPr>
            <p:grpSpPr>
              <a:xfrm>
                <a:off x="5467846" y="1710118"/>
                <a:ext cx="765562" cy="744912"/>
                <a:chOff x="7668344" y="555526"/>
                <a:chExt cx="765562" cy="744912"/>
              </a:xfrm>
            </p:grpSpPr>
            <p:pic>
              <p:nvPicPr>
                <p:cNvPr id="54" name="Picture 53" descr="Untitled-1.gif"/>
                <p:cNvPicPr>
                  <a:picLocks noChangeAspect="1"/>
                </p:cNvPicPr>
                <p:nvPr/>
              </p:nvPicPr>
              <p:blipFill>
                <a:blip r:embed="rId3" cstate="print"/>
                <a:stretch>
                  <a:fillRect/>
                </a:stretch>
              </p:blipFill>
              <p:spPr>
                <a:xfrm rot="5400000">
                  <a:off x="7678669" y="545201"/>
                  <a:ext cx="744912" cy="765562"/>
                </a:xfrm>
                <a:prstGeom prst="rect">
                  <a:avLst/>
                </a:prstGeom>
              </p:spPr>
            </p:pic>
            <p:sp>
              <p:nvSpPr>
                <p:cNvPr id="58" name="Rectangle 57"/>
                <p:cNvSpPr/>
                <p:nvPr/>
              </p:nvSpPr>
              <p:spPr>
                <a:xfrm rot="19686420">
                  <a:off x="8184460" y="1157037"/>
                  <a:ext cx="91440" cy="91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6" name="Down Arrow 115"/>
              <p:cNvSpPr/>
              <p:nvPr/>
            </p:nvSpPr>
            <p:spPr>
              <a:xfrm>
                <a:off x="5763576" y="1302902"/>
                <a:ext cx="216024" cy="36004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5" name="Rectangle 174"/>
            <p:cNvSpPr/>
            <p:nvPr/>
          </p:nvSpPr>
          <p:spPr>
            <a:xfrm>
              <a:off x="6228184" y="1846162"/>
              <a:ext cx="1872208" cy="2818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Calibri"/>
                  <a:ea typeface="+mn-ea"/>
                  <a:cs typeface="+mn-cs"/>
                </a:rPr>
                <a:t>rDNA</a:t>
              </a:r>
              <a:endParaRPr kumimoji="0" lang="en-US" sz="1400" b="1" i="0" u="none" strike="noStrike" kern="1200" cap="none" spc="0" normalizeH="0" baseline="0" noProof="0" dirty="0">
                <a:ln>
                  <a:noFill/>
                </a:ln>
                <a:solidFill>
                  <a:srgbClr val="FFFF00"/>
                </a:solidFill>
                <a:effectLst/>
                <a:uLnTx/>
                <a:uFillTx/>
                <a:latin typeface="Calibri"/>
                <a:ea typeface="+mn-ea"/>
                <a:cs typeface="+mn-cs"/>
              </a:endParaRPr>
            </a:p>
          </p:txBody>
        </p:sp>
      </p:grpSp>
      <p:sp>
        <p:nvSpPr>
          <p:cNvPr id="88" name="Title 1">
            <a:extLst>
              <a:ext uri="{FF2B5EF4-FFF2-40B4-BE49-F238E27FC236}">
                <a16:creationId xmlns:a16="http://schemas.microsoft.com/office/drawing/2014/main" id="{E44590A8-036C-3247-BB36-C0396EBDCC9B}"/>
              </a:ext>
            </a:extLst>
          </p:cNvPr>
          <p:cNvSpPr txBox="1">
            <a:spLocks/>
          </p:cNvSpPr>
          <p:nvPr/>
        </p:nvSpPr>
        <p:spPr>
          <a:xfrm>
            <a:off x="2432444" y="233514"/>
            <a:ext cx="3188323" cy="280651"/>
          </a:xfrm>
          <a:prstGeom prst="rect">
            <a:avLst/>
          </a:prstGeom>
        </p:spPr>
        <p:txBody>
          <a:bodyPr vert="horz" lIns="91440" tIns="45720" rIns="91440" bIns="45720" rtlCol="0" anchor="ctr">
            <a:noAutofit/>
          </a:bodyPr>
          <a:lstStyle>
            <a:lvl1pPr algn="ctr" defTabSz="1015990" rtl="0" eaLnBrk="1" latinLnBrk="0" hangingPunct="1">
              <a:spcBef>
                <a:spcPct val="0"/>
              </a:spcBef>
              <a:buNone/>
              <a:defRPr sz="4889" kern="1200">
                <a:solidFill>
                  <a:schemeClr val="tx1"/>
                </a:solidFill>
                <a:latin typeface="+mj-lt"/>
                <a:ea typeface="+mj-ea"/>
                <a:cs typeface="+mj-cs"/>
              </a:defRPr>
            </a:lvl1pPr>
          </a:lstStyle>
          <a:p>
            <a:pPr marL="0" marR="0" lvl="0" indent="0" algn="ctr" defTabSz="101599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alibri"/>
                <a:ea typeface="+mj-ea"/>
                <a:cs typeface="+mj-cs"/>
              </a:rPr>
              <a:t>Insertional inactivation</a:t>
            </a:r>
            <a:endParaRPr kumimoji="0" lang="en-US" sz="2000" b="0" i="0" u="none" strike="noStrike" kern="1200" cap="none" spc="0" normalizeH="0" baseline="0" noProof="0" dirty="0">
              <a:ln>
                <a:noFill/>
              </a:ln>
              <a:solidFill>
                <a:srgbClr val="FFC000"/>
              </a:solidFill>
              <a:effectLst/>
              <a:uLnTx/>
              <a:uFillTx/>
              <a:latin typeface="Calibri"/>
              <a:ea typeface="+mj-ea"/>
              <a:cs typeface="+mj-cs"/>
            </a:endParaRPr>
          </a:p>
        </p:txBody>
      </p:sp>
      <p:grpSp>
        <p:nvGrpSpPr>
          <p:cNvPr id="4" name="Group 3">
            <a:extLst>
              <a:ext uri="{FF2B5EF4-FFF2-40B4-BE49-F238E27FC236}">
                <a16:creationId xmlns:a16="http://schemas.microsoft.com/office/drawing/2014/main" id="{21CEA551-4600-E64B-8DFF-F9FFEA67B012}"/>
              </a:ext>
            </a:extLst>
          </p:cNvPr>
          <p:cNvGrpSpPr/>
          <p:nvPr/>
        </p:nvGrpSpPr>
        <p:grpSpPr>
          <a:xfrm>
            <a:off x="0" y="4492335"/>
            <a:ext cx="4663790" cy="1229355"/>
            <a:chOff x="0" y="4492335"/>
            <a:chExt cx="4663790" cy="1229355"/>
          </a:xfrm>
        </p:grpSpPr>
        <p:sp>
          <p:nvSpPr>
            <p:cNvPr id="3" name="Rectangle 2">
              <a:extLst>
                <a:ext uri="{FF2B5EF4-FFF2-40B4-BE49-F238E27FC236}">
                  <a16:creationId xmlns:a16="http://schemas.microsoft.com/office/drawing/2014/main" id="{2780F0CB-03EE-C04D-A952-E896C0933946}"/>
                </a:ext>
              </a:extLst>
            </p:cNvPr>
            <p:cNvSpPr/>
            <p:nvPr/>
          </p:nvSpPr>
          <p:spPr>
            <a:xfrm>
              <a:off x="0" y="5413913"/>
              <a:ext cx="4464496" cy="307777"/>
            </a:xfrm>
            <a:prstGeom prst="rect">
              <a:avLst/>
            </a:prstGeom>
          </p:spPr>
          <p:txBody>
            <a:bodyPr wrap="square">
              <a:spAutoFit/>
            </a:bodyPr>
            <a:lstStyle/>
            <a:p>
              <a:r>
                <a:rPr lang="en-US" sz="1400" b="1" dirty="0"/>
                <a:t>*Green-</a:t>
              </a:r>
              <a:r>
                <a:rPr lang="el-GR" sz="1400" b="1" dirty="0"/>
                <a:t>β-</a:t>
              </a:r>
              <a:r>
                <a:rPr lang="en-US" sz="1400" b="1" dirty="0"/>
                <a:t>D-Gal (N-</a:t>
              </a:r>
              <a:r>
                <a:rPr lang="en-US" sz="1400" b="1" dirty="0" err="1"/>
                <a:t>Methylindolyl</a:t>
              </a:r>
              <a:r>
                <a:rPr lang="en-US" sz="1400" b="1" dirty="0"/>
                <a:t>-</a:t>
              </a:r>
              <a:r>
                <a:rPr lang="el-GR" sz="1400" b="1" dirty="0"/>
                <a:t>β-</a:t>
              </a:r>
              <a:r>
                <a:rPr lang="en-US" sz="1400" b="1" dirty="0"/>
                <a:t>D-</a:t>
              </a:r>
              <a:r>
                <a:rPr lang="en-US" sz="1400" b="1" dirty="0" err="1"/>
                <a:t>galactopyranoside</a:t>
              </a:r>
              <a:r>
                <a:rPr lang="en-US" sz="1400" b="1" dirty="0"/>
                <a:t>)</a:t>
              </a:r>
            </a:p>
          </p:txBody>
        </p:sp>
        <p:pic>
          <p:nvPicPr>
            <p:cNvPr id="1026" name="Picture 2" descr="Green-β-D-Gal | Biotium">
              <a:extLst>
                <a:ext uri="{FF2B5EF4-FFF2-40B4-BE49-F238E27FC236}">
                  <a16:creationId xmlns:a16="http://schemas.microsoft.com/office/drawing/2014/main" id="{89EEC3F2-1B04-2743-830C-78D696CA0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13" t="28369" r="18004" b="23912"/>
            <a:stretch/>
          </p:blipFill>
          <p:spPr bwMode="auto">
            <a:xfrm>
              <a:off x="3356076" y="4492335"/>
              <a:ext cx="1307714" cy="9783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02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 calcmode="lin" valueType="num">
                                      <p:cBhvr>
                                        <p:cTn id="15" dur="500" fill="hold"/>
                                        <p:tgtEl>
                                          <p:spTgt spid="172"/>
                                        </p:tgtEl>
                                        <p:attrNameLst>
                                          <p:attrName>ppt_w</p:attrName>
                                        </p:attrNameLst>
                                      </p:cBhvr>
                                      <p:tavLst>
                                        <p:tav tm="0">
                                          <p:val>
                                            <p:fltVal val="0"/>
                                          </p:val>
                                        </p:tav>
                                        <p:tav tm="100000">
                                          <p:val>
                                            <p:strVal val="#ppt_w"/>
                                          </p:val>
                                        </p:tav>
                                      </p:tavLst>
                                    </p:anim>
                                    <p:anim calcmode="lin" valueType="num">
                                      <p:cBhvr>
                                        <p:cTn id="16" dur="500" fill="hold"/>
                                        <p:tgtEl>
                                          <p:spTgt spid="17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p:cTn id="21" dur="500" fill="hold"/>
                                        <p:tgtEl>
                                          <p:spTgt spid="71"/>
                                        </p:tgtEl>
                                        <p:attrNameLst>
                                          <p:attrName>ppt_w</p:attrName>
                                        </p:attrNameLst>
                                      </p:cBhvr>
                                      <p:tavLst>
                                        <p:tav tm="0">
                                          <p:val>
                                            <p:fltVal val="0"/>
                                          </p:val>
                                        </p:tav>
                                        <p:tav tm="100000">
                                          <p:val>
                                            <p:strVal val="#ppt_w"/>
                                          </p:val>
                                        </p:tav>
                                      </p:tavLst>
                                    </p:anim>
                                    <p:anim calcmode="lin" valueType="num">
                                      <p:cBhvr>
                                        <p:cTn id="22" dur="500" fill="hold"/>
                                        <p:tgtEl>
                                          <p:spTgt spid="71"/>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56"/>
                                        </p:tgtEl>
                                        <p:attrNameLst>
                                          <p:attrName>style.visibility</p:attrName>
                                        </p:attrNameLst>
                                      </p:cBhvr>
                                      <p:to>
                                        <p:strVal val="visible"/>
                                      </p:to>
                                    </p:set>
                                    <p:anim calcmode="lin" valueType="num">
                                      <p:cBhvr>
                                        <p:cTn id="27" dur="500" fill="hold"/>
                                        <p:tgtEl>
                                          <p:spTgt spid="156"/>
                                        </p:tgtEl>
                                        <p:attrNameLst>
                                          <p:attrName>ppt_w</p:attrName>
                                        </p:attrNameLst>
                                      </p:cBhvr>
                                      <p:tavLst>
                                        <p:tav tm="0">
                                          <p:val>
                                            <p:fltVal val="0"/>
                                          </p:val>
                                        </p:tav>
                                        <p:tav tm="100000">
                                          <p:val>
                                            <p:strVal val="#ppt_w"/>
                                          </p:val>
                                        </p:tav>
                                      </p:tavLst>
                                    </p:anim>
                                    <p:anim calcmode="lin" valueType="num">
                                      <p:cBhvr>
                                        <p:cTn id="28" dur="500" fill="hold"/>
                                        <p:tgtEl>
                                          <p:spTgt spid="15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 calcmode="lin" valueType="num">
                                      <p:cBhvr>
                                        <p:cTn id="31" dur="500" fill="hold"/>
                                        <p:tgtEl>
                                          <p:spTgt spid="104"/>
                                        </p:tgtEl>
                                        <p:attrNameLst>
                                          <p:attrName>ppt_w</p:attrName>
                                        </p:attrNameLst>
                                      </p:cBhvr>
                                      <p:tavLst>
                                        <p:tav tm="0">
                                          <p:val>
                                            <p:fltVal val="0"/>
                                          </p:val>
                                        </p:tav>
                                        <p:tav tm="100000">
                                          <p:val>
                                            <p:strVal val="#ppt_w"/>
                                          </p:val>
                                        </p:tav>
                                      </p:tavLst>
                                    </p:anim>
                                    <p:anim calcmode="lin" valueType="num">
                                      <p:cBhvr>
                                        <p:cTn id="32" dur="500" fill="hold"/>
                                        <p:tgtEl>
                                          <p:spTgt spid="104"/>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 calcmode="lin" valueType="num">
                                      <p:cBhvr>
                                        <p:cTn id="35" dur="500" fill="hold"/>
                                        <p:tgtEl>
                                          <p:spTgt spid="107"/>
                                        </p:tgtEl>
                                        <p:attrNameLst>
                                          <p:attrName>ppt_w</p:attrName>
                                        </p:attrNameLst>
                                      </p:cBhvr>
                                      <p:tavLst>
                                        <p:tav tm="0">
                                          <p:val>
                                            <p:fltVal val="0"/>
                                          </p:val>
                                        </p:tav>
                                        <p:tav tm="100000">
                                          <p:val>
                                            <p:strVal val="#ppt_w"/>
                                          </p:val>
                                        </p:tav>
                                      </p:tavLst>
                                    </p:anim>
                                    <p:anim calcmode="lin" valueType="num">
                                      <p:cBhvr>
                                        <p:cTn id="36" dur="500" fill="hold"/>
                                        <p:tgtEl>
                                          <p:spTgt spid="107"/>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p:cTn id="39" dur="500" fill="hold"/>
                                        <p:tgtEl>
                                          <p:spTgt spid="106"/>
                                        </p:tgtEl>
                                        <p:attrNameLst>
                                          <p:attrName>ppt_w</p:attrName>
                                        </p:attrNameLst>
                                      </p:cBhvr>
                                      <p:tavLst>
                                        <p:tav tm="0">
                                          <p:val>
                                            <p:fltVal val="0"/>
                                          </p:val>
                                        </p:tav>
                                        <p:tav tm="100000">
                                          <p:val>
                                            <p:strVal val="#ppt_w"/>
                                          </p:val>
                                        </p:tav>
                                      </p:tavLst>
                                    </p:anim>
                                    <p:anim calcmode="lin" valueType="num">
                                      <p:cBhvr>
                                        <p:cTn id="40" dur="500" fill="hold"/>
                                        <p:tgtEl>
                                          <p:spTgt spid="106"/>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157"/>
                                        </p:tgtEl>
                                        <p:attrNameLst>
                                          <p:attrName>style.visibility</p:attrName>
                                        </p:attrNameLst>
                                      </p:cBhvr>
                                      <p:to>
                                        <p:strVal val="visible"/>
                                      </p:to>
                                    </p:set>
                                    <p:anim calcmode="lin" valueType="num">
                                      <p:cBhvr>
                                        <p:cTn id="43" dur="500" fill="hold"/>
                                        <p:tgtEl>
                                          <p:spTgt spid="157"/>
                                        </p:tgtEl>
                                        <p:attrNameLst>
                                          <p:attrName>ppt_w</p:attrName>
                                        </p:attrNameLst>
                                      </p:cBhvr>
                                      <p:tavLst>
                                        <p:tav tm="0">
                                          <p:val>
                                            <p:fltVal val="0"/>
                                          </p:val>
                                        </p:tav>
                                        <p:tav tm="100000">
                                          <p:val>
                                            <p:strVal val="#ppt_w"/>
                                          </p:val>
                                        </p:tav>
                                      </p:tavLst>
                                    </p:anim>
                                    <p:anim calcmode="lin" valueType="num">
                                      <p:cBhvr>
                                        <p:cTn id="44" dur="500" fill="hold"/>
                                        <p:tgtEl>
                                          <p:spTgt spid="15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p:cTn id="47" dur="500" fill="hold"/>
                                        <p:tgtEl>
                                          <p:spTgt spid="108"/>
                                        </p:tgtEl>
                                        <p:attrNameLst>
                                          <p:attrName>ppt_w</p:attrName>
                                        </p:attrNameLst>
                                      </p:cBhvr>
                                      <p:tavLst>
                                        <p:tav tm="0">
                                          <p:val>
                                            <p:fltVal val="0"/>
                                          </p:val>
                                        </p:tav>
                                        <p:tav tm="100000">
                                          <p:val>
                                            <p:strVal val="#ppt_w"/>
                                          </p:val>
                                        </p:tav>
                                      </p:tavLst>
                                    </p:anim>
                                    <p:anim calcmode="lin" valueType="num">
                                      <p:cBhvr>
                                        <p:cTn id="48" dur="500" fill="hold"/>
                                        <p:tgtEl>
                                          <p:spTgt spid="108"/>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ID="23" presetClass="entr" presetSubtype="16" fill="hold" nodeType="afterEffect">
                                  <p:stCondLst>
                                    <p:cond delay="0"/>
                                  </p:stCondLst>
                                  <p:childTnLst>
                                    <p:set>
                                      <p:cBhvr>
                                        <p:cTn id="51" dur="1" fill="hold">
                                          <p:stCondLst>
                                            <p:cond delay="0"/>
                                          </p:stCondLst>
                                        </p:cTn>
                                        <p:tgtEl>
                                          <p:spTgt spid="155"/>
                                        </p:tgtEl>
                                        <p:attrNameLst>
                                          <p:attrName>style.visibility</p:attrName>
                                        </p:attrNameLst>
                                      </p:cBhvr>
                                      <p:to>
                                        <p:strVal val="visible"/>
                                      </p:to>
                                    </p:set>
                                    <p:anim calcmode="lin" valueType="num">
                                      <p:cBhvr>
                                        <p:cTn id="52" dur="2000" fill="hold"/>
                                        <p:tgtEl>
                                          <p:spTgt spid="155"/>
                                        </p:tgtEl>
                                        <p:attrNameLst>
                                          <p:attrName>ppt_w</p:attrName>
                                        </p:attrNameLst>
                                      </p:cBhvr>
                                      <p:tavLst>
                                        <p:tav tm="0">
                                          <p:val>
                                            <p:fltVal val="0"/>
                                          </p:val>
                                        </p:tav>
                                        <p:tav tm="100000">
                                          <p:val>
                                            <p:strVal val="#ppt_w"/>
                                          </p:val>
                                        </p:tav>
                                      </p:tavLst>
                                    </p:anim>
                                    <p:anim calcmode="lin" valueType="num">
                                      <p:cBhvr>
                                        <p:cTn id="53" dur="2000" fill="hold"/>
                                        <p:tgtEl>
                                          <p:spTgt spid="155"/>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p:cTn id="58" dur="500" fill="hold"/>
                                        <p:tgtEl>
                                          <p:spTgt spid="2"/>
                                        </p:tgtEl>
                                        <p:attrNameLst>
                                          <p:attrName>ppt_w</p:attrName>
                                        </p:attrNameLst>
                                      </p:cBhvr>
                                      <p:tavLst>
                                        <p:tav tm="0">
                                          <p:val>
                                            <p:fltVal val="0"/>
                                          </p:val>
                                        </p:tav>
                                        <p:tav tm="100000">
                                          <p:val>
                                            <p:strVal val="#ppt_w"/>
                                          </p:val>
                                        </p:tav>
                                      </p:tavLst>
                                    </p:anim>
                                    <p:anim calcmode="lin" valueType="num">
                                      <p:cBhvr>
                                        <p:cTn id="59"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nodeType="clickEffect">
                                  <p:stCondLst>
                                    <p:cond delay="0"/>
                                  </p:stCondLst>
                                  <p:childTnLst>
                                    <p:set>
                                      <p:cBhvr>
                                        <p:cTn id="63" dur="1" fill="hold">
                                          <p:stCondLst>
                                            <p:cond delay="0"/>
                                          </p:stCondLst>
                                        </p:cTn>
                                        <p:tgtEl>
                                          <p:spTgt spid="138"/>
                                        </p:tgtEl>
                                        <p:attrNameLst>
                                          <p:attrName>style.visibility</p:attrName>
                                        </p:attrNameLst>
                                      </p:cBhvr>
                                      <p:to>
                                        <p:strVal val="visible"/>
                                      </p:to>
                                    </p:set>
                                    <p:anim calcmode="lin" valueType="num">
                                      <p:cBhvr>
                                        <p:cTn id="64" dur="500" fill="hold"/>
                                        <p:tgtEl>
                                          <p:spTgt spid="138"/>
                                        </p:tgtEl>
                                        <p:attrNameLst>
                                          <p:attrName>ppt_w</p:attrName>
                                        </p:attrNameLst>
                                      </p:cBhvr>
                                      <p:tavLst>
                                        <p:tav tm="0">
                                          <p:val>
                                            <p:fltVal val="0"/>
                                          </p:val>
                                        </p:tav>
                                        <p:tav tm="100000">
                                          <p:val>
                                            <p:strVal val="#ppt_w"/>
                                          </p:val>
                                        </p:tav>
                                      </p:tavLst>
                                    </p:anim>
                                    <p:anim calcmode="lin" valueType="num">
                                      <p:cBhvr>
                                        <p:cTn id="65" dur="500" fill="hold"/>
                                        <p:tgtEl>
                                          <p:spTgt spid="138"/>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nodeType="clickEffect">
                                  <p:stCondLst>
                                    <p:cond delay="0"/>
                                  </p:stCondLst>
                                  <p:childTnLst>
                                    <p:set>
                                      <p:cBhvr>
                                        <p:cTn id="69" dur="1" fill="hold">
                                          <p:stCondLst>
                                            <p:cond delay="0"/>
                                          </p:stCondLst>
                                        </p:cTn>
                                        <p:tgtEl>
                                          <p:spTgt spid="176"/>
                                        </p:tgtEl>
                                        <p:attrNameLst>
                                          <p:attrName>style.visibility</p:attrName>
                                        </p:attrNameLst>
                                      </p:cBhvr>
                                      <p:to>
                                        <p:strVal val="visible"/>
                                      </p:to>
                                    </p:set>
                                    <p:anim calcmode="lin" valueType="num">
                                      <p:cBhvr>
                                        <p:cTn id="70" dur="500" fill="hold"/>
                                        <p:tgtEl>
                                          <p:spTgt spid="176"/>
                                        </p:tgtEl>
                                        <p:attrNameLst>
                                          <p:attrName>ppt_w</p:attrName>
                                        </p:attrNameLst>
                                      </p:cBhvr>
                                      <p:tavLst>
                                        <p:tav tm="0">
                                          <p:val>
                                            <p:fltVal val="0"/>
                                          </p:val>
                                        </p:tav>
                                        <p:tav tm="100000">
                                          <p:val>
                                            <p:strVal val="#ppt_w"/>
                                          </p:val>
                                        </p:tav>
                                      </p:tavLst>
                                    </p:anim>
                                    <p:anim calcmode="lin" valueType="num">
                                      <p:cBhvr>
                                        <p:cTn id="71" dur="500" fill="hold"/>
                                        <p:tgtEl>
                                          <p:spTgt spid="176"/>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3" presetClass="entr" presetSubtype="16" fill="hold" nodeType="clickEffect">
                                  <p:stCondLst>
                                    <p:cond delay="0"/>
                                  </p:stCondLst>
                                  <p:childTnLst>
                                    <p:set>
                                      <p:cBhvr>
                                        <p:cTn id="75" dur="1" fill="hold">
                                          <p:stCondLst>
                                            <p:cond delay="0"/>
                                          </p:stCondLst>
                                        </p:cTn>
                                        <p:tgtEl>
                                          <p:spTgt spid="178"/>
                                        </p:tgtEl>
                                        <p:attrNameLst>
                                          <p:attrName>style.visibility</p:attrName>
                                        </p:attrNameLst>
                                      </p:cBhvr>
                                      <p:to>
                                        <p:strVal val="visible"/>
                                      </p:to>
                                    </p:set>
                                    <p:anim calcmode="lin" valueType="num">
                                      <p:cBhvr>
                                        <p:cTn id="76" dur="500" fill="hold"/>
                                        <p:tgtEl>
                                          <p:spTgt spid="178"/>
                                        </p:tgtEl>
                                        <p:attrNameLst>
                                          <p:attrName>ppt_w</p:attrName>
                                        </p:attrNameLst>
                                      </p:cBhvr>
                                      <p:tavLst>
                                        <p:tav tm="0">
                                          <p:val>
                                            <p:fltVal val="0"/>
                                          </p:val>
                                        </p:tav>
                                        <p:tav tm="100000">
                                          <p:val>
                                            <p:strVal val="#ppt_w"/>
                                          </p:val>
                                        </p:tav>
                                      </p:tavLst>
                                    </p:anim>
                                    <p:anim calcmode="lin" valueType="num">
                                      <p:cBhvr>
                                        <p:cTn id="77" dur="500" fill="hold"/>
                                        <p:tgtEl>
                                          <p:spTgt spid="178"/>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nodeType="click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500" fill="hold"/>
                                        <p:tgtEl>
                                          <p:spTgt spid="171"/>
                                        </p:tgtEl>
                                        <p:attrNameLst>
                                          <p:attrName>ppt_w</p:attrName>
                                        </p:attrNameLst>
                                      </p:cBhvr>
                                      <p:tavLst>
                                        <p:tav tm="0">
                                          <p:val>
                                            <p:fltVal val="0"/>
                                          </p:val>
                                        </p:tav>
                                        <p:tav tm="100000">
                                          <p:val>
                                            <p:strVal val="#ppt_w"/>
                                          </p:val>
                                        </p:tav>
                                      </p:tavLst>
                                    </p:anim>
                                    <p:anim calcmode="lin" valueType="num">
                                      <p:cBhvr>
                                        <p:cTn id="83" dur="500" fill="hold"/>
                                        <p:tgtEl>
                                          <p:spTgt spid="171"/>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4" grpId="0" animBg="1"/>
      <p:bldP spid="106" grpId="0" animBg="1"/>
      <p:bldP spid="107" grpId="0" animBg="1"/>
      <p:bldP spid="108" grpId="0" animBg="1"/>
      <p:bldP spid="112" grpId="0"/>
      <p:bldP spid="156" grpId="0" animBg="1"/>
      <p:bldP spid="1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104800"/>
            <a:ext cx="8885366" cy="952500"/>
          </a:xfrm>
        </p:spPr>
        <p:txBody>
          <a:bodyPr>
            <a:noAutofit/>
          </a:bodyPr>
          <a:lstStyle/>
          <a:p>
            <a:r>
              <a:rPr lang="en-US" sz="2000" b="1" dirty="0" err="1"/>
              <a:t>Insertional</a:t>
            </a:r>
            <a:r>
              <a:rPr lang="en-US" sz="2000" b="1" dirty="0"/>
              <a:t> inactivation</a:t>
            </a:r>
          </a:p>
        </p:txBody>
      </p:sp>
      <p:sp>
        <p:nvSpPr>
          <p:cNvPr id="3" name="Content Placeholder 2"/>
          <p:cNvSpPr>
            <a:spLocks noGrp="1"/>
          </p:cNvSpPr>
          <p:nvPr>
            <p:ph idx="1"/>
          </p:nvPr>
        </p:nvSpPr>
        <p:spPr>
          <a:xfrm>
            <a:off x="251520" y="769268"/>
            <a:ext cx="8640960" cy="4728525"/>
          </a:xfrm>
        </p:spPr>
        <p:txBody>
          <a:bodyPr>
            <a:noAutofit/>
          </a:bodyPr>
          <a:lstStyle/>
          <a:p>
            <a:pPr algn="just"/>
            <a:r>
              <a:rPr lang="en-US" sz="1800" dirty="0"/>
              <a:t>Another selectable marker </a:t>
            </a:r>
            <a:r>
              <a:rPr lang="en-US" sz="1800" b="1" dirty="0">
                <a:solidFill>
                  <a:srgbClr val="FFFF00"/>
                </a:solidFill>
              </a:rPr>
              <a:t>differentiate recombinants from non-recombinants on the basis of their ability to produce </a:t>
            </a:r>
            <a:r>
              <a:rPr lang="en-US" sz="1800" b="1" dirty="0" err="1">
                <a:solidFill>
                  <a:srgbClr val="FFFF00"/>
                </a:solidFill>
              </a:rPr>
              <a:t>colour</a:t>
            </a:r>
            <a:r>
              <a:rPr lang="en-US" sz="1800" b="1" dirty="0">
                <a:solidFill>
                  <a:srgbClr val="FFFF00"/>
                </a:solidFill>
              </a:rPr>
              <a:t> in the presence of a </a:t>
            </a:r>
            <a:r>
              <a:rPr lang="en-US" sz="1800" b="1" dirty="0" err="1">
                <a:solidFill>
                  <a:srgbClr val="FFFF00"/>
                </a:solidFill>
              </a:rPr>
              <a:t>chromogenic</a:t>
            </a:r>
            <a:r>
              <a:rPr lang="en-US" sz="1800" b="1" dirty="0">
                <a:solidFill>
                  <a:srgbClr val="FFFF00"/>
                </a:solidFill>
              </a:rPr>
              <a:t> substrate. </a:t>
            </a:r>
          </a:p>
          <a:p>
            <a:pPr algn="just"/>
            <a:r>
              <a:rPr lang="en-US" sz="1800" dirty="0"/>
              <a:t>In </a:t>
            </a:r>
            <a:r>
              <a:rPr lang="en-US" sz="1800" b="1" dirty="0" err="1"/>
              <a:t>Insertional</a:t>
            </a:r>
            <a:r>
              <a:rPr lang="en-US" sz="1800" b="1" dirty="0"/>
              <a:t> inactivation</a:t>
            </a:r>
            <a:r>
              <a:rPr lang="en-US" sz="1800" dirty="0"/>
              <a:t>, a recombinant DNA is inserted within the coding sequence of an enzyme, </a:t>
            </a:r>
            <a:r>
              <a:rPr lang="el-GR" sz="1800" dirty="0"/>
              <a:t>β</a:t>
            </a:r>
            <a:r>
              <a:rPr lang="en-US" sz="1800" dirty="0"/>
              <a:t>-</a:t>
            </a:r>
            <a:r>
              <a:rPr lang="en-US" sz="1800" dirty="0" err="1"/>
              <a:t>galactosidase</a:t>
            </a:r>
            <a:r>
              <a:rPr lang="en-US" sz="1800" dirty="0"/>
              <a:t>. This results into inactivation of the enzyme, which is referred to as </a:t>
            </a:r>
            <a:r>
              <a:rPr lang="en-US" sz="1800" b="1" dirty="0" err="1"/>
              <a:t>insertional</a:t>
            </a:r>
            <a:r>
              <a:rPr lang="en-US" sz="1800" b="1" dirty="0"/>
              <a:t> inactivation. </a:t>
            </a:r>
          </a:p>
          <a:p>
            <a:pPr algn="just"/>
            <a:r>
              <a:rPr lang="en-US" sz="1800" b="1" dirty="0"/>
              <a:t>The </a:t>
            </a:r>
            <a:r>
              <a:rPr lang="en-US" sz="1800" dirty="0"/>
              <a:t>presence of a </a:t>
            </a:r>
            <a:r>
              <a:rPr lang="en-US" sz="1800" dirty="0" err="1"/>
              <a:t>chromogenic</a:t>
            </a:r>
            <a:r>
              <a:rPr lang="en-US" sz="1800" dirty="0"/>
              <a:t> substrate gives blue </a:t>
            </a:r>
            <a:r>
              <a:rPr lang="en-US" sz="1800" dirty="0" err="1"/>
              <a:t>coloured</a:t>
            </a:r>
            <a:r>
              <a:rPr lang="en-US" sz="1800" dirty="0"/>
              <a:t> colonies if the plasmid in the bacteria does not have an insert. </a:t>
            </a:r>
          </a:p>
          <a:p>
            <a:pPr algn="just"/>
            <a:r>
              <a:rPr lang="en-US" sz="1800" dirty="0"/>
              <a:t>Presence of insert results into </a:t>
            </a:r>
            <a:r>
              <a:rPr lang="en-US" sz="1800" dirty="0" err="1"/>
              <a:t>insertional</a:t>
            </a:r>
            <a:r>
              <a:rPr lang="en-US" sz="1800" dirty="0"/>
              <a:t> inactivation of the </a:t>
            </a:r>
            <a:r>
              <a:rPr lang="el-GR" sz="1800" dirty="0"/>
              <a:t>β</a:t>
            </a:r>
            <a:r>
              <a:rPr lang="en-US" sz="1800" dirty="0"/>
              <a:t>-</a:t>
            </a:r>
            <a:r>
              <a:rPr lang="en-US" sz="1800" dirty="0" err="1"/>
              <a:t>galactosidase</a:t>
            </a:r>
            <a:r>
              <a:rPr lang="en-US" sz="1800" dirty="0"/>
              <a:t> and the colonies do not produce any </a:t>
            </a:r>
            <a:r>
              <a:rPr lang="en-US" sz="1800" dirty="0" err="1"/>
              <a:t>colour</a:t>
            </a:r>
            <a:r>
              <a:rPr lang="en-US" sz="1800" dirty="0"/>
              <a:t>, these are identified as recombinant colonies.</a:t>
            </a:r>
          </a:p>
        </p:txBody>
      </p:sp>
    </p:spTree>
    <p:extLst>
      <p:ext uri="{BB962C8B-B14F-4D97-AF65-F5344CB8AC3E}">
        <p14:creationId xmlns:p14="http://schemas.microsoft.com/office/powerpoint/2010/main" val="4028103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166836"/>
            <a:ext cx="6480721" cy="952500"/>
          </a:xfrm>
        </p:spPr>
        <p:txBody>
          <a:bodyPr>
            <a:noAutofit/>
          </a:bodyPr>
          <a:lstStyle/>
          <a:p>
            <a:r>
              <a:rPr lang="en-US" sz="2000" b="1" dirty="0"/>
              <a:t>Vectors for cloning genes in plants and animals</a:t>
            </a:r>
          </a:p>
        </p:txBody>
      </p:sp>
      <p:sp>
        <p:nvSpPr>
          <p:cNvPr id="3" name="Content Placeholder 2"/>
          <p:cNvSpPr>
            <a:spLocks noGrp="1"/>
          </p:cNvSpPr>
          <p:nvPr>
            <p:ph idx="1"/>
          </p:nvPr>
        </p:nvSpPr>
        <p:spPr>
          <a:xfrm>
            <a:off x="35496" y="622796"/>
            <a:ext cx="6964970" cy="4971008"/>
          </a:xfrm>
        </p:spPr>
        <p:txBody>
          <a:bodyPr>
            <a:noAutofit/>
          </a:bodyPr>
          <a:lstStyle/>
          <a:p>
            <a:pPr marL="165100" indent="-165100" algn="just"/>
            <a:r>
              <a:rPr lang="en-US" sz="1800" dirty="0"/>
              <a:t>Vectors used to transfer genes in plants and animals: </a:t>
            </a:r>
          </a:p>
          <a:p>
            <a:pPr marL="609596" lvl="1" indent="-165100" algn="just"/>
            <a:r>
              <a:rPr lang="en-US" sz="1800" dirty="0"/>
              <a:t>Bacteria</a:t>
            </a:r>
            <a:r>
              <a:rPr lang="en-US" sz="1800" dirty="0">
                <a:solidFill>
                  <a:srgbClr val="FFFF00"/>
                </a:solidFill>
              </a:rPr>
              <a:t> (</a:t>
            </a:r>
            <a:r>
              <a:rPr lang="en-US" sz="1800" b="1" i="1" dirty="0">
                <a:solidFill>
                  <a:srgbClr val="FFFF00"/>
                </a:solidFill>
              </a:rPr>
              <a:t>Modified Agrobacterium </a:t>
            </a:r>
            <a:r>
              <a:rPr lang="en-US" sz="1800" b="1" i="1" dirty="0" err="1">
                <a:solidFill>
                  <a:srgbClr val="FFFF00"/>
                </a:solidFill>
              </a:rPr>
              <a:t>tumifaciens</a:t>
            </a:r>
            <a:r>
              <a:rPr lang="en-US" sz="1800" b="1" i="1" dirty="0">
                <a:solidFill>
                  <a:srgbClr val="FFFF00"/>
                </a:solidFill>
              </a:rPr>
              <a:t>) </a:t>
            </a:r>
            <a:r>
              <a:rPr lang="en-US" sz="1800" dirty="0"/>
              <a:t>and </a:t>
            </a:r>
          </a:p>
          <a:p>
            <a:pPr marL="609596" lvl="1" indent="-165100" algn="just"/>
            <a:r>
              <a:rPr lang="en-US" sz="1800" dirty="0"/>
              <a:t>Viruses </a:t>
            </a:r>
            <a:r>
              <a:rPr lang="en-US" sz="1800" dirty="0">
                <a:solidFill>
                  <a:srgbClr val="FFFF00"/>
                </a:solidFill>
              </a:rPr>
              <a:t>(</a:t>
            </a:r>
            <a:r>
              <a:rPr lang="en-US" sz="1800" b="1" dirty="0">
                <a:solidFill>
                  <a:srgbClr val="FFFF00"/>
                </a:solidFill>
              </a:rPr>
              <a:t>Disarmed</a:t>
            </a:r>
            <a:r>
              <a:rPr lang="en-US" sz="1800" dirty="0">
                <a:solidFill>
                  <a:srgbClr val="FFFF00"/>
                </a:solidFill>
              </a:rPr>
              <a:t> </a:t>
            </a:r>
            <a:r>
              <a:rPr lang="en-US" sz="1800" b="1" dirty="0">
                <a:solidFill>
                  <a:srgbClr val="FFFF00"/>
                </a:solidFill>
              </a:rPr>
              <a:t>Retroviruses</a:t>
            </a:r>
            <a:r>
              <a:rPr lang="en-US" sz="1800" dirty="0">
                <a:solidFill>
                  <a:srgbClr val="FFFF00"/>
                </a:solidFill>
              </a:rPr>
              <a:t>)</a:t>
            </a:r>
            <a:endParaRPr lang="en-US" sz="1800" b="1" i="1" dirty="0">
              <a:solidFill>
                <a:srgbClr val="FFFF00"/>
              </a:solidFill>
            </a:endParaRPr>
          </a:p>
          <a:p>
            <a:pPr marL="165100" indent="-165100" algn="just"/>
            <a:r>
              <a:rPr lang="en-US" sz="1800" b="1" i="1" dirty="0" err="1">
                <a:solidFill>
                  <a:srgbClr val="FFFF00"/>
                </a:solidFill>
              </a:rPr>
              <a:t>Agrobacterioum</a:t>
            </a:r>
            <a:r>
              <a:rPr lang="en-US" sz="1800" b="1" i="1" dirty="0">
                <a:solidFill>
                  <a:srgbClr val="FFFF00"/>
                </a:solidFill>
              </a:rPr>
              <a:t> </a:t>
            </a:r>
            <a:r>
              <a:rPr lang="en-US" sz="1800" b="1" i="1" dirty="0" err="1">
                <a:solidFill>
                  <a:srgbClr val="FFFF00"/>
                </a:solidFill>
              </a:rPr>
              <a:t>tumifaciens</a:t>
            </a:r>
            <a:r>
              <a:rPr lang="en-US" sz="1800" i="1" dirty="0"/>
              <a:t> </a:t>
            </a:r>
            <a:r>
              <a:rPr lang="en-US" sz="1800" dirty="0"/>
              <a:t>is a pathogen of several dicot plants.</a:t>
            </a:r>
          </a:p>
          <a:p>
            <a:pPr marL="165100" indent="-165100" algn="just"/>
            <a:r>
              <a:rPr lang="en-US" sz="1800" b="1" i="1" dirty="0" err="1">
                <a:solidFill>
                  <a:srgbClr val="FFFF00"/>
                </a:solidFill>
              </a:rPr>
              <a:t>Agrobacterioum</a:t>
            </a:r>
            <a:r>
              <a:rPr lang="en-US" sz="1800" b="1" i="1" dirty="0">
                <a:solidFill>
                  <a:srgbClr val="FFFF00"/>
                </a:solidFill>
              </a:rPr>
              <a:t> </a:t>
            </a:r>
            <a:r>
              <a:rPr lang="en-US" sz="1800" b="1" i="1" dirty="0" err="1">
                <a:solidFill>
                  <a:srgbClr val="FFFF00"/>
                </a:solidFill>
              </a:rPr>
              <a:t>tumifaciens</a:t>
            </a:r>
            <a:r>
              <a:rPr lang="en-US" sz="1800" i="1" dirty="0"/>
              <a:t> </a:t>
            </a:r>
            <a:r>
              <a:rPr lang="en-US" sz="1800" dirty="0"/>
              <a:t>is able to deliver its </a:t>
            </a:r>
            <a:r>
              <a:rPr lang="en-US" sz="1800" b="1" dirty="0">
                <a:solidFill>
                  <a:srgbClr val="FFFF00"/>
                </a:solidFill>
              </a:rPr>
              <a:t>‘T-DNA’ </a:t>
            </a:r>
            <a:r>
              <a:rPr lang="en-US" sz="1800" dirty="0">
                <a:solidFill>
                  <a:srgbClr val="FFFF00"/>
                </a:solidFill>
              </a:rPr>
              <a:t>with a piece of desired DNA </a:t>
            </a:r>
            <a:r>
              <a:rPr lang="en-US" sz="1800" dirty="0"/>
              <a:t>to </a:t>
            </a:r>
            <a:r>
              <a:rPr lang="en-US" sz="1800" dirty="0">
                <a:solidFill>
                  <a:srgbClr val="FFFF00"/>
                </a:solidFill>
              </a:rPr>
              <a:t>transform normal plant cells/tissues.  </a:t>
            </a:r>
          </a:p>
          <a:p>
            <a:pPr marL="165100" indent="-165100" algn="just"/>
            <a:r>
              <a:rPr lang="en-US" sz="1800" dirty="0"/>
              <a:t>The transformed clone of cells are used for generating new plants carrying the desired foreign gene (expressing desired trait).</a:t>
            </a:r>
          </a:p>
          <a:p>
            <a:pPr marL="165100" indent="-165100" algn="just"/>
            <a:r>
              <a:rPr lang="en-US" sz="1800" b="1" dirty="0">
                <a:solidFill>
                  <a:srgbClr val="FFFF00"/>
                </a:solidFill>
              </a:rPr>
              <a:t>Retroviruses</a:t>
            </a:r>
            <a:r>
              <a:rPr lang="en-US" sz="1800" dirty="0"/>
              <a:t> in animals have the ability to transform normal cells into </a:t>
            </a:r>
            <a:r>
              <a:rPr lang="en-US" sz="1800" b="1" dirty="0"/>
              <a:t>cancerous cells. </a:t>
            </a:r>
            <a:endParaRPr lang="en-US" sz="1800" dirty="0"/>
          </a:p>
        </p:txBody>
      </p:sp>
      <p:grpSp>
        <p:nvGrpSpPr>
          <p:cNvPr id="5" name="Group 4">
            <a:extLst>
              <a:ext uri="{FF2B5EF4-FFF2-40B4-BE49-F238E27FC236}">
                <a16:creationId xmlns:a16="http://schemas.microsoft.com/office/drawing/2014/main" id="{E7F71CE7-CCCA-054D-96F6-8932209A04B6}"/>
              </a:ext>
            </a:extLst>
          </p:cNvPr>
          <p:cNvGrpSpPr/>
          <p:nvPr/>
        </p:nvGrpSpPr>
        <p:grpSpPr>
          <a:xfrm>
            <a:off x="6948264" y="121196"/>
            <a:ext cx="1778051" cy="1709506"/>
            <a:chOff x="6913309" y="1697636"/>
            <a:chExt cx="1778051" cy="1709506"/>
          </a:xfrm>
        </p:grpSpPr>
        <p:pic>
          <p:nvPicPr>
            <p:cNvPr id="3074" name="Picture 2" descr="Agrobacterium tumefaciens, SEM - Stock Image - C032/2381 - Science Photo  Library">
              <a:extLst>
                <a:ext uri="{FF2B5EF4-FFF2-40B4-BE49-F238E27FC236}">
                  <a16:creationId xmlns:a16="http://schemas.microsoft.com/office/drawing/2014/main" id="{556D7E74-B663-8049-8627-EF3F9A99C7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24"/>
            <a:stretch/>
          </p:blipFill>
          <p:spPr bwMode="auto">
            <a:xfrm>
              <a:off x="7082254" y="1697636"/>
              <a:ext cx="1440160" cy="140519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45D6FC-77B8-D741-B7D9-A039037FDA38}"/>
                </a:ext>
              </a:extLst>
            </p:cNvPr>
            <p:cNvSpPr/>
            <p:nvPr/>
          </p:nvSpPr>
          <p:spPr>
            <a:xfrm>
              <a:off x="6913309" y="3145532"/>
              <a:ext cx="177805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00"/>
                  </a:solidFill>
                  <a:effectLst/>
                  <a:uLnTx/>
                  <a:uFillTx/>
                  <a:latin typeface="Calibri"/>
                  <a:ea typeface="+mn-ea"/>
                  <a:cs typeface="+mn-cs"/>
                </a:rPr>
                <a:t>Agrobacterium </a:t>
              </a:r>
              <a:r>
                <a:rPr kumimoji="0" lang="en-US" sz="1100" b="1" i="1" u="none" strike="noStrike" kern="1200" cap="none" spc="0" normalizeH="0" baseline="0" noProof="0" dirty="0" err="1">
                  <a:ln>
                    <a:noFill/>
                  </a:ln>
                  <a:solidFill>
                    <a:srgbClr val="FFFF00"/>
                  </a:solidFill>
                  <a:effectLst/>
                  <a:uLnTx/>
                  <a:uFillTx/>
                  <a:latin typeface="Calibri"/>
                  <a:ea typeface="+mn-ea"/>
                  <a:cs typeface="+mn-cs"/>
                </a:rPr>
                <a:t>tumifaciens</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FC9A3031-C53D-E544-8986-57BFC0FB428E}"/>
              </a:ext>
            </a:extLst>
          </p:cNvPr>
          <p:cNvGrpSpPr/>
          <p:nvPr/>
        </p:nvGrpSpPr>
        <p:grpSpPr>
          <a:xfrm>
            <a:off x="7100814" y="1525066"/>
            <a:ext cx="1625501" cy="1844226"/>
            <a:chOff x="3090299" y="3186109"/>
            <a:chExt cx="1625501" cy="1844226"/>
          </a:xfrm>
        </p:grpSpPr>
        <p:pic>
          <p:nvPicPr>
            <p:cNvPr id="7" name="Picture 6">
              <a:extLst>
                <a:ext uri="{FF2B5EF4-FFF2-40B4-BE49-F238E27FC236}">
                  <a16:creationId xmlns:a16="http://schemas.microsoft.com/office/drawing/2014/main" id="{17C13F85-B6F5-124A-AE44-B42F04BDD539}"/>
                </a:ext>
              </a:extLst>
            </p:cNvPr>
            <p:cNvPicPr>
              <a:picLocks noChangeAspect="1"/>
            </p:cNvPicPr>
            <p:nvPr/>
          </p:nvPicPr>
          <p:blipFill>
            <a:blip r:embed="rId3">
              <a:duotone>
                <a:prstClr val="black"/>
                <a:srgbClr val="FF26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rot="16612883">
              <a:off x="2901932" y="3374476"/>
              <a:ext cx="1758087" cy="1381354"/>
            </a:xfrm>
            <a:prstGeom prst="rect">
              <a:avLst/>
            </a:prstGeom>
          </p:spPr>
        </p:pic>
        <p:sp>
          <p:nvSpPr>
            <p:cNvPr id="6" name="Rectangle 5">
              <a:extLst>
                <a:ext uri="{FF2B5EF4-FFF2-40B4-BE49-F238E27FC236}">
                  <a16:creationId xmlns:a16="http://schemas.microsoft.com/office/drawing/2014/main" id="{8C1CE5B1-80F7-6A4A-93CB-1A0D914169C3}"/>
                </a:ext>
              </a:extLst>
            </p:cNvPr>
            <p:cNvSpPr/>
            <p:nvPr/>
          </p:nvSpPr>
          <p:spPr>
            <a:xfrm>
              <a:off x="3203848" y="4768725"/>
              <a:ext cx="1511952" cy="261610"/>
            </a:xfrm>
            <a:prstGeom prst="rect">
              <a:avLst/>
            </a:prstGeom>
          </p:spPr>
          <p:txBody>
            <a:bodyPr wrap="none">
              <a:spAutoFit/>
            </a:bodyPr>
            <a:lstStyle/>
            <a:p>
              <a:r>
                <a:rPr lang="en-US" sz="1100" b="1" dirty="0">
                  <a:solidFill>
                    <a:srgbClr val="FFFF00"/>
                  </a:solidFill>
                </a:rPr>
                <a:t>Disarmed</a:t>
              </a:r>
              <a:r>
                <a:rPr lang="en-US" sz="1100" dirty="0">
                  <a:solidFill>
                    <a:srgbClr val="FFFF00"/>
                  </a:solidFill>
                </a:rPr>
                <a:t> </a:t>
              </a:r>
              <a:r>
                <a:rPr lang="en-US" sz="1100" b="1" dirty="0">
                  <a:solidFill>
                    <a:srgbClr val="FFFF00"/>
                  </a:solidFill>
                </a:rPr>
                <a:t>Retroviruses</a:t>
              </a:r>
              <a:endParaRPr lang="en-US" sz="1100" dirty="0"/>
            </a:p>
          </p:txBody>
        </p:sp>
      </p:grpSp>
    </p:spTree>
    <p:extLst>
      <p:ext uri="{BB962C8B-B14F-4D97-AF65-F5344CB8AC3E}">
        <p14:creationId xmlns:p14="http://schemas.microsoft.com/office/powerpoint/2010/main" val="244494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61" y="49188"/>
            <a:ext cx="8885367" cy="952500"/>
          </a:xfrm>
        </p:spPr>
        <p:txBody>
          <a:bodyPr>
            <a:noAutofit/>
          </a:bodyPr>
          <a:lstStyle/>
          <a:p>
            <a:pPr lvl="0">
              <a:spcBef>
                <a:spcPct val="20000"/>
              </a:spcBef>
            </a:pPr>
            <a:r>
              <a:rPr lang="en-US" sz="2000" b="1" i="1" dirty="0" err="1">
                <a:solidFill>
                  <a:srgbClr val="FFFF00"/>
                </a:solidFill>
              </a:rPr>
              <a:t>Agrobacterioum</a:t>
            </a:r>
            <a:r>
              <a:rPr lang="en-US" sz="2000" b="1" i="1" dirty="0">
                <a:solidFill>
                  <a:srgbClr val="FFFF00"/>
                </a:solidFill>
              </a:rPr>
              <a:t> </a:t>
            </a:r>
            <a:r>
              <a:rPr lang="en-US" sz="2000" b="1" i="1" dirty="0" err="1">
                <a:solidFill>
                  <a:srgbClr val="FFFF00"/>
                </a:solidFill>
              </a:rPr>
              <a:t>tumifaciens</a:t>
            </a:r>
            <a:r>
              <a:rPr lang="en-US" sz="2000" b="1" i="1" dirty="0">
                <a:solidFill>
                  <a:srgbClr val="FFFF00"/>
                </a:solidFill>
              </a:rPr>
              <a:t> </a:t>
            </a:r>
            <a:r>
              <a:rPr lang="en-US" sz="2000" b="1" dirty="0"/>
              <a:t>as vectors for cloning genes in plants </a:t>
            </a:r>
            <a:br>
              <a:rPr lang="en-US" sz="2000" b="1" dirty="0"/>
            </a:br>
            <a:r>
              <a:rPr lang="en-US" sz="1600" b="1" dirty="0"/>
              <a:t>(</a:t>
            </a:r>
            <a:r>
              <a:rPr lang="en-US" sz="1600" b="1" dirty="0">
                <a:solidFill>
                  <a:prstClr val="white"/>
                </a:solidFill>
                <a:ea typeface="+mn-ea"/>
                <a:cs typeface="+mn-cs"/>
              </a:rPr>
              <a:t>is able to deliver its </a:t>
            </a:r>
            <a:r>
              <a:rPr lang="en-US" sz="1600" b="1" dirty="0">
                <a:solidFill>
                  <a:srgbClr val="FFFF00"/>
                </a:solidFill>
                <a:ea typeface="+mn-ea"/>
                <a:cs typeface="+mn-cs"/>
              </a:rPr>
              <a:t>‘T-DNA’ with a piece of desired DNA </a:t>
            </a:r>
            <a:r>
              <a:rPr lang="en-US" sz="1600" b="1" dirty="0">
                <a:solidFill>
                  <a:prstClr val="white"/>
                </a:solidFill>
                <a:ea typeface="+mn-ea"/>
                <a:cs typeface="+mn-cs"/>
              </a:rPr>
              <a:t>to </a:t>
            </a:r>
            <a:r>
              <a:rPr lang="en-US" sz="1600" b="1" dirty="0">
                <a:solidFill>
                  <a:srgbClr val="FFFF00"/>
                </a:solidFill>
                <a:ea typeface="+mn-ea"/>
                <a:cs typeface="+mn-cs"/>
              </a:rPr>
              <a:t>transform normal plant cells/tissues)</a:t>
            </a:r>
            <a:r>
              <a:rPr lang="en-US" sz="1600" dirty="0">
                <a:solidFill>
                  <a:srgbClr val="FFFF00"/>
                </a:solidFill>
                <a:ea typeface="+mn-ea"/>
                <a:cs typeface="+mn-cs"/>
              </a:rPr>
              <a:t>  </a:t>
            </a:r>
            <a:br>
              <a:rPr lang="en-US" sz="1800" dirty="0">
                <a:solidFill>
                  <a:srgbClr val="FFFF00"/>
                </a:solidFill>
                <a:ea typeface="+mn-ea"/>
                <a:cs typeface="+mn-cs"/>
              </a:rPr>
            </a:br>
            <a:endParaRPr lang="en-US" sz="2000" b="1" dirty="0"/>
          </a:p>
        </p:txBody>
      </p:sp>
      <p:pic>
        <p:nvPicPr>
          <p:cNvPr id="1026" name="Picture 2" descr="How Does It Work? - BISC Group 18">
            <a:extLst>
              <a:ext uri="{FF2B5EF4-FFF2-40B4-BE49-F238E27FC236}">
                <a16:creationId xmlns:a16="http://schemas.microsoft.com/office/drawing/2014/main" id="{474E3D94-2CC1-4240-9258-B32549A328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68"/>
          <a:stretch/>
        </p:blipFill>
        <p:spPr bwMode="auto">
          <a:xfrm>
            <a:off x="0" y="697260"/>
            <a:ext cx="9144000" cy="501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78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0" y="104800"/>
            <a:ext cx="9218045" cy="952500"/>
          </a:xfrm>
        </p:spPr>
        <p:txBody>
          <a:bodyPr>
            <a:noAutofit/>
          </a:bodyPr>
          <a:lstStyle/>
          <a:p>
            <a:r>
              <a:rPr lang="en-US" sz="2000" b="1" dirty="0"/>
              <a:t>Processes Of/Facilitating Recombinant DNA Technology</a:t>
            </a:r>
          </a:p>
        </p:txBody>
      </p:sp>
      <p:sp>
        <p:nvSpPr>
          <p:cNvPr id="3" name="Content Placeholder 2"/>
          <p:cNvSpPr>
            <a:spLocks noGrp="1"/>
          </p:cNvSpPr>
          <p:nvPr>
            <p:ph idx="1"/>
          </p:nvPr>
        </p:nvSpPr>
        <p:spPr>
          <a:xfrm>
            <a:off x="0" y="857278"/>
            <a:ext cx="8964488" cy="4857722"/>
          </a:xfrm>
        </p:spPr>
        <p:txBody>
          <a:bodyPr>
            <a:noAutofit/>
          </a:bodyPr>
          <a:lstStyle/>
          <a:p>
            <a:pPr algn="just"/>
            <a:r>
              <a:rPr lang="en-US" sz="1800" dirty="0"/>
              <a:t>Recombinant DNA technology involves several steps in specific sequence such as </a:t>
            </a:r>
          </a:p>
          <a:p>
            <a:pPr lvl="1" algn="just">
              <a:buFont typeface="+mj-lt"/>
              <a:buAutoNum type="arabicPeriod"/>
            </a:pPr>
            <a:r>
              <a:rPr lang="en-US" sz="1800" b="1" dirty="0">
                <a:solidFill>
                  <a:srgbClr val="FFFF00"/>
                </a:solidFill>
              </a:rPr>
              <a:t>Isolation of DNA, </a:t>
            </a:r>
          </a:p>
          <a:p>
            <a:pPr lvl="1" algn="just">
              <a:buFont typeface="+mj-lt"/>
              <a:buAutoNum type="arabicPeriod"/>
            </a:pPr>
            <a:r>
              <a:rPr lang="en-US" sz="1800" b="1" dirty="0">
                <a:solidFill>
                  <a:srgbClr val="FFFF00"/>
                </a:solidFill>
              </a:rPr>
              <a:t>Fragmentation/cutting of DNA </a:t>
            </a:r>
            <a:r>
              <a:rPr lang="en-US" sz="1800" b="1" dirty="0"/>
              <a:t>by restriction </a:t>
            </a:r>
            <a:r>
              <a:rPr lang="en-US" sz="1800" b="1" dirty="0" err="1"/>
              <a:t>endonucleases</a:t>
            </a:r>
            <a:r>
              <a:rPr lang="en-US" sz="1800" b="1" dirty="0"/>
              <a:t> at specific locations, </a:t>
            </a:r>
          </a:p>
          <a:p>
            <a:pPr lvl="1" algn="just">
              <a:buFont typeface="+mj-lt"/>
              <a:buAutoNum type="arabicPeriod"/>
            </a:pPr>
            <a:r>
              <a:rPr lang="en-US" sz="1800" b="1" dirty="0">
                <a:solidFill>
                  <a:srgbClr val="FFFF00"/>
                </a:solidFill>
              </a:rPr>
              <a:t>Isolation of a desired DNA fragment and amplification of gene of interest using PCR</a:t>
            </a:r>
            <a:r>
              <a:rPr lang="en-US" sz="1800" b="1" dirty="0"/>
              <a:t>, </a:t>
            </a:r>
          </a:p>
          <a:p>
            <a:pPr lvl="1" algn="just">
              <a:buFont typeface="+mj-lt"/>
              <a:buAutoNum type="arabicPeriod"/>
            </a:pPr>
            <a:r>
              <a:rPr lang="en-US" sz="1800" b="1" dirty="0">
                <a:solidFill>
                  <a:srgbClr val="FFFF00"/>
                </a:solidFill>
              </a:rPr>
              <a:t>Ligation of the DNA fragment into a vector</a:t>
            </a:r>
            <a:r>
              <a:rPr lang="en-US" sz="1800" b="1" dirty="0"/>
              <a:t>, </a:t>
            </a:r>
          </a:p>
          <a:p>
            <a:pPr lvl="1" algn="just">
              <a:buFont typeface="+mj-lt"/>
              <a:buAutoNum type="arabicPeriod"/>
            </a:pPr>
            <a:r>
              <a:rPr lang="en-US" sz="1800" b="1" dirty="0">
                <a:solidFill>
                  <a:srgbClr val="FFFF00"/>
                </a:solidFill>
              </a:rPr>
              <a:t>Transferring/insertion the recombinant DNA into the host cell/organism,</a:t>
            </a:r>
            <a:r>
              <a:rPr lang="en-US" sz="1800" b="1" dirty="0"/>
              <a:t> </a:t>
            </a:r>
          </a:p>
          <a:p>
            <a:pPr lvl="1" algn="just">
              <a:buFont typeface="+mj-lt"/>
              <a:buAutoNum type="arabicPeriod"/>
            </a:pPr>
            <a:r>
              <a:rPr lang="en-US" sz="1800" b="1" dirty="0">
                <a:solidFill>
                  <a:srgbClr val="FFFF00"/>
                </a:solidFill>
              </a:rPr>
              <a:t>Culturing the host cells in a medium at large scale </a:t>
            </a:r>
            <a:r>
              <a:rPr lang="en-US" sz="1800" b="1" dirty="0"/>
              <a:t>to obtain the foreign gene product and </a:t>
            </a:r>
          </a:p>
          <a:p>
            <a:pPr lvl="1" algn="just">
              <a:buFont typeface="+mj-lt"/>
              <a:buAutoNum type="arabicPeriod"/>
            </a:pPr>
            <a:r>
              <a:rPr lang="en-US" sz="1800" b="1" dirty="0">
                <a:solidFill>
                  <a:srgbClr val="FFFF00"/>
                </a:solidFill>
              </a:rPr>
              <a:t>Downstream processing</a:t>
            </a:r>
            <a:r>
              <a:rPr lang="en-US" sz="1800" b="1" dirty="0"/>
              <a:t> i.e. extraction of the desired product</a:t>
            </a:r>
          </a:p>
        </p:txBody>
      </p:sp>
    </p:spTree>
    <p:extLst>
      <p:ext uri="{BB962C8B-B14F-4D97-AF65-F5344CB8AC3E}">
        <p14:creationId xmlns:p14="http://schemas.microsoft.com/office/powerpoint/2010/main" val="78883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89"/>
            <a:ext cx="7816304" cy="770914"/>
          </a:xfrm>
        </p:spPr>
        <p:txBody>
          <a:bodyPr>
            <a:noAutofit/>
          </a:bodyPr>
          <a:lstStyle/>
          <a:p>
            <a:r>
              <a:rPr lang="en-US" sz="2000" b="1" dirty="0"/>
              <a:t>Isolation of the Genetic Material (DNA)</a:t>
            </a:r>
          </a:p>
        </p:txBody>
      </p:sp>
      <p:sp>
        <p:nvSpPr>
          <p:cNvPr id="3" name="Content Placeholder 2"/>
          <p:cNvSpPr>
            <a:spLocks noGrp="1"/>
          </p:cNvSpPr>
          <p:nvPr>
            <p:ph idx="1"/>
          </p:nvPr>
        </p:nvSpPr>
        <p:spPr>
          <a:xfrm>
            <a:off x="173802" y="553258"/>
            <a:ext cx="6846470" cy="2849627"/>
          </a:xfrm>
        </p:spPr>
        <p:txBody>
          <a:bodyPr>
            <a:noAutofit/>
          </a:bodyPr>
          <a:lstStyle/>
          <a:p>
            <a:pPr marL="168275" indent="-168275" algn="just"/>
            <a:r>
              <a:rPr lang="en-US" sz="1800" dirty="0">
                <a:solidFill>
                  <a:srgbClr val="FFFF00"/>
                </a:solidFill>
              </a:rPr>
              <a:t>Pure DNA </a:t>
            </a:r>
            <a:r>
              <a:rPr lang="en-US" sz="1800" dirty="0"/>
              <a:t>(</a:t>
            </a:r>
            <a:r>
              <a:rPr lang="en-US" sz="1200" i="1" dirty="0"/>
              <a:t>free from other macro-molecules such as RNA, proteins, polysaccharides and lipids</a:t>
            </a:r>
            <a:r>
              <a:rPr lang="en-US" sz="1800" dirty="0"/>
              <a:t>) can be isolated by breaking the cell with different enzymes </a:t>
            </a:r>
            <a:r>
              <a:rPr lang="en-US" sz="1800" b="1" dirty="0">
                <a:solidFill>
                  <a:srgbClr val="FFFF00"/>
                </a:solidFill>
              </a:rPr>
              <a:t>lysozyme (bacteria), cellulase (plant cells), chitinase (fungus), lipase, etc. </a:t>
            </a:r>
          </a:p>
          <a:p>
            <a:pPr marL="168275" indent="-168275" algn="just"/>
            <a:r>
              <a:rPr lang="en-US" sz="1800" dirty="0"/>
              <a:t>The </a:t>
            </a:r>
            <a:r>
              <a:rPr lang="en-US" sz="1800" dirty="0">
                <a:solidFill>
                  <a:srgbClr val="FFFF00"/>
                </a:solidFill>
              </a:rPr>
              <a:t>RNA can be removed by treatment with </a:t>
            </a:r>
            <a:r>
              <a:rPr lang="en-US" sz="1800" b="1" dirty="0" err="1">
                <a:solidFill>
                  <a:srgbClr val="FFFF00"/>
                </a:solidFill>
              </a:rPr>
              <a:t>ribonuclease</a:t>
            </a:r>
            <a:r>
              <a:rPr lang="en-US" sz="1800" b="1" dirty="0">
                <a:solidFill>
                  <a:srgbClr val="FFFF00"/>
                </a:solidFill>
              </a:rPr>
              <a:t> </a:t>
            </a:r>
          </a:p>
          <a:p>
            <a:pPr marL="168275" indent="-168275" algn="just"/>
            <a:r>
              <a:rPr lang="en-US" sz="1800" dirty="0">
                <a:solidFill>
                  <a:srgbClr val="FFFF00"/>
                </a:solidFill>
              </a:rPr>
              <a:t>Proteins can be removed by treatment with </a:t>
            </a:r>
            <a:r>
              <a:rPr lang="en-US" sz="1800" b="1" dirty="0">
                <a:solidFill>
                  <a:srgbClr val="FFFF00"/>
                </a:solidFill>
              </a:rPr>
              <a:t>protease</a:t>
            </a:r>
            <a:r>
              <a:rPr lang="en-US" sz="1800" dirty="0"/>
              <a:t>. </a:t>
            </a:r>
          </a:p>
          <a:p>
            <a:pPr marL="168275" indent="-168275" algn="just"/>
            <a:r>
              <a:rPr lang="en-US" sz="1800" dirty="0"/>
              <a:t>Purified DNA ultimately precipitates out after the addition of </a:t>
            </a:r>
            <a:r>
              <a:rPr lang="en-US" sz="1800" b="1" dirty="0">
                <a:solidFill>
                  <a:srgbClr val="FFFF00"/>
                </a:solidFill>
              </a:rPr>
              <a:t>chilled ethanol</a:t>
            </a:r>
            <a:r>
              <a:rPr lang="en-US" sz="1800" dirty="0"/>
              <a:t>. </a:t>
            </a:r>
          </a:p>
          <a:p>
            <a:pPr marL="168275" indent="-168275" algn="just"/>
            <a:r>
              <a:rPr lang="en-US" sz="1800" dirty="0"/>
              <a:t>Pure DNA can be seen as </a:t>
            </a:r>
            <a:r>
              <a:rPr lang="en-US" sz="1800" b="1" dirty="0">
                <a:solidFill>
                  <a:srgbClr val="FFFF00"/>
                </a:solidFill>
              </a:rPr>
              <a:t>collection of fine threads </a:t>
            </a:r>
            <a:r>
              <a:rPr lang="en-US" sz="1800" dirty="0"/>
              <a:t>in the suspension.</a:t>
            </a:r>
          </a:p>
          <a:p>
            <a:pPr marL="168275" indent="-168275" algn="just"/>
            <a:r>
              <a:rPr lang="en-US" sz="1800" dirty="0"/>
              <a:t>DNA that separates out can be removed by </a:t>
            </a:r>
            <a:r>
              <a:rPr lang="en-US" sz="1800" b="1" dirty="0">
                <a:solidFill>
                  <a:srgbClr val="FFFF00"/>
                </a:solidFill>
              </a:rPr>
              <a:t>spooling</a:t>
            </a:r>
          </a:p>
        </p:txBody>
      </p:sp>
      <p:pic>
        <p:nvPicPr>
          <p:cNvPr id="1026" name="Picture 2"/>
          <p:cNvPicPr>
            <a:picLocks noChangeAspect="1" noChangeArrowheads="1"/>
          </p:cNvPicPr>
          <p:nvPr/>
        </p:nvPicPr>
        <p:blipFill>
          <a:blip r:embed="rId2" cstate="print"/>
          <a:srcRect l="57504" t="1274" r="14980" b="54430"/>
          <a:stretch>
            <a:fillRect/>
          </a:stretch>
        </p:blipFill>
        <p:spPr bwMode="auto">
          <a:xfrm>
            <a:off x="173802" y="3608164"/>
            <a:ext cx="1917009" cy="1742735"/>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57504" t="52781" r="14980" b="1445"/>
          <a:stretch>
            <a:fillRect/>
          </a:stretch>
        </p:blipFill>
        <p:spPr bwMode="auto">
          <a:xfrm>
            <a:off x="4572000" y="3579440"/>
            <a:ext cx="1917009" cy="1800827"/>
          </a:xfrm>
          <a:prstGeom prst="rect">
            <a:avLst/>
          </a:prstGeom>
          <a:noFill/>
          <a:ln w="9525">
            <a:noFill/>
            <a:miter lim="800000"/>
            <a:headEnd/>
            <a:tailEnd/>
          </a:ln>
        </p:spPr>
      </p:pic>
      <p:grpSp>
        <p:nvGrpSpPr>
          <p:cNvPr id="10" name="Group 9">
            <a:extLst>
              <a:ext uri="{FF2B5EF4-FFF2-40B4-BE49-F238E27FC236}">
                <a16:creationId xmlns:a16="http://schemas.microsoft.com/office/drawing/2014/main" id="{89F3303A-4794-974A-B712-F29F993B0FFC}"/>
              </a:ext>
            </a:extLst>
          </p:cNvPr>
          <p:cNvGrpSpPr/>
          <p:nvPr/>
        </p:nvGrpSpPr>
        <p:grpSpPr>
          <a:xfrm>
            <a:off x="1334358" y="4144933"/>
            <a:ext cx="2428697" cy="584775"/>
            <a:chOff x="1334358" y="4144933"/>
            <a:chExt cx="2428697" cy="584775"/>
          </a:xfrm>
        </p:grpSpPr>
        <p:sp>
          <p:nvSpPr>
            <p:cNvPr id="4" name="Rectangle 3">
              <a:extLst>
                <a:ext uri="{FF2B5EF4-FFF2-40B4-BE49-F238E27FC236}">
                  <a16:creationId xmlns:a16="http://schemas.microsoft.com/office/drawing/2014/main" id="{D84D322C-4674-6D48-85B3-78BFDA6587C5}"/>
                </a:ext>
              </a:extLst>
            </p:cNvPr>
            <p:cNvSpPr/>
            <p:nvPr/>
          </p:nvSpPr>
          <p:spPr>
            <a:xfrm>
              <a:off x="2432208" y="4144933"/>
              <a:ext cx="133084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Collection of fine threads </a:t>
              </a:r>
            </a:p>
          </p:txBody>
        </p:sp>
        <p:cxnSp>
          <p:nvCxnSpPr>
            <p:cNvPr id="7" name="Straight Arrow Connector 6">
              <a:extLst>
                <a:ext uri="{FF2B5EF4-FFF2-40B4-BE49-F238E27FC236}">
                  <a16:creationId xmlns:a16="http://schemas.microsoft.com/office/drawing/2014/main" id="{AAA787AE-30D8-FB43-94E5-A5C8CF4331A6}"/>
                </a:ext>
              </a:extLst>
            </p:cNvPr>
            <p:cNvCxnSpPr/>
            <p:nvPr/>
          </p:nvCxnSpPr>
          <p:spPr>
            <a:xfrm>
              <a:off x="1334358" y="4306371"/>
              <a:ext cx="1224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EACD9AE1-0BAE-7B4E-9C05-C2BA1D56C9E6}"/>
              </a:ext>
            </a:extLst>
          </p:cNvPr>
          <p:cNvCxnSpPr>
            <a:cxnSpLocks/>
          </p:cNvCxnSpPr>
          <p:nvPr/>
        </p:nvCxnSpPr>
        <p:spPr>
          <a:xfrm flipH="1">
            <a:off x="3635896" y="4306371"/>
            <a:ext cx="20162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891B490-F046-E545-8FC8-5A67B528E06A}"/>
              </a:ext>
            </a:extLst>
          </p:cNvPr>
          <p:cNvPicPr>
            <a:picLocks noChangeAspect="1"/>
          </p:cNvPicPr>
          <p:nvPr/>
        </p:nvPicPr>
        <p:blipFill rotWithShape="1">
          <a:blip r:embed="rId3"/>
          <a:srcRect t="5925"/>
          <a:stretch/>
        </p:blipFill>
        <p:spPr>
          <a:xfrm flipH="1">
            <a:off x="7020272" y="339858"/>
            <a:ext cx="2160917" cy="3063042"/>
          </a:xfrm>
          <a:prstGeom prst="rect">
            <a:avLst/>
          </a:prstGeom>
        </p:spPr>
      </p:pic>
    </p:spTree>
    <p:extLst>
      <p:ext uri="{BB962C8B-B14F-4D97-AF65-F5344CB8AC3E}">
        <p14:creationId xmlns:p14="http://schemas.microsoft.com/office/powerpoint/2010/main" val="25004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3" presetClass="entr" presetSubtype="16" fill="hold" nodeType="afterEffect">
                                  <p:stCondLst>
                                    <p:cond delay="0"/>
                                  </p:stCondLst>
                                  <p:childTnLst>
                                    <p:set>
                                      <p:cBhvr>
                                        <p:cTn id="29" dur="1" fill="hold">
                                          <p:stCondLst>
                                            <p:cond delay="0"/>
                                          </p:stCondLst>
                                        </p:cTn>
                                        <p:tgtEl>
                                          <p:spTgt spid="1026"/>
                                        </p:tgtEl>
                                        <p:attrNameLst>
                                          <p:attrName>style.visibility</p:attrName>
                                        </p:attrNameLst>
                                      </p:cBhvr>
                                      <p:to>
                                        <p:strVal val="visible"/>
                                      </p:to>
                                    </p:set>
                                    <p:anim calcmode="lin" valueType="num">
                                      <p:cBhvr>
                                        <p:cTn id="30" dur="500" fill="hold"/>
                                        <p:tgtEl>
                                          <p:spTgt spid="1026"/>
                                        </p:tgtEl>
                                        <p:attrNameLst>
                                          <p:attrName>ppt_w</p:attrName>
                                        </p:attrNameLst>
                                      </p:cBhvr>
                                      <p:tavLst>
                                        <p:tav tm="0">
                                          <p:val>
                                            <p:fltVal val="0"/>
                                          </p:val>
                                        </p:tav>
                                        <p:tav tm="100000">
                                          <p:val>
                                            <p:strVal val="#ppt_w"/>
                                          </p:val>
                                        </p:tav>
                                      </p:tavLst>
                                    </p:anim>
                                    <p:anim calcmode="lin" valueType="num">
                                      <p:cBhvr>
                                        <p:cTn id="31" dur="500" fill="hold"/>
                                        <p:tgtEl>
                                          <p:spTgt spid="1026"/>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p:cTn id="4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23" presetClass="entr" presetSubtype="16"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4828"/>
            <a:ext cx="8496944" cy="952500"/>
          </a:xfrm>
        </p:spPr>
        <p:txBody>
          <a:bodyPr>
            <a:noAutofit/>
          </a:bodyPr>
          <a:lstStyle/>
          <a:p>
            <a:r>
              <a:rPr lang="en-US" sz="2000" b="1" dirty="0"/>
              <a:t>Cutting of DNA at Specific Locations</a:t>
            </a:r>
          </a:p>
        </p:txBody>
      </p:sp>
      <p:sp>
        <p:nvSpPr>
          <p:cNvPr id="3" name="Content Placeholder 2"/>
          <p:cNvSpPr>
            <a:spLocks noGrp="1"/>
          </p:cNvSpPr>
          <p:nvPr>
            <p:ph idx="1"/>
          </p:nvPr>
        </p:nvSpPr>
        <p:spPr>
          <a:xfrm>
            <a:off x="251520" y="641648"/>
            <a:ext cx="8568952" cy="4448100"/>
          </a:xfrm>
        </p:spPr>
        <p:txBody>
          <a:bodyPr>
            <a:noAutofit/>
          </a:bodyPr>
          <a:lstStyle/>
          <a:p>
            <a:pPr marL="215900" indent="-215900" algn="just"/>
            <a:r>
              <a:rPr lang="en-US" sz="1800" dirty="0"/>
              <a:t>Restriction enzyme digestions are performed by </a:t>
            </a:r>
            <a:r>
              <a:rPr lang="en-US" sz="1800" b="1" dirty="0">
                <a:solidFill>
                  <a:srgbClr val="FFFF00"/>
                </a:solidFill>
              </a:rPr>
              <a:t>incubating purified DNA molecules (foreign DNA &amp; vector DNA) with the restriction enzyme, at the optimal conditions</a:t>
            </a:r>
            <a:r>
              <a:rPr lang="en-US" sz="1800" dirty="0"/>
              <a:t> for that specific enzyme. </a:t>
            </a:r>
          </a:p>
          <a:p>
            <a:pPr marL="215900" indent="-215900" algn="just"/>
            <a:r>
              <a:rPr lang="en-US" sz="1800" dirty="0">
                <a:solidFill>
                  <a:srgbClr val="FFFF00"/>
                </a:solidFill>
              </a:rPr>
              <a:t>Agarose gel electrophoresis </a:t>
            </a:r>
            <a:r>
              <a:rPr lang="en-US" sz="1800" dirty="0"/>
              <a:t>is employed </a:t>
            </a:r>
            <a:r>
              <a:rPr lang="en-US" sz="1800" b="1" dirty="0">
                <a:solidFill>
                  <a:srgbClr val="FFFF00"/>
                </a:solidFill>
              </a:rPr>
              <a:t>to check the progression of a restriction enzyme digestion. </a:t>
            </a:r>
          </a:p>
          <a:p>
            <a:pPr marL="215900" indent="-215900" algn="just"/>
            <a:r>
              <a:rPr lang="en-US" sz="1800" dirty="0">
                <a:solidFill>
                  <a:srgbClr val="FFFF00"/>
                </a:solidFill>
              </a:rPr>
              <a:t>DNA is a negatively charged molecule, hence it moves towards the positive electrode (anode). </a:t>
            </a:r>
          </a:p>
          <a:p>
            <a:pPr marL="215900" indent="-215900" algn="just"/>
            <a:r>
              <a:rPr lang="en-US" sz="1800" dirty="0"/>
              <a:t>DNA fragments separate on the basis of </a:t>
            </a:r>
            <a:r>
              <a:rPr lang="en-US" sz="1800" b="1" dirty="0">
                <a:solidFill>
                  <a:srgbClr val="FFFF00"/>
                </a:solidFill>
              </a:rPr>
              <a:t>size, molecular weight and charge and identified</a:t>
            </a:r>
            <a:r>
              <a:rPr lang="en-US" sz="1800" dirty="0"/>
              <a:t>.</a:t>
            </a:r>
          </a:p>
          <a:p>
            <a:pPr marL="215900" indent="-215900" algn="just"/>
            <a:r>
              <a:rPr lang="en-US" sz="1800" dirty="0"/>
              <a:t>The cut out </a:t>
            </a:r>
            <a:r>
              <a:rPr lang="en-US" sz="1800" dirty="0">
                <a:solidFill>
                  <a:srgbClr val="FFFF00"/>
                </a:solidFill>
              </a:rPr>
              <a:t>gene of interest</a:t>
            </a:r>
            <a:r>
              <a:rPr lang="en-US" sz="1800" dirty="0"/>
              <a:t> from the source foreign DNA and the cut </a:t>
            </a:r>
            <a:r>
              <a:rPr lang="en-US" sz="1800" dirty="0">
                <a:solidFill>
                  <a:srgbClr val="FFFF00"/>
                </a:solidFill>
              </a:rPr>
              <a:t>vector</a:t>
            </a:r>
            <a:r>
              <a:rPr lang="en-US" sz="1800" dirty="0"/>
              <a:t> </a:t>
            </a:r>
            <a:r>
              <a:rPr lang="en-US" sz="1800" dirty="0">
                <a:solidFill>
                  <a:srgbClr val="FFFF00"/>
                </a:solidFill>
              </a:rPr>
              <a:t>are mixed</a:t>
            </a:r>
            <a:r>
              <a:rPr lang="en-US" sz="1800" dirty="0"/>
              <a:t> and </a:t>
            </a:r>
            <a:r>
              <a:rPr lang="en-US" sz="1800" dirty="0">
                <a:solidFill>
                  <a:srgbClr val="FFFF00"/>
                </a:solidFill>
              </a:rPr>
              <a:t>ligase</a:t>
            </a:r>
            <a:r>
              <a:rPr lang="en-US" sz="1800" dirty="0"/>
              <a:t> is added for </a:t>
            </a:r>
            <a:r>
              <a:rPr lang="en-US" sz="1800" dirty="0">
                <a:solidFill>
                  <a:srgbClr val="FFFF00"/>
                </a:solidFill>
              </a:rPr>
              <a:t>creation of </a:t>
            </a:r>
            <a:r>
              <a:rPr lang="en-US" sz="1800" b="1" dirty="0">
                <a:solidFill>
                  <a:srgbClr val="FFFF00"/>
                </a:solidFill>
              </a:rPr>
              <a:t>rDNA. </a:t>
            </a:r>
          </a:p>
        </p:txBody>
      </p:sp>
    </p:spTree>
    <p:extLst>
      <p:ext uri="{BB962C8B-B14F-4D97-AF65-F5344CB8AC3E}">
        <p14:creationId xmlns:p14="http://schemas.microsoft.com/office/powerpoint/2010/main" val="175962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238844"/>
            <a:ext cx="9033456" cy="952500"/>
          </a:xfrm>
        </p:spPr>
        <p:txBody>
          <a:bodyPr>
            <a:noAutofit/>
          </a:bodyPr>
          <a:lstStyle/>
          <a:p>
            <a:r>
              <a:rPr lang="en-US" sz="1800" b="1" dirty="0"/>
              <a:t>Try to answer the following questions after reading the section on PCR from NCERT Textbook</a:t>
            </a:r>
          </a:p>
        </p:txBody>
      </p:sp>
      <p:sp>
        <p:nvSpPr>
          <p:cNvPr id="3" name="Content Placeholder 2"/>
          <p:cNvSpPr>
            <a:spLocks noGrp="1"/>
          </p:cNvSpPr>
          <p:nvPr>
            <p:ph idx="1"/>
          </p:nvPr>
        </p:nvSpPr>
        <p:spPr>
          <a:xfrm>
            <a:off x="251519" y="409228"/>
            <a:ext cx="8784977" cy="5145360"/>
          </a:xfrm>
        </p:spPr>
        <p:txBody>
          <a:bodyPr>
            <a:noAutofit/>
          </a:bodyPr>
          <a:lstStyle/>
          <a:p>
            <a:pPr algn="just">
              <a:buNone/>
            </a:pPr>
            <a:r>
              <a:rPr lang="en-US" sz="1800" b="1" dirty="0">
                <a:solidFill>
                  <a:srgbClr val="FFFF00"/>
                </a:solidFill>
              </a:rPr>
              <a:t>Extend acronym PCR</a:t>
            </a:r>
          </a:p>
          <a:p>
            <a:pPr algn="just">
              <a:buNone/>
            </a:pPr>
            <a:r>
              <a:rPr lang="en-US" sz="1800" b="1" dirty="0">
                <a:solidFill>
                  <a:srgbClr val="FFFF00"/>
                </a:solidFill>
              </a:rPr>
              <a:t>Answer: </a:t>
            </a:r>
            <a:r>
              <a:rPr lang="en-US" sz="1800" dirty="0"/>
              <a:t>PCR stands for </a:t>
            </a:r>
            <a:r>
              <a:rPr lang="en-US" sz="1800" b="1" dirty="0">
                <a:solidFill>
                  <a:srgbClr val="FFFF00"/>
                </a:solidFill>
              </a:rPr>
              <a:t>Polymerase Chain Reaction</a:t>
            </a:r>
            <a:r>
              <a:rPr lang="en-US" sz="1800" b="1" dirty="0"/>
              <a:t> </a:t>
            </a:r>
          </a:p>
          <a:p>
            <a:pPr algn="just">
              <a:buNone/>
            </a:pPr>
            <a:r>
              <a:rPr lang="en-US" sz="1800" b="1" dirty="0"/>
              <a:t>Mention the enzymes used in PCR</a:t>
            </a:r>
          </a:p>
          <a:p>
            <a:pPr algn="just">
              <a:buNone/>
            </a:pPr>
            <a:r>
              <a:rPr lang="en-US" sz="1800" b="1" dirty="0">
                <a:solidFill>
                  <a:srgbClr val="FFFF00"/>
                </a:solidFill>
              </a:rPr>
              <a:t>Answer: DNA polymerase (</a:t>
            </a:r>
            <a:r>
              <a:rPr lang="en-US" sz="1800" b="1" dirty="0" err="1">
                <a:solidFill>
                  <a:srgbClr val="FFFF00"/>
                </a:solidFill>
              </a:rPr>
              <a:t>taq</a:t>
            </a:r>
            <a:r>
              <a:rPr lang="en-US" sz="1800" b="1" dirty="0">
                <a:solidFill>
                  <a:srgbClr val="FFFF00"/>
                </a:solidFill>
              </a:rPr>
              <a:t> polymerase), ligase, </a:t>
            </a:r>
            <a:endParaRPr lang="en-US" sz="1800" b="1" dirty="0"/>
          </a:p>
          <a:p>
            <a:pPr algn="just">
              <a:buNone/>
            </a:pPr>
            <a:r>
              <a:rPr lang="en-US" sz="1800" b="1" dirty="0">
                <a:solidFill>
                  <a:srgbClr val="FFFF00"/>
                </a:solidFill>
              </a:rPr>
              <a:t>What is primers?</a:t>
            </a:r>
            <a:r>
              <a:rPr lang="en-US" sz="1800" dirty="0"/>
              <a:t> </a:t>
            </a:r>
          </a:p>
          <a:p>
            <a:pPr algn="just">
              <a:buNone/>
            </a:pPr>
            <a:r>
              <a:rPr lang="en-US" sz="1800" b="1" dirty="0">
                <a:solidFill>
                  <a:srgbClr val="FFFF00"/>
                </a:solidFill>
              </a:rPr>
              <a:t>Answer: Primers</a:t>
            </a:r>
            <a:r>
              <a:rPr lang="en-US" sz="1800" dirty="0"/>
              <a:t> are small chemically </a:t>
            </a:r>
            <a:r>
              <a:rPr lang="en-US" sz="1800" dirty="0" err="1"/>
              <a:t>synthesised</a:t>
            </a:r>
            <a:r>
              <a:rPr lang="en-US" sz="1800" dirty="0"/>
              <a:t> </a:t>
            </a:r>
            <a:r>
              <a:rPr lang="en-US" sz="1800" dirty="0" err="1"/>
              <a:t>oligonucleotides</a:t>
            </a:r>
            <a:r>
              <a:rPr lang="en-US" sz="1800" dirty="0"/>
              <a:t> that are complementary to the regions of DNA</a:t>
            </a:r>
          </a:p>
          <a:p>
            <a:pPr algn="just">
              <a:buNone/>
            </a:pPr>
            <a:r>
              <a:rPr lang="en-US" sz="1800" dirty="0"/>
              <a:t>What is the objectives of PCR?</a:t>
            </a:r>
          </a:p>
          <a:p>
            <a:pPr algn="just">
              <a:buNone/>
            </a:pPr>
            <a:r>
              <a:rPr lang="en-US" sz="1800" b="1" dirty="0">
                <a:solidFill>
                  <a:srgbClr val="FFFF00"/>
                </a:solidFill>
              </a:rPr>
              <a:t>Answer: PCR is used to amplify DNA (gene of interest, vectors, etc) </a:t>
            </a:r>
            <a:r>
              <a:rPr lang="en-US" sz="1800" b="1" dirty="0"/>
              <a:t>to approximately billion times, i.e., 1 billion copies</a:t>
            </a:r>
            <a:r>
              <a:rPr lang="en-US" sz="1800" dirty="0"/>
              <a:t>. </a:t>
            </a:r>
          </a:p>
          <a:p>
            <a:pPr algn="just">
              <a:buNone/>
            </a:pPr>
            <a:r>
              <a:rPr lang="en-US" sz="1800" dirty="0"/>
              <a:t>Why </a:t>
            </a:r>
            <a:r>
              <a:rPr lang="en-US" sz="1800" b="1" dirty="0" err="1">
                <a:solidFill>
                  <a:srgbClr val="FFFF00"/>
                </a:solidFill>
              </a:rPr>
              <a:t>taq</a:t>
            </a:r>
            <a:r>
              <a:rPr lang="en-US" sz="1800" b="1" dirty="0">
                <a:solidFill>
                  <a:srgbClr val="FFFF00"/>
                </a:solidFill>
              </a:rPr>
              <a:t> polymerase is used in PCR?</a:t>
            </a:r>
            <a:endParaRPr lang="en-US" sz="1800" dirty="0"/>
          </a:p>
          <a:p>
            <a:pPr algn="just">
              <a:buNone/>
            </a:pPr>
            <a:r>
              <a:rPr lang="en-US" sz="1800" b="1" dirty="0">
                <a:solidFill>
                  <a:srgbClr val="FFFF00"/>
                </a:solidFill>
              </a:rPr>
              <a:t>Answer: </a:t>
            </a:r>
            <a:r>
              <a:rPr lang="en-US" sz="1800" dirty="0"/>
              <a:t>Because </a:t>
            </a:r>
            <a:r>
              <a:rPr lang="en-US" sz="1800" b="1" i="1" dirty="0">
                <a:solidFill>
                  <a:srgbClr val="FFFF00"/>
                </a:solidFill>
              </a:rPr>
              <a:t>Thermus aquaticus </a:t>
            </a:r>
            <a:r>
              <a:rPr lang="en-US" sz="1800" b="1" i="1" dirty="0" err="1">
                <a:solidFill>
                  <a:srgbClr val="FFFF00"/>
                </a:solidFill>
              </a:rPr>
              <a:t>polymersase</a:t>
            </a:r>
            <a:r>
              <a:rPr lang="en-US" sz="1800" b="1" i="1" dirty="0">
                <a:solidFill>
                  <a:srgbClr val="FFFF00"/>
                </a:solidFill>
              </a:rPr>
              <a:t> (</a:t>
            </a:r>
            <a:r>
              <a:rPr lang="en-US" sz="1800" b="1" dirty="0" err="1">
                <a:solidFill>
                  <a:srgbClr val="FFFF00"/>
                </a:solidFill>
              </a:rPr>
              <a:t>taq</a:t>
            </a:r>
            <a:r>
              <a:rPr lang="en-US" sz="1800" b="1" dirty="0">
                <a:solidFill>
                  <a:srgbClr val="FFFF00"/>
                </a:solidFill>
              </a:rPr>
              <a:t> polymerase</a:t>
            </a:r>
            <a:r>
              <a:rPr lang="en-US" sz="1800" b="1" i="1" dirty="0">
                <a:solidFill>
                  <a:srgbClr val="FFFF00"/>
                </a:solidFill>
              </a:rPr>
              <a:t>) </a:t>
            </a:r>
            <a:r>
              <a:rPr lang="en-US" sz="1800" b="1" dirty="0">
                <a:solidFill>
                  <a:srgbClr val="FFFF00"/>
                </a:solidFill>
              </a:rPr>
              <a:t>is a thermostable DNA polymerase </a:t>
            </a:r>
            <a:r>
              <a:rPr lang="en-US" sz="1800" i="1" dirty="0"/>
              <a:t>which </a:t>
            </a:r>
            <a:r>
              <a:rPr lang="en-US" sz="1800" dirty="0"/>
              <a:t>remain active at high temperature.</a:t>
            </a:r>
          </a:p>
          <a:p>
            <a:pPr algn="just">
              <a:buNone/>
            </a:pPr>
            <a:r>
              <a:rPr lang="en-US" sz="1800" b="1" dirty="0"/>
              <a:t>Who developed PCR?</a:t>
            </a:r>
          </a:p>
          <a:p>
            <a:pPr algn="just">
              <a:buNone/>
            </a:pPr>
            <a:r>
              <a:rPr lang="en-US" sz="1800" b="1" dirty="0">
                <a:solidFill>
                  <a:srgbClr val="FFFF00"/>
                </a:solidFill>
              </a:rPr>
              <a:t>Answer: </a:t>
            </a:r>
            <a:r>
              <a:rPr lang="en-US" sz="1800" dirty="0"/>
              <a:t>PCR was developed by Kary Mullis in the 1980s.</a:t>
            </a:r>
          </a:p>
        </p:txBody>
      </p:sp>
      <p:sp>
        <p:nvSpPr>
          <p:cNvPr id="4" name="Rectangle 3">
            <a:extLst>
              <a:ext uri="{FF2B5EF4-FFF2-40B4-BE49-F238E27FC236}">
                <a16:creationId xmlns:a16="http://schemas.microsoft.com/office/drawing/2014/main" id="{086761A7-D711-3148-8211-684C9955FEF1}"/>
              </a:ext>
            </a:extLst>
          </p:cNvPr>
          <p:cNvSpPr/>
          <p:nvPr/>
        </p:nvSpPr>
        <p:spPr>
          <a:xfrm>
            <a:off x="3563887" y="5305773"/>
            <a:ext cx="5544617" cy="307777"/>
          </a:xfrm>
          <a:prstGeom prst="rect">
            <a:avLst/>
          </a:prstGeom>
        </p:spPr>
        <p:txBody>
          <a:bodyPr wrap="square">
            <a:spAutoFit/>
          </a:bodyPr>
          <a:lstStyle/>
          <a:p>
            <a:r>
              <a:rPr lang="en-US" sz="1400" dirty="0">
                <a:solidFill>
                  <a:srgbClr val="FFFF00"/>
                </a:solidFill>
              </a:rPr>
              <a:t>*Must visit video link: </a:t>
            </a:r>
            <a:r>
              <a:rPr lang="en-US" sz="1400" dirty="0">
                <a:solidFill>
                  <a:srgbClr val="0000FF"/>
                </a:solidFill>
                <a:hlinkClick r:id="rId2">
                  <a:extLst>
                    <a:ext uri="{A12FA001-AC4F-418D-AE19-62706E023703}">
                      <ahyp:hlinkClr xmlns:ahyp="http://schemas.microsoft.com/office/drawing/2018/hyperlinkcolor" val="tx"/>
                    </a:ext>
                  </a:extLst>
                </a:hlinkClick>
              </a:rPr>
              <a:t>https://learn.genetics.utah.edu/content/labs/pcr</a:t>
            </a:r>
            <a:r>
              <a:rPr lang="en-US" sz="1400" dirty="0">
                <a:solidFill>
                  <a:srgbClr val="FFFF00"/>
                </a:solidFill>
                <a:hlinkClick r:id="rId2">
                  <a:extLst>
                    <a:ext uri="{A12FA001-AC4F-418D-AE19-62706E023703}">
                      <ahyp:hlinkClr xmlns:ahyp="http://schemas.microsoft.com/office/drawing/2018/hyperlinkcolor" val="tx"/>
                    </a:ext>
                  </a:extLst>
                </a:hlinkClick>
              </a:rPr>
              <a:t>/</a:t>
            </a:r>
            <a:endParaRPr lang="en-US" sz="1400" dirty="0">
              <a:solidFill>
                <a:srgbClr val="FFFF00"/>
              </a:solidFill>
            </a:endParaRPr>
          </a:p>
        </p:txBody>
      </p:sp>
    </p:spTree>
    <p:extLst>
      <p:ext uri="{BB962C8B-B14F-4D97-AF65-F5344CB8AC3E}">
        <p14:creationId xmlns:p14="http://schemas.microsoft.com/office/powerpoint/2010/main" val="228250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75231"/>
            <a:ext cx="10160000" cy="952500"/>
          </a:xfrm>
        </p:spPr>
        <p:txBody>
          <a:bodyPr>
            <a:noAutofit/>
          </a:bodyPr>
          <a:lstStyle/>
          <a:p>
            <a:r>
              <a:rPr lang="en-US" sz="2000" b="1" dirty="0"/>
              <a:t>Amplification of Gene of Interest using </a:t>
            </a:r>
            <a:r>
              <a:rPr lang="en-US" sz="2000" b="1" dirty="0">
                <a:solidFill>
                  <a:srgbClr val="FFFF00"/>
                </a:solidFill>
              </a:rPr>
              <a:t>Polymerase Chain Reaction</a:t>
            </a:r>
            <a:r>
              <a:rPr lang="en-US" sz="2000" b="1" dirty="0"/>
              <a:t> (PCR) </a:t>
            </a:r>
          </a:p>
        </p:txBody>
      </p:sp>
      <p:pic>
        <p:nvPicPr>
          <p:cNvPr id="2050" name="Picture 2"/>
          <p:cNvPicPr>
            <a:picLocks noChangeAspect="1" noChangeArrowheads="1"/>
          </p:cNvPicPr>
          <p:nvPr/>
        </p:nvPicPr>
        <p:blipFill>
          <a:blip r:embed="rId2" cstate="print"/>
          <a:srcRect b="83002"/>
          <a:stretch>
            <a:fillRect/>
          </a:stretch>
        </p:blipFill>
        <p:spPr bwMode="auto">
          <a:xfrm>
            <a:off x="1580044" y="488054"/>
            <a:ext cx="5956369" cy="880098"/>
          </a:xfrm>
          <a:prstGeom prst="rect">
            <a:avLst/>
          </a:prstGeom>
          <a:noFill/>
          <a:ln w="9525">
            <a:noFill/>
            <a:miter lim="800000"/>
            <a:headEnd/>
            <a:tailEnd/>
          </a:ln>
        </p:spPr>
      </p:pic>
      <p:pic>
        <p:nvPicPr>
          <p:cNvPr id="4" name="Picture 2"/>
          <p:cNvPicPr>
            <a:picLocks noChangeAspect="1" noChangeArrowheads="1"/>
          </p:cNvPicPr>
          <p:nvPr/>
        </p:nvPicPr>
        <p:blipFill>
          <a:blip r:embed="rId2" cstate="print"/>
          <a:srcRect t="16998" b="53641"/>
          <a:stretch>
            <a:fillRect/>
          </a:stretch>
        </p:blipFill>
        <p:spPr bwMode="auto">
          <a:xfrm>
            <a:off x="1580044" y="1368152"/>
            <a:ext cx="5956369" cy="152016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4814" b="24280"/>
          <a:stretch>
            <a:fillRect/>
          </a:stretch>
        </p:blipFill>
        <p:spPr bwMode="auto">
          <a:xfrm>
            <a:off x="1580044" y="2888321"/>
            <a:ext cx="5956369" cy="1600178"/>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74175" b="1079"/>
          <a:stretch>
            <a:fillRect/>
          </a:stretch>
        </p:blipFill>
        <p:spPr bwMode="auto">
          <a:xfrm>
            <a:off x="1580044" y="4384299"/>
            <a:ext cx="5956369" cy="1281513"/>
          </a:xfrm>
          <a:prstGeom prst="rect">
            <a:avLst/>
          </a:prstGeom>
          <a:noFill/>
          <a:ln w="9525">
            <a:noFill/>
            <a:miter lim="800000"/>
            <a:headEnd/>
            <a:tailEnd/>
          </a:ln>
        </p:spPr>
      </p:pic>
    </p:spTree>
    <p:extLst>
      <p:ext uri="{BB962C8B-B14F-4D97-AF65-F5344CB8AC3E}">
        <p14:creationId xmlns:p14="http://schemas.microsoft.com/office/powerpoint/2010/main" val="103210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104800"/>
            <a:ext cx="8959411" cy="952500"/>
          </a:xfrm>
        </p:spPr>
        <p:txBody>
          <a:bodyPr>
            <a:noAutofit/>
          </a:bodyPr>
          <a:lstStyle/>
          <a:p>
            <a:r>
              <a:rPr lang="en-US" sz="2000" b="1" dirty="0"/>
              <a:t>Two core techniques of biotechnology</a:t>
            </a:r>
          </a:p>
        </p:txBody>
      </p:sp>
      <p:sp>
        <p:nvSpPr>
          <p:cNvPr id="3" name="Content Placeholder 2"/>
          <p:cNvSpPr>
            <a:spLocks noGrp="1"/>
          </p:cNvSpPr>
          <p:nvPr>
            <p:ph idx="1"/>
          </p:nvPr>
        </p:nvSpPr>
        <p:spPr>
          <a:xfrm>
            <a:off x="35496" y="769268"/>
            <a:ext cx="8959410" cy="4608513"/>
          </a:xfrm>
        </p:spPr>
        <p:txBody>
          <a:bodyPr>
            <a:noAutofit/>
          </a:bodyPr>
          <a:lstStyle/>
          <a:p>
            <a:pPr marL="0" indent="0" algn="just">
              <a:buNone/>
            </a:pPr>
            <a:r>
              <a:rPr lang="en-US" sz="1800" dirty="0"/>
              <a:t>The </a:t>
            </a:r>
            <a:r>
              <a:rPr lang="en-US" sz="1800" b="1" dirty="0">
                <a:solidFill>
                  <a:srgbClr val="FFFF00"/>
                </a:solidFill>
              </a:rPr>
              <a:t>two core techniques of biotechnology </a:t>
            </a:r>
            <a:r>
              <a:rPr lang="en-US" sz="1800" i="1" dirty="0"/>
              <a:t>(that enabled birth of modern biotechnology)</a:t>
            </a:r>
            <a:r>
              <a:rPr lang="en-US" sz="1800" dirty="0"/>
              <a:t> are:</a:t>
            </a:r>
          </a:p>
          <a:p>
            <a:pPr marL="622300" lvl="1" indent="-234950" algn="just">
              <a:buFont typeface="+mj-lt"/>
              <a:buAutoNum type="arabicPeriod"/>
            </a:pPr>
            <a:r>
              <a:rPr lang="en-US" sz="1800" b="1" dirty="0">
                <a:solidFill>
                  <a:srgbClr val="FFFF00"/>
                </a:solidFill>
              </a:rPr>
              <a:t>Genetic engineering/rDNA Technology</a:t>
            </a:r>
            <a:r>
              <a:rPr lang="en-US" sz="1800" b="1" dirty="0"/>
              <a:t>: </a:t>
            </a:r>
            <a:r>
              <a:rPr lang="en-US" sz="1800" dirty="0"/>
              <a:t>Techniques to alter the chemistry of genetic material (DNA and RNA), to introduce these into host organisms and thus change the phenotype of the host organism.</a:t>
            </a:r>
          </a:p>
          <a:p>
            <a:pPr marL="622300" lvl="1" indent="-234950" algn="just">
              <a:buFont typeface="+mj-lt"/>
              <a:buAutoNum type="arabicPeriod"/>
            </a:pPr>
            <a:r>
              <a:rPr lang="en-US" sz="1800" b="1" dirty="0">
                <a:solidFill>
                  <a:srgbClr val="FFFF00"/>
                </a:solidFill>
              </a:rPr>
              <a:t>Maintenance of sterile ambience</a:t>
            </a:r>
            <a:r>
              <a:rPr lang="en-US" sz="1800" dirty="0"/>
              <a:t> (microbial contamination-free) in chemical engineering processes to enable growth of only the desired microbe/eukaryotic cell in large quantities for the manufacture of biotechnological products like antibiotics, vaccines, enzymes,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2" y="-310852"/>
            <a:ext cx="7904562" cy="952500"/>
          </a:xfrm>
        </p:spPr>
        <p:txBody>
          <a:bodyPr>
            <a:noAutofit/>
          </a:bodyPr>
          <a:lstStyle/>
          <a:p>
            <a:r>
              <a:rPr lang="en-US" sz="2000" b="1" dirty="0"/>
              <a:t>Amplification of Gene of Interest using </a:t>
            </a:r>
            <a:r>
              <a:rPr lang="en-US" sz="2000" b="1" dirty="0">
                <a:solidFill>
                  <a:srgbClr val="FFFF00"/>
                </a:solidFill>
              </a:rPr>
              <a:t>Polymerase Chain Reaction</a:t>
            </a:r>
            <a:r>
              <a:rPr lang="en-US" sz="2000" b="1" dirty="0"/>
              <a:t> (PCR) </a:t>
            </a:r>
          </a:p>
        </p:txBody>
      </p:sp>
      <p:grpSp>
        <p:nvGrpSpPr>
          <p:cNvPr id="3" name="Group 2">
            <a:extLst>
              <a:ext uri="{FF2B5EF4-FFF2-40B4-BE49-F238E27FC236}">
                <a16:creationId xmlns:a16="http://schemas.microsoft.com/office/drawing/2014/main" id="{E594969A-0B82-A246-A8CC-5369A0261821}"/>
              </a:ext>
            </a:extLst>
          </p:cNvPr>
          <p:cNvGrpSpPr/>
          <p:nvPr/>
        </p:nvGrpSpPr>
        <p:grpSpPr>
          <a:xfrm rot="173874">
            <a:off x="334411" y="75105"/>
            <a:ext cx="5706766" cy="690375"/>
            <a:chOff x="295361" y="678197"/>
            <a:chExt cx="8165441" cy="874656"/>
          </a:xfrm>
        </p:grpSpPr>
        <p:sp>
          <p:nvSpPr>
            <p:cNvPr id="8" name="Freeform 7">
              <a:extLst>
                <a:ext uri="{FF2B5EF4-FFF2-40B4-BE49-F238E27FC236}">
                  <a16:creationId xmlns:a16="http://schemas.microsoft.com/office/drawing/2014/main" id="{3FD55830-0A7E-B24E-9714-1124265E3A08}"/>
                </a:ext>
              </a:extLst>
            </p:cNvPr>
            <p:cNvSpPr/>
            <p:nvPr/>
          </p:nvSpPr>
          <p:spPr>
            <a:xfrm rot="1250362">
              <a:off x="7730567" y="678197"/>
              <a:ext cx="730235" cy="861573"/>
            </a:xfrm>
            <a:custGeom>
              <a:avLst/>
              <a:gdLst>
                <a:gd name="connsiteX0" fmla="*/ 1376218 w 2041236"/>
                <a:gd name="connsiteY0" fmla="*/ 849746 h 2641600"/>
                <a:gd name="connsiteX1" fmla="*/ 1403927 w 2041236"/>
                <a:gd name="connsiteY1" fmla="*/ 840510 h 2641600"/>
                <a:gd name="connsiteX2" fmla="*/ 1459345 w 2041236"/>
                <a:gd name="connsiteY2" fmla="*/ 794328 h 2641600"/>
                <a:gd name="connsiteX3" fmla="*/ 1487054 w 2041236"/>
                <a:gd name="connsiteY3" fmla="*/ 775855 h 2641600"/>
                <a:gd name="connsiteX4" fmla="*/ 1533236 w 2041236"/>
                <a:gd name="connsiteY4" fmla="*/ 729673 h 2641600"/>
                <a:gd name="connsiteX5" fmla="*/ 1579418 w 2041236"/>
                <a:gd name="connsiteY5" fmla="*/ 683491 h 2641600"/>
                <a:gd name="connsiteX6" fmla="*/ 1653309 w 2041236"/>
                <a:gd name="connsiteY6" fmla="*/ 572655 h 2641600"/>
                <a:gd name="connsiteX7" fmla="*/ 1690254 w 2041236"/>
                <a:gd name="connsiteY7" fmla="*/ 517237 h 2641600"/>
                <a:gd name="connsiteX8" fmla="*/ 1699491 w 2041236"/>
                <a:gd name="connsiteY8" fmla="*/ 489528 h 2641600"/>
                <a:gd name="connsiteX9" fmla="*/ 1736436 w 2041236"/>
                <a:gd name="connsiteY9" fmla="*/ 434110 h 2641600"/>
                <a:gd name="connsiteX10" fmla="*/ 1754909 w 2041236"/>
                <a:gd name="connsiteY10" fmla="*/ 378691 h 2641600"/>
                <a:gd name="connsiteX11" fmla="*/ 1764145 w 2041236"/>
                <a:gd name="connsiteY11" fmla="*/ 221673 h 2641600"/>
                <a:gd name="connsiteX12" fmla="*/ 1773382 w 2041236"/>
                <a:gd name="connsiteY12" fmla="*/ 175491 h 2641600"/>
                <a:gd name="connsiteX13" fmla="*/ 1791854 w 2041236"/>
                <a:gd name="connsiteY13" fmla="*/ 147782 h 2641600"/>
                <a:gd name="connsiteX14" fmla="*/ 1847272 w 2041236"/>
                <a:gd name="connsiteY14" fmla="*/ 129310 h 2641600"/>
                <a:gd name="connsiteX15" fmla="*/ 1939636 w 2041236"/>
                <a:gd name="connsiteY15" fmla="*/ 138546 h 2641600"/>
                <a:gd name="connsiteX16" fmla="*/ 1967345 w 2041236"/>
                <a:gd name="connsiteY16" fmla="*/ 147782 h 2641600"/>
                <a:gd name="connsiteX17" fmla="*/ 1976582 w 2041236"/>
                <a:gd name="connsiteY17" fmla="*/ 175491 h 2641600"/>
                <a:gd name="connsiteX18" fmla="*/ 2013527 w 2041236"/>
                <a:gd name="connsiteY18" fmla="*/ 230910 h 2641600"/>
                <a:gd name="connsiteX19" fmla="*/ 2041236 w 2041236"/>
                <a:gd name="connsiteY19" fmla="*/ 323273 h 2641600"/>
                <a:gd name="connsiteX20" fmla="*/ 2022763 w 2041236"/>
                <a:gd name="connsiteY20" fmla="*/ 591128 h 2641600"/>
                <a:gd name="connsiteX21" fmla="*/ 2013527 w 2041236"/>
                <a:gd name="connsiteY21" fmla="*/ 618837 h 2641600"/>
                <a:gd name="connsiteX22" fmla="*/ 1995054 w 2041236"/>
                <a:gd name="connsiteY22" fmla="*/ 646546 h 2641600"/>
                <a:gd name="connsiteX23" fmla="*/ 1948872 w 2041236"/>
                <a:gd name="connsiteY23" fmla="*/ 729673 h 2641600"/>
                <a:gd name="connsiteX24" fmla="*/ 1930400 w 2041236"/>
                <a:gd name="connsiteY24" fmla="*/ 757382 h 2641600"/>
                <a:gd name="connsiteX25" fmla="*/ 1902691 w 2041236"/>
                <a:gd name="connsiteY25" fmla="*/ 785091 h 2641600"/>
                <a:gd name="connsiteX26" fmla="*/ 1865745 w 2041236"/>
                <a:gd name="connsiteY26" fmla="*/ 840510 h 2641600"/>
                <a:gd name="connsiteX27" fmla="*/ 1847272 w 2041236"/>
                <a:gd name="connsiteY27" fmla="*/ 868219 h 2641600"/>
                <a:gd name="connsiteX28" fmla="*/ 1828800 w 2041236"/>
                <a:gd name="connsiteY28" fmla="*/ 895928 h 2641600"/>
                <a:gd name="connsiteX29" fmla="*/ 1773382 w 2041236"/>
                <a:gd name="connsiteY29" fmla="*/ 932873 h 2641600"/>
                <a:gd name="connsiteX30" fmla="*/ 1717963 w 2041236"/>
                <a:gd name="connsiteY30" fmla="*/ 979055 h 2641600"/>
                <a:gd name="connsiteX31" fmla="*/ 1671782 w 2041236"/>
                <a:gd name="connsiteY31" fmla="*/ 1025237 h 2641600"/>
                <a:gd name="connsiteX32" fmla="*/ 1625600 w 2041236"/>
                <a:gd name="connsiteY32" fmla="*/ 1071419 h 2641600"/>
                <a:gd name="connsiteX33" fmla="*/ 1588654 w 2041236"/>
                <a:gd name="connsiteY33" fmla="*/ 1117600 h 2641600"/>
                <a:gd name="connsiteX34" fmla="*/ 1524000 w 2041236"/>
                <a:gd name="connsiteY34" fmla="*/ 1191491 h 2641600"/>
                <a:gd name="connsiteX35" fmla="*/ 1514763 w 2041236"/>
                <a:gd name="connsiteY35" fmla="*/ 1219200 h 2641600"/>
                <a:gd name="connsiteX36" fmla="*/ 1496291 w 2041236"/>
                <a:gd name="connsiteY36" fmla="*/ 1246910 h 2641600"/>
                <a:gd name="connsiteX37" fmla="*/ 1477818 w 2041236"/>
                <a:gd name="connsiteY37" fmla="*/ 1330037 h 2641600"/>
                <a:gd name="connsiteX38" fmla="*/ 1487054 w 2041236"/>
                <a:gd name="connsiteY38" fmla="*/ 1468582 h 2641600"/>
                <a:gd name="connsiteX39" fmla="*/ 1514763 w 2041236"/>
                <a:gd name="connsiteY39" fmla="*/ 1560946 h 2641600"/>
                <a:gd name="connsiteX40" fmla="*/ 1533236 w 2041236"/>
                <a:gd name="connsiteY40" fmla="*/ 1662546 h 2641600"/>
                <a:gd name="connsiteX41" fmla="*/ 1542472 w 2041236"/>
                <a:gd name="connsiteY41" fmla="*/ 1717964 h 2641600"/>
                <a:gd name="connsiteX42" fmla="*/ 1551709 w 2041236"/>
                <a:gd name="connsiteY42" fmla="*/ 1764146 h 2641600"/>
                <a:gd name="connsiteX43" fmla="*/ 1560945 w 2041236"/>
                <a:gd name="connsiteY43" fmla="*/ 1847273 h 2641600"/>
                <a:gd name="connsiteX44" fmla="*/ 1570182 w 2041236"/>
                <a:gd name="connsiteY44" fmla="*/ 1884219 h 2641600"/>
                <a:gd name="connsiteX45" fmla="*/ 1588654 w 2041236"/>
                <a:gd name="connsiteY45" fmla="*/ 1995055 h 2641600"/>
                <a:gd name="connsiteX46" fmla="*/ 1597891 w 2041236"/>
                <a:gd name="connsiteY46" fmla="*/ 2050473 h 2641600"/>
                <a:gd name="connsiteX47" fmla="*/ 1588654 w 2041236"/>
                <a:gd name="connsiteY47" fmla="*/ 2327564 h 2641600"/>
                <a:gd name="connsiteX48" fmla="*/ 1579418 w 2041236"/>
                <a:gd name="connsiteY48" fmla="*/ 2373746 h 2641600"/>
                <a:gd name="connsiteX49" fmla="*/ 1551709 w 2041236"/>
                <a:gd name="connsiteY49" fmla="*/ 2466110 h 2641600"/>
                <a:gd name="connsiteX50" fmla="*/ 1533236 w 2041236"/>
                <a:gd name="connsiteY50" fmla="*/ 2521528 h 2641600"/>
                <a:gd name="connsiteX51" fmla="*/ 1524000 w 2041236"/>
                <a:gd name="connsiteY51" fmla="*/ 2549237 h 2641600"/>
                <a:gd name="connsiteX52" fmla="*/ 1450109 w 2041236"/>
                <a:gd name="connsiteY52" fmla="*/ 2613891 h 2641600"/>
                <a:gd name="connsiteX53" fmla="*/ 1394691 w 2041236"/>
                <a:gd name="connsiteY53" fmla="*/ 2632364 h 2641600"/>
                <a:gd name="connsiteX54" fmla="*/ 1366982 w 2041236"/>
                <a:gd name="connsiteY54" fmla="*/ 2641600 h 2641600"/>
                <a:gd name="connsiteX55" fmla="*/ 1274618 w 2041236"/>
                <a:gd name="connsiteY55" fmla="*/ 2623128 h 2641600"/>
                <a:gd name="connsiteX56" fmla="*/ 1219200 w 2041236"/>
                <a:gd name="connsiteY56" fmla="*/ 2586182 h 2641600"/>
                <a:gd name="connsiteX57" fmla="*/ 1200727 w 2041236"/>
                <a:gd name="connsiteY57" fmla="*/ 2530764 h 2641600"/>
                <a:gd name="connsiteX58" fmla="*/ 1191491 w 2041236"/>
                <a:gd name="connsiteY58" fmla="*/ 2503055 h 2641600"/>
                <a:gd name="connsiteX59" fmla="*/ 1200727 w 2041236"/>
                <a:gd name="connsiteY59" fmla="*/ 2392219 h 2641600"/>
                <a:gd name="connsiteX60" fmla="*/ 1209963 w 2041236"/>
                <a:gd name="connsiteY60" fmla="*/ 2364510 h 2641600"/>
                <a:gd name="connsiteX61" fmla="*/ 1237672 w 2041236"/>
                <a:gd name="connsiteY61" fmla="*/ 2272146 h 2641600"/>
                <a:gd name="connsiteX62" fmla="*/ 1256145 w 2041236"/>
                <a:gd name="connsiteY62" fmla="*/ 2216728 h 2641600"/>
                <a:gd name="connsiteX63" fmla="*/ 1274618 w 2041236"/>
                <a:gd name="connsiteY63" fmla="*/ 2152073 h 2641600"/>
                <a:gd name="connsiteX64" fmla="*/ 1283854 w 2041236"/>
                <a:gd name="connsiteY64" fmla="*/ 2087419 h 2641600"/>
                <a:gd name="connsiteX65" fmla="*/ 1274618 w 2041236"/>
                <a:gd name="connsiteY65" fmla="*/ 1865746 h 2641600"/>
                <a:gd name="connsiteX66" fmla="*/ 1265382 w 2041236"/>
                <a:gd name="connsiteY66" fmla="*/ 1838037 h 2641600"/>
                <a:gd name="connsiteX67" fmla="*/ 1256145 w 2041236"/>
                <a:gd name="connsiteY67" fmla="*/ 1801091 h 2641600"/>
                <a:gd name="connsiteX68" fmla="*/ 1246909 w 2041236"/>
                <a:gd name="connsiteY68" fmla="*/ 1754910 h 2641600"/>
                <a:gd name="connsiteX69" fmla="*/ 1228436 w 2041236"/>
                <a:gd name="connsiteY69" fmla="*/ 1699491 h 2641600"/>
                <a:gd name="connsiteX70" fmla="*/ 1209963 w 2041236"/>
                <a:gd name="connsiteY70" fmla="*/ 1616364 h 2641600"/>
                <a:gd name="connsiteX71" fmla="*/ 1200727 w 2041236"/>
                <a:gd name="connsiteY71" fmla="*/ 1505528 h 2641600"/>
                <a:gd name="connsiteX72" fmla="*/ 1145309 w 2041236"/>
                <a:gd name="connsiteY72" fmla="*/ 1524000 h 2641600"/>
                <a:gd name="connsiteX73" fmla="*/ 1062182 w 2041236"/>
                <a:gd name="connsiteY73" fmla="*/ 1560946 h 2641600"/>
                <a:gd name="connsiteX74" fmla="*/ 1034472 w 2041236"/>
                <a:gd name="connsiteY74" fmla="*/ 1570182 h 2641600"/>
                <a:gd name="connsiteX75" fmla="*/ 979054 w 2041236"/>
                <a:gd name="connsiteY75" fmla="*/ 1597891 h 2641600"/>
                <a:gd name="connsiteX76" fmla="*/ 923636 w 2041236"/>
                <a:gd name="connsiteY76" fmla="*/ 1625600 h 2641600"/>
                <a:gd name="connsiteX77" fmla="*/ 812800 w 2041236"/>
                <a:gd name="connsiteY77" fmla="*/ 1699491 h 2641600"/>
                <a:gd name="connsiteX78" fmla="*/ 785091 w 2041236"/>
                <a:gd name="connsiteY78" fmla="*/ 1717964 h 2641600"/>
                <a:gd name="connsiteX79" fmla="*/ 757382 w 2041236"/>
                <a:gd name="connsiteY79" fmla="*/ 1736437 h 2641600"/>
                <a:gd name="connsiteX80" fmla="*/ 738909 w 2041236"/>
                <a:gd name="connsiteY80" fmla="*/ 1764146 h 2641600"/>
                <a:gd name="connsiteX81" fmla="*/ 711200 w 2041236"/>
                <a:gd name="connsiteY81" fmla="*/ 1782619 h 2641600"/>
                <a:gd name="connsiteX82" fmla="*/ 674254 w 2041236"/>
                <a:gd name="connsiteY82" fmla="*/ 1828800 h 2641600"/>
                <a:gd name="connsiteX83" fmla="*/ 655782 w 2041236"/>
                <a:gd name="connsiteY83" fmla="*/ 1856510 h 2641600"/>
                <a:gd name="connsiteX84" fmla="*/ 646545 w 2041236"/>
                <a:gd name="connsiteY84" fmla="*/ 1884219 h 2641600"/>
                <a:gd name="connsiteX85" fmla="*/ 609600 w 2041236"/>
                <a:gd name="connsiteY85" fmla="*/ 1939637 h 2641600"/>
                <a:gd name="connsiteX86" fmla="*/ 581891 w 2041236"/>
                <a:gd name="connsiteY86" fmla="*/ 1995055 h 2641600"/>
                <a:gd name="connsiteX87" fmla="*/ 572654 w 2041236"/>
                <a:gd name="connsiteY87" fmla="*/ 2022764 h 2641600"/>
                <a:gd name="connsiteX88" fmla="*/ 554182 w 2041236"/>
                <a:gd name="connsiteY88" fmla="*/ 2050473 h 2641600"/>
                <a:gd name="connsiteX89" fmla="*/ 526472 w 2041236"/>
                <a:gd name="connsiteY89" fmla="*/ 2105891 h 2641600"/>
                <a:gd name="connsiteX90" fmla="*/ 498763 w 2041236"/>
                <a:gd name="connsiteY90" fmla="*/ 2189019 h 2641600"/>
                <a:gd name="connsiteX91" fmla="*/ 489527 w 2041236"/>
                <a:gd name="connsiteY91" fmla="*/ 2216728 h 2641600"/>
                <a:gd name="connsiteX92" fmla="*/ 471054 w 2041236"/>
                <a:gd name="connsiteY92" fmla="*/ 2244437 h 2641600"/>
                <a:gd name="connsiteX93" fmla="*/ 452582 w 2041236"/>
                <a:gd name="connsiteY93" fmla="*/ 2299855 h 2641600"/>
                <a:gd name="connsiteX94" fmla="*/ 443345 w 2041236"/>
                <a:gd name="connsiteY94" fmla="*/ 2327564 h 2641600"/>
                <a:gd name="connsiteX95" fmla="*/ 424872 w 2041236"/>
                <a:gd name="connsiteY95" fmla="*/ 2355273 h 2641600"/>
                <a:gd name="connsiteX96" fmla="*/ 387927 w 2041236"/>
                <a:gd name="connsiteY96" fmla="*/ 2466110 h 2641600"/>
                <a:gd name="connsiteX97" fmla="*/ 378691 w 2041236"/>
                <a:gd name="connsiteY97" fmla="*/ 2493819 h 2641600"/>
                <a:gd name="connsiteX98" fmla="*/ 350982 w 2041236"/>
                <a:gd name="connsiteY98" fmla="*/ 2549237 h 2641600"/>
                <a:gd name="connsiteX99" fmla="*/ 323272 w 2041236"/>
                <a:gd name="connsiteY99" fmla="*/ 2567710 h 2641600"/>
                <a:gd name="connsiteX100" fmla="*/ 267854 w 2041236"/>
                <a:gd name="connsiteY100" fmla="*/ 2586182 h 2641600"/>
                <a:gd name="connsiteX101" fmla="*/ 129309 w 2041236"/>
                <a:gd name="connsiteY101" fmla="*/ 2576946 h 2641600"/>
                <a:gd name="connsiteX102" fmla="*/ 73891 w 2041236"/>
                <a:gd name="connsiteY102" fmla="*/ 2558473 h 2641600"/>
                <a:gd name="connsiteX103" fmla="*/ 27709 w 2041236"/>
                <a:gd name="connsiteY103" fmla="*/ 2503055 h 2641600"/>
                <a:gd name="connsiteX104" fmla="*/ 0 w 2041236"/>
                <a:gd name="connsiteY104" fmla="*/ 2401455 h 2641600"/>
                <a:gd name="connsiteX105" fmla="*/ 9236 w 2041236"/>
                <a:gd name="connsiteY105" fmla="*/ 2290619 h 2641600"/>
                <a:gd name="connsiteX106" fmla="*/ 27709 w 2041236"/>
                <a:gd name="connsiteY106" fmla="*/ 2235200 h 2641600"/>
                <a:gd name="connsiteX107" fmla="*/ 36945 w 2041236"/>
                <a:gd name="connsiteY107" fmla="*/ 2198255 h 2641600"/>
                <a:gd name="connsiteX108" fmla="*/ 55418 w 2041236"/>
                <a:gd name="connsiteY108" fmla="*/ 2142837 h 2641600"/>
                <a:gd name="connsiteX109" fmla="*/ 64654 w 2041236"/>
                <a:gd name="connsiteY109" fmla="*/ 2115128 h 2641600"/>
                <a:gd name="connsiteX110" fmla="*/ 83127 w 2041236"/>
                <a:gd name="connsiteY110" fmla="*/ 2059710 h 2641600"/>
                <a:gd name="connsiteX111" fmla="*/ 92363 w 2041236"/>
                <a:gd name="connsiteY111" fmla="*/ 2032000 h 2641600"/>
                <a:gd name="connsiteX112" fmla="*/ 110836 w 2041236"/>
                <a:gd name="connsiteY112" fmla="*/ 2004291 h 2641600"/>
                <a:gd name="connsiteX113" fmla="*/ 138545 w 2041236"/>
                <a:gd name="connsiteY113" fmla="*/ 1948873 h 2641600"/>
                <a:gd name="connsiteX114" fmla="*/ 157018 w 2041236"/>
                <a:gd name="connsiteY114" fmla="*/ 1893455 h 2641600"/>
                <a:gd name="connsiteX115" fmla="*/ 193963 w 2041236"/>
                <a:gd name="connsiteY115" fmla="*/ 1838037 h 2641600"/>
                <a:gd name="connsiteX116" fmla="*/ 203200 w 2041236"/>
                <a:gd name="connsiteY116" fmla="*/ 1810328 h 2641600"/>
                <a:gd name="connsiteX117" fmla="*/ 230909 w 2041236"/>
                <a:gd name="connsiteY117" fmla="*/ 1782619 h 2641600"/>
                <a:gd name="connsiteX118" fmla="*/ 249382 w 2041236"/>
                <a:gd name="connsiteY118" fmla="*/ 1754910 h 2641600"/>
                <a:gd name="connsiteX119" fmla="*/ 277091 w 2041236"/>
                <a:gd name="connsiteY119" fmla="*/ 1727200 h 2641600"/>
                <a:gd name="connsiteX120" fmla="*/ 314036 w 2041236"/>
                <a:gd name="connsiteY120" fmla="*/ 1671782 h 2641600"/>
                <a:gd name="connsiteX121" fmla="*/ 332509 w 2041236"/>
                <a:gd name="connsiteY121" fmla="*/ 1644073 h 2641600"/>
                <a:gd name="connsiteX122" fmla="*/ 360218 w 2041236"/>
                <a:gd name="connsiteY122" fmla="*/ 1625600 h 2641600"/>
                <a:gd name="connsiteX123" fmla="*/ 397163 w 2041236"/>
                <a:gd name="connsiteY123" fmla="*/ 1570182 h 2641600"/>
                <a:gd name="connsiteX124" fmla="*/ 480291 w 2041236"/>
                <a:gd name="connsiteY124" fmla="*/ 1514764 h 2641600"/>
                <a:gd name="connsiteX125" fmla="*/ 508000 w 2041236"/>
                <a:gd name="connsiteY125" fmla="*/ 1496291 h 2641600"/>
                <a:gd name="connsiteX126" fmla="*/ 535709 w 2041236"/>
                <a:gd name="connsiteY126" fmla="*/ 1477819 h 2641600"/>
                <a:gd name="connsiteX127" fmla="*/ 563418 w 2041236"/>
                <a:gd name="connsiteY127" fmla="*/ 1450110 h 2641600"/>
                <a:gd name="connsiteX128" fmla="*/ 618836 w 2041236"/>
                <a:gd name="connsiteY128" fmla="*/ 1413164 h 2641600"/>
                <a:gd name="connsiteX129" fmla="*/ 701963 w 2041236"/>
                <a:gd name="connsiteY129" fmla="*/ 1357746 h 2641600"/>
                <a:gd name="connsiteX130" fmla="*/ 757382 w 2041236"/>
                <a:gd name="connsiteY130" fmla="*/ 1320800 h 2641600"/>
                <a:gd name="connsiteX131" fmla="*/ 785091 w 2041236"/>
                <a:gd name="connsiteY131" fmla="*/ 1302328 h 2641600"/>
                <a:gd name="connsiteX132" fmla="*/ 812800 w 2041236"/>
                <a:gd name="connsiteY132" fmla="*/ 1293091 h 2641600"/>
                <a:gd name="connsiteX133" fmla="*/ 895927 w 2041236"/>
                <a:gd name="connsiteY133" fmla="*/ 1246910 h 2641600"/>
                <a:gd name="connsiteX134" fmla="*/ 923636 w 2041236"/>
                <a:gd name="connsiteY134" fmla="*/ 1228437 h 2641600"/>
                <a:gd name="connsiteX135" fmla="*/ 979054 w 2041236"/>
                <a:gd name="connsiteY135" fmla="*/ 1209964 h 2641600"/>
                <a:gd name="connsiteX136" fmla="*/ 1006763 w 2041236"/>
                <a:gd name="connsiteY136" fmla="*/ 1182255 h 2641600"/>
                <a:gd name="connsiteX137" fmla="*/ 1043709 w 2041236"/>
                <a:gd name="connsiteY137" fmla="*/ 1126837 h 2641600"/>
                <a:gd name="connsiteX138" fmla="*/ 1062182 w 2041236"/>
                <a:gd name="connsiteY138" fmla="*/ 1071419 h 2641600"/>
                <a:gd name="connsiteX139" fmla="*/ 1052945 w 2041236"/>
                <a:gd name="connsiteY139" fmla="*/ 988291 h 2641600"/>
                <a:gd name="connsiteX140" fmla="*/ 1034472 w 2041236"/>
                <a:gd name="connsiteY140" fmla="*/ 932873 h 2641600"/>
                <a:gd name="connsiteX141" fmla="*/ 1006763 w 2041236"/>
                <a:gd name="connsiteY141" fmla="*/ 877455 h 2641600"/>
                <a:gd name="connsiteX142" fmla="*/ 988291 w 2041236"/>
                <a:gd name="connsiteY142" fmla="*/ 822037 h 2641600"/>
                <a:gd name="connsiteX143" fmla="*/ 997527 w 2041236"/>
                <a:gd name="connsiteY143" fmla="*/ 701964 h 2641600"/>
                <a:gd name="connsiteX144" fmla="*/ 1016000 w 2041236"/>
                <a:gd name="connsiteY144" fmla="*/ 646546 h 2641600"/>
                <a:gd name="connsiteX145" fmla="*/ 1043709 w 2041236"/>
                <a:gd name="connsiteY145" fmla="*/ 591128 h 2641600"/>
                <a:gd name="connsiteX146" fmla="*/ 1071418 w 2041236"/>
                <a:gd name="connsiteY146" fmla="*/ 535710 h 2641600"/>
                <a:gd name="connsiteX147" fmla="*/ 1089891 w 2041236"/>
                <a:gd name="connsiteY147" fmla="*/ 480291 h 2641600"/>
                <a:gd name="connsiteX148" fmla="*/ 1099127 w 2041236"/>
                <a:gd name="connsiteY148" fmla="*/ 452582 h 2641600"/>
                <a:gd name="connsiteX149" fmla="*/ 1117600 w 2041236"/>
                <a:gd name="connsiteY149" fmla="*/ 424873 h 2641600"/>
                <a:gd name="connsiteX150" fmla="*/ 1145309 w 2041236"/>
                <a:gd name="connsiteY150" fmla="*/ 332510 h 2641600"/>
                <a:gd name="connsiteX151" fmla="*/ 1154545 w 2041236"/>
                <a:gd name="connsiteY151" fmla="*/ 120073 h 2641600"/>
                <a:gd name="connsiteX152" fmla="*/ 1173018 w 2041236"/>
                <a:gd name="connsiteY152" fmla="*/ 64655 h 2641600"/>
                <a:gd name="connsiteX153" fmla="*/ 1200727 w 2041236"/>
                <a:gd name="connsiteY153" fmla="*/ 46182 h 2641600"/>
                <a:gd name="connsiteX154" fmla="*/ 1228436 w 2041236"/>
                <a:gd name="connsiteY154" fmla="*/ 18473 h 2641600"/>
                <a:gd name="connsiteX155" fmla="*/ 1293091 w 2041236"/>
                <a:gd name="connsiteY155" fmla="*/ 0 h 2641600"/>
                <a:gd name="connsiteX156" fmla="*/ 1422400 w 2041236"/>
                <a:gd name="connsiteY156" fmla="*/ 18473 h 2641600"/>
                <a:gd name="connsiteX157" fmla="*/ 1477818 w 2041236"/>
                <a:gd name="connsiteY157" fmla="*/ 55419 h 2641600"/>
                <a:gd name="connsiteX158" fmla="*/ 1524000 w 2041236"/>
                <a:gd name="connsiteY158" fmla="*/ 138546 h 2641600"/>
                <a:gd name="connsiteX159" fmla="*/ 1533236 w 2041236"/>
                <a:gd name="connsiteY159" fmla="*/ 184728 h 2641600"/>
                <a:gd name="connsiteX160" fmla="*/ 1505527 w 2041236"/>
                <a:gd name="connsiteY160" fmla="*/ 350982 h 2641600"/>
                <a:gd name="connsiteX161" fmla="*/ 1496291 w 2041236"/>
                <a:gd name="connsiteY161" fmla="*/ 378691 h 2641600"/>
                <a:gd name="connsiteX162" fmla="*/ 1459345 w 2041236"/>
                <a:gd name="connsiteY162" fmla="*/ 434110 h 2641600"/>
                <a:gd name="connsiteX163" fmla="*/ 1422400 w 2041236"/>
                <a:gd name="connsiteY163" fmla="*/ 489528 h 2641600"/>
                <a:gd name="connsiteX164" fmla="*/ 1376218 w 2041236"/>
                <a:gd name="connsiteY164" fmla="*/ 535710 h 2641600"/>
                <a:gd name="connsiteX165" fmla="*/ 1357745 w 2041236"/>
                <a:gd name="connsiteY165" fmla="*/ 563419 h 2641600"/>
                <a:gd name="connsiteX166" fmla="*/ 1330036 w 2041236"/>
                <a:gd name="connsiteY166" fmla="*/ 618837 h 2641600"/>
                <a:gd name="connsiteX167" fmla="*/ 1311563 w 2041236"/>
                <a:gd name="connsiteY167" fmla="*/ 674255 h 2641600"/>
                <a:gd name="connsiteX168" fmla="*/ 1302327 w 2041236"/>
                <a:gd name="connsiteY168" fmla="*/ 701964 h 2641600"/>
                <a:gd name="connsiteX169" fmla="*/ 1311563 w 2041236"/>
                <a:gd name="connsiteY169" fmla="*/ 803564 h 2641600"/>
                <a:gd name="connsiteX170" fmla="*/ 1320800 w 2041236"/>
                <a:gd name="connsiteY170" fmla="*/ 831273 h 2641600"/>
                <a:gd name="connsiteX171" fmla="*/ 1348509 w 2041236"/>
                <a:gd name="connsiteY171" fmla="*/ 849746 h 2641600"/>
                <a:gd name="connsiteX172" fmla="*/ 1357745 w 2041236"/>
                <a:gd name="connsiteY172" fmla="*/ 877455 h 2641600"/>
                <a:gd name="connsiteX173" fmla="*/ 1403927 w 2041236"/>
                <a:gd name="connsiteY173" fmla="*/ 840510 h 2641600"/>
                <a:gd name="connsiteX174" fmla="*/ 1431636 w 2041236"/>
                <a:gd name="connsiteY174" fmla="*/ 831273 h 2641600"/>
                <a:gd name="connsiteX175" fmla="*/ 1450109 w 2041236"/>
                <a:gd name="connsiteY175" fmla="*/ 81280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2041236" h="2641600">
                  <a:moveTo>
                    <a:pt x="1376218" y="849746"/>
                  </a:moveTo>
                  <a:cubicBezTo>
                    <a:pt x="1385454" y="846667"/>
                    <a:pt x="1395219" y="844864"/>
                    <a:pt x="1403927" y="840510"/>
                  </a:cubicBezTo>
                  <a:cubicBezTo>
                    <a:pt x="1438323" y="823312"/>
                    <a:pt x="1428706" y="819860"/>
                    <a:pt x="1459345" y="794328"/>
                  </a:cubicBezTo>
                  <a:cubicBezTo>
                    <a:pt x="1467873" y="787221"/>
                    <a:pt x="1477818" y="782013"/>
                    <a:pt x="1487054" y="775855"/>
                  </a:cubicBezTo>
                  <a:cubicBezTo>
                    <a:pt x="1536315" y="701964"/>
                    <a:pt x="1471660" y="791249"/>
                    <a:pt x="1533236" y="729673"/>
                  </a:cubicBezTo>
                  <a:cubicBezTo>
                    <a:pt x="1594812" y="668097"/>
                    <a:pt x="1505527" y="732752"/>
                    <a:pt x="1579418" y="683491"/>
                  </a:cubicBezTo>
                  <a:lnTo>
                    <a:pt x="1653309" y="572655"/>
                  </a:lnTo>
                  <a:lnTo>
                    <a:pt x="1690254" y="517237"/>
                  </a:lnTo>
                  <a:cubicBezTo>
                    <a:pt x="1693333" y="508001"/>
                    <a:pt x="1694763" y="498039"/>
                    <a:pt x="1699491" y="489528"/>
                  </a:cubicBezTo>
                  <a:cubicBezTo>
                    <a:pt x="1710273" y="470121"/>
                    <a:pt x="1736436" y="434110"/>
                    <a:pt x="1736436" y="434110"/>
                  </a:cubicBezTo>
                  <a:cubicBezTo>
                    <a:pt x="1742594" y="415637"/>
                    <a:pt x="1753766" y="398130"/>
                    <a:pt x="1754909" y="378691"/>
                  </a:cubicBezTo>
                  <a:cubicBezTo>
                    <a:pt x="1757988" y="326352"/>
                    <a:pt x="1759398" y="273887"/>
                    <a:pt x="1764145" y="221673"/>
                  </a:cubicBezTo>
                  <a:cubicBezTo>
                    <a:pt x="1765566" y="206039"/>
                    <a:pt x="1767870" y="190190"/>
                    <a:pt x="1773382" y="175491"/>
                  </a:cubicBezTo>
                  <a:cubicBezTo>
                    <a:pt x="1777280" y="165097"/>
                    <a:pt x="1782441" y="153665"/>
                    <a:pt x="1791854" y="147782"/>
                  </a:cubicBezTo>
                  <a:cubicBezTo>
                    <a:pt x="1808366" y="137462"/>
                    <a:pt x="1847272" y="129310"/>
                    <a:pt x="1847272" y="129310"/>
                  </a:cubicBezTo>
                  <a:cubicBezTo>
                    <a:pt x="1878060" y="132389"/>
                    <a:pt x="1909054" y="133841"/>
                    <a:pt x="1939636" y="138546"/>
                  </a:cubicBezTo>
                  <a:cubicBezTo>
                    <a:pt x="1949259" y="140026"/>
                    <a:pt x="1960461" y="140898"/>
                    <a:pt x="1967345" y="147782"/>
                  </a:cubicBezTo>
                  <a:cubicBezTo>
                    <a:pt x="1974229" y="154666"/>
                    <a:pt x="1971854" y="166980"/>
                    <a:pt x="1976582" y="175491"/>
                  </a:cubicBezTo>
                  <a:cubicBezTo>
                    <a:pt x="1987364" y="194899"/>
                    <a:pt x="2013527" y="230910"/>
                    <a:pt x="2013527" y="230910"/>
                  </a:cubicBezTo>
                  <a:cubicBezTo>
                    <a:pt x="2036014" y="298371"/>
                    <a:pt x="2027277" y="267437"/>
                    <a:pt x="2041236" y="323273"/>
                  </a:cubicBezTo>
                  <a:cubicBezTo>
                    <a:pt x="2035431" y="468400"/>
                    <a:pt x="2050035" y="495678"/>
                    <a:pt x="2022763" y="591128"/>
                  </a:cubicBezTo>
                  <a:cubicBezTo>
                    <a:pt x="2020088" y="600489"/>
                    <a:pt x="2017881" y="610129"/>
                    <a:pt x="2013527" y="618837"/>
                  </a:cubicBezTo>
                  <a:cubicBezTo>
                    <a:pt x="2008563" y="628766"/>
                    <a:pt x="2001212" y="637310"/>
                    <a:pt x="1995054" y="646546"/>
                  </a:cubicBezTo>
                  <a:cubicBezTo>
                    <a:pt x="1978797" y="695318"/>
                    <a:pt x="1991219" y="666152"/>
                    <a:pt x="1948872" y="729673"/>
                  </a:cubicBezTo>
                  <a:cubicBezTo>
                    <a:pt x="1942715" y="738909"/>
                    <a:pt x="1938249" y="749533"/>
                    <a:pt x="1930400" y="757382"/>
                  </a:cubicBezTo>
                  <a:cubicBezTo>
                    <a:pt x="1921164" y="766618"/>
                    <a:pt x="1910710" y="774780"/>
                    <a:pt x="1902691" y="785091"/>
                  </a:cubicBezTo>
                  <a:cubicBezTo>
                    <a:pt x="1889060" y="802616"/>
                    <a:pt x="1878060" y="822037"/>
                    <a:pt x="1865745" y="840510"/>
                  </a:cubicBezTo>
                  <a:lnTo>
                    <a:pt x="1847272" y="868219"/>
                  </a:lnTo>
                  <a:cubicBezTo>
                    <a:pt x="1841115" y="877455"/>
                    <a:pt x="1838036" y="889771"/>
                    <a:pt x="1828800" y="895928"/>
                  </a:cubicBezTo>
                  <a:cubicBezTo>
                    <a:pt x="1810327" y="908243"/>
                    <a:pt x="1789081" y="917175"/>
                    <a:pt x="1773382" y="932873"/>
                  </a:cubicBezTo>
                  <a:cubicBezTo>
                    <a:pt x="1737822" y="968431"/>
                    <a:pt x="1756540" y="953336"/>
                    <a:pt x="1717963" y="979055"/>
                  </a:cubicBezTo>
                  <a:cubicBezTo>
                    <a:pt x="1668707" y="1052941"/>
                    <a:pt x="1733354" y="963665"/>
                    <a:pt x="1671782" y="1025237"/>
                  </a:cubicBezTo>
                  <a:cubicBezTo>
                    <a:pt x="1610206" y="1086813"/>
                    <a:pt x="1699491" y="1022158"/>
                    <a:pt x="1625600" y="1071419"/>
                  </a:cubicBezTo>
                  <a:cubicBezTo>
                    <a:pt x="1604798" y="1133822"/>
                    <a:pt x="1633648" y="1066178"/>
                    <a:pt x="1588654" y="1117600"/>
                  </a:cubicBezTo>
                  <a:cubicBezTo>
                    <a:pt x="1513225" y="1203806"/>
                    <a:pt x="1586345" y="1149929"/>
                    <a:pt x="1524000" y="1191491"/>
                  </a:cubicBezTo>
                  <a:cubicBezTo>
                    <a:pt x="1520921" y="1200727"/>
                    <a:pt x="1519117" y="1210492"/>
                    <a:pt x="1514763" y="1219200"/>
                  </a:cubicBezTo>
                  <a:cubicBezTo>
                    <a:pt x="1509799" y="1229129"/>
                    <a:pt x="1500664" y="1236707"/>
                    <a:pt x="1496291" y="1246910"/>
                  </a:cubicBezTo>
                  <a:cubicBezTo>
                    <a:pt x="1491397" y="1258330"/>
                    <a:pt x="1479463" y="1321810"/>
                    <a:pt x="1477818" y="1330037"/>
                  </a:cubicBezTo>
                  <a:cubicBezTo>
                    <a:pt x="1480897" y="1376219"/>
                    <a:pt x="1482209" y="1422552"/>
                    <a:pt x="1487054" y="1468582"/>
                  </a:cubicBezTo>
                  <a:cubicBezTo>
                    <a:pt x="1491640" y="1512153"/>
                    <a:pt x="1506655" y="1512299"/>
                    <a:pt x="1514763" y="1560946"/>
                  </a:cubicBezTo>
                  <a:cubicBezTo>
                    <a:pt x="1542000" y="1724357"/>
                    <a:pt x="1507402" y="1520453"/>
                    <a:pt x="1533236" y="1662546"/>
                  </a:cubicBezTo>
                  <a:cubicBezTo>
                    <a:pt x="1536586" y="1680971"/>
                    <a:pt x="1539122" y="1699539"/>
                    <a:pt x="1542472" y="1717964"/>
                  </a:cubicBezTo>
                  <a:cubicBezTo>
                    <a:pt x="1545280" y="1733410"/>
                    <a:pt x="1549489" y="1748605"/>
                    <a:pt x="1551709" y="1764146"/>
                  </a:cubicBezTo>
                  <a:cubicBezTo>
                    <a:pt x="1555652" y="1791745"/>
                    <a:pt x="1556706" y="1819718"/>
                    <a:pt x="1560945" y="1847273"/>
                  </a:cubicBezTo>
                  <a:cubicBezTo>
                    <a:pt x="1562875" y="1859820"/>
                    <a:pt x="1567843" y="1871742"/>
                    <a:pt x="1570182" y="1884219"/>
                  </a:cubicBezTo>
                  <a:cubicBezTo>
                    <a:pt x="1577084" y="1921032"/>
                    <a:pt x="1582496" y="1958110"/>
                    <a:pt x="1588654" y="1995055"/>
                  </a:cubicBezTo>
                  <a:lnTo>
                    <a:pt x="1597891" y="2050473"/>
                  </a:lnTo>
                  <a:cubicBezTo>
                    <a:pt x="1594812" y="2142837"/>
                    <a:pt x="1593926" y="2235300"/>
                    <a:pt x="1588654" y="2327564"/>
                  </a:cubicBezTo>
                  <a:cubicBezTo>
                    <a:pt x="1587758" y="2343237"/>
                    <a:pt x="1582823" y="2358421"/>
                    <a:pt x="1579418" y="2373746"/>
                  </a:cubicBezTo>
                  <a:cubicBezTo>
                    <a:pt x="1570113" y="2415621"/>
                    <a:pt x="1567058" y="2420064"/>
                    <a:pt x="1551709" y="2466110"/>
                  </a:cubicBezTo>
                  <a:lnTo>
                    <a:pt x="1533236" y="2521528"/>
                  </a:lnTo>
                  <a:cubicBezTo>
                    <a:pt x="1530157" y="2530764"/>
                    <a:pt x="1529401" y="2541136"/>
                    <a:pt x="1524000" y="2549237"/>
                  </a:cubicBezTo>
                  <a:cubicBezTo>
                    <a:pt x="1502448" y="2581564"/>
                    <a:pt x="1496291" y="2598497"/>
                    <a:pt x="1450109" y="2613891"/>
                  </a:cubicBezTo>
                  <a:lnTo>
                    <a:pt x="1394691" y="2632364"/>
                  </a:lnTo>
                  <a:lnTo>
                    <a:pt x="1366982" y="2641600"/>
                  </a:lnTo>
                  <a:cubicBezTo>
                    <a:pt x="1350922" y="2639306"/>
                    <a:pt x="1296938" y="2635528"/>
                    <a:pt x="1274618" y="2623128"/>
                  </a:cubicBezTo>
                  <a:cubicBezTo>
                    <a:pt x="1255210" y="2612346"/>
                    <a:pt x="1219200" y="2586182"/>
                    <a:pt x="1219200" y="2586182"/>
                  </a:cubicBezTo>
                  <a:lnTo>
                    <a:pt x="1200727" y="2530764"/>
                  </a:lnTo>
                  <a:lnTo>
                    <a:pt x="1191491" y="2503055"/>
                  </a:lnTo>
                  <a:cubicBezTo>
                    <a:pt x="1194570" y="2466110"/>
                    <a:pt x="1195827" y="2428967"/>
                    <a:pt x="1200727" y="2392219"/>
                  </a:cubicBezTo>
                  <a:cubicBezTo>
                    <a:pt x="1202014" y="2382568"/>
                    <a:pt x="1207288" y="2373871"/>
                    <a:pt x="1209963" y="2364510"/>
                  </a:cubicBezTo>
                  <a:cubicBezTo>
                    <a:pt x="1237875" y="2266819"/>
                    <a:pt x="1193785" y="2403808"/>
                    <a:pt x="1237672" y="2272146"/>
                  </a:cubicBezTo>
                  <a:lnTo>
                    <a:pt x="1256145" y="2216728"/>
                  </a:lnTo>
                  <a:cubicBezTo>
                    <a:pt x="1264061" y="2192980"/>
                    <a:pt x="1269977" y="2177598"/>
                    <a:pt x="1274618" y="2152073"/>
                  </a:cubicBezTo>
                  <a:cubicBezTo>
                    <a:pt x="1278512" y="2130654"/>
                    <a:pt x="1280775" y="2108970"/>
                    <a:pt x="1283854" y="2087419"/>
                  </a:cubicBezTo>
                  <a:cubicBezTo>
                    <a:pt x="1280775" y="2013528"/>
                    <a:pt x="1280081" y="1939499"/>
                    <a:pt x="1274618" y="1865746"/>
                  </a:cubicBezTo>
                  <a:cubicBezTo>
                    <a:pt x="1273899" y="1856037"/>
                    <a:pt x="1268057" y="1847398"/>
                    <a:pt x="1265382" y="1838037"/>
                  </a:cubicBezTo>
                  <a:cubicBezTo>
                    <a:pt x="1261895" y="1825831"/>
                    <a:pt x="1258899" y="1813483"/>
                    <a:pt x="1256145" y="1801091"/>
                  </a:cubicBezTo>
                  <a:cubicBezTo>
                    <a:pt x="1252739" y="1785766"/>
                    <a:pt x="1251040" y="1770055"/>
                    <a:pt x="1246909" y="1754910"/>
                  </a:cubicBezTo>
                  <a:cubicBezTo>
                    <a:pt x="1241786" y="1736124"/>
                    <a:pt x="1232255" y="1718585"/>
                    <a:pt x="1228436" y="1699491"/>
                  </a:cubicBezTo>
                  <a:cubicBezTo>
                    <a:pt x="1216710" y="1640862"/>
                    <a:pt x="1223008" y="1668540"/>
                    <a:pt x="1209963" y="1616364"/>
                  </a:cubicBezTo>
                  <a:cubicBezTo>
                    <a:pt x="1206884" y="1579419"/>
                    <a:pt x="1221987" y="1535900"/>
                    <a:pt x="1200727" y="1505528"/>
                  </a:cubicBezTo>
                  <a:cubicBezTo>
                    <a:pt x="1189561" y="1489576"/>
                    <a:pt x="1145309" y="1524000"/>
                    <a:pt x="1145309" y="1524000"/>
                  </a:cubicBezTo>
                  <a:cubicBezTo>
                    <a:pt x="1101400" y="1553273"/>
                    <a:pt x="1128129" y="1538964"/>
                    <a:pt x="1062182" y="1560946"/>
                  </a:cubicBezTo>
                  <a:lnTo>
                    <a:pt x="1034472" y="1570182"/>
                  </a:lnTo>
                  <a:cubicBezTo>
                    <a:pt x="955061" y="1623123"/>
                    <a:pt x="1055534" y="1559651"/>
                    <a:pt x="979054" y="1597891"/>
                  </a:cubicBezTo>
                  <a:cubicBezTo>
                    <a:pt x="907435" y="1633701"/>
                    <a:pt x="993283" y="1602385"/>
                    <a:pt x="923636" y="1625600"/>
                  </a:cubicBezTo>
                  <a:lnTo>
                    <a:pt x="812800" y="1699491"/>
                  </a:lnTo>
                  <a:lnTo>
                    <a:pt x="785091" y="1717964"/>
                  </a:lnTo>
                  <a:lnTo>
                    <a:pt x="757382" y="1736437"/>
                  </a:lnTo>
                  <a:cubicBezTo>
                    <a:pt x="751224" y="1745673"/>
                    <a:pt x="746758" y="1756297"/>
                    <a:pt x="738909" y="1764146"/>
                  </a:cubicBezTo>
                  <a:cubicBezTo>
                    <a:pt x="731060" y="1771995"/>
                    <a:pt x="718135" y="1773951"/>
                    <a:pt x="711200" y="1782619"/>
                  </a:cubicBezTo>
                  <a:cubicBezTo>
                    <a:pt x="660215" y="1846350"/>
                    <a:pt x="753661" y="1775864"/>
                    <a:pt x="674254" y="1828800"/>
                  </a:cubicBezTo>
                  <a:cubicBezTo>
                    <a:pt x="668097" y="1838037"/>
                    <a:pt x="660746" y="1846581"/>
                    <a:pt x="655782" y="1856510"/>
                  </a:cubicBezTo>
                  <a:cubicBezTo>
                    <a:pt x="651428" y="1865218"/>
                    <a:pt x="651273" y="1875708"/>
                    <a:pt x="646545" y="1884219"/>
                  </a:cubicBezTo>
                  <a:cubicBezTo>
                    <a:pt x="635763" y="1903626"/>
                    <a:pt x="616621" y="1918575"/>
                    <a:pt x="609600" y="1939637"/>
                  </a:cubicBezTo>
                  <a:cubicBezTo>
                    <a:pt x="586382" y="2009285"/>
                    <a:pt x="617701" y="1923435"/>
                    <a:pt x="581891" y="1995055"/>
                  </a:cubicBezTo>
                  <a:cubicBezTo>
                    <a:pt x="577537" y="2003763"/>
                    <a:pt x="577008" y="2014056"/>
                    <a:pt x="572654" y="2022764"/>
                  </a:cubicBezTo>
                  <a:cubicBezTo>
                    <a:pt x="567690" y="2032693"/>
                    <a:pt x="559146" y="2040544"/>
                    <a:pt x="554182" y="2050473"/>
                  </a:cubicBezTo>
                  <a:cubicBezTo>
                    <a:pt x="515946" y="2126945"/>
                    <a:pt x="579407" y="2026490"/>
                    <a:pt x="526472" y="2105891"/>
                  </a:cubicBezTo>
                  <a:lnTo>
                    <a:pt x="498763" y="2189019"/>
                  </a:lnTo>
                  <a:cubicBezTo>
                    <a:pt x="495684" y="2198255"/>
                    <a:pt x="494928" y="2208627"/>
                    <a:pt x="489527" y="2216728"/>
                  </a:cubicBezTo>
                  <a:lnTo>
                    <a:pt x="471054" y="2244437"/>
                  </a:lnTo>
                  <a:lnTo>
                    <a:pt x="452582" y="2299855"/>
                  </a:lnTo>
                  <a:cubicBezTo>
                    <a:pt x="449503" y="2309091"/>
                    <a:pt x="448746" y="2319463"/>
                    <a:pt x="443345" y="2327564"/>
                  </a:cubicBezTo>
                  <a:lnTo>
                    <a:pt x="424872" y="2355273"/>
                  </a:lnTo>
                  <a:lnTo>
                    <a:pt x="387927" y="2466110"/>
                  </a:lnTo>
                  <a:lnTo>
                    <a:pt x="378691" y="2493819"/>
                  </a:lnTo>
                  <a:cubicBezTo>
                    <a:pt x="371180" y="2516353"/>
                    <a:pt x="368884" y="2531335"/>
                    <a:pt x="350982" y="2549237"/>
                  </a:cubicBezTo>
                  <a:cubicBezTo>
                    <a:pt x="343132" y="2557087"/>
                    <a:pt x="333416" y="2563202"/>
                    <a:pt x="323272" y="2567710"/>
                  </a:cubicBezTo>
                  <a:cubicBezTo>
                    <a:pt x="305478" y="2575618"/>
                    <a:pt x="267854" y="2586182"/>
                    <a:pt x="267854" y="2586182"/>
                  </a:cubicBezTo>
                  <a:cubicBezTo>
                    <a:pt x="221672" y="2583103"/>
                    <a:pt x="175128" y="2583492"/>
                    <a:pt x="129309" y="2576946"/>
                  </a:cubicBezTo>
                  <a:cubicBezTo>
                    <a:pt x="110033" y="2574192"/>
                    <a:pt x="73891" y="2558473"/>
                    <a:pt x="73891" y="2558473"/>
                  </a:cubicBezTo>
                  <a:cubicBezTo>
                    <a:pt x="56491" y="2541073"/>
                    <a:pt x="37996" y="2526201"/>
                    <a:pt x="27709" y="2503055"/>
                  </a:cubicBezTo>
                  <a:cubicBezTo>
                    <a:pt x="10663" y="2464702"/>
                    <a:pt x="7902" y="2440965"/>
                    <a:pt x="0" y="2401455"/>
                  </a:cubicBezTo>
                  <a:cubicBezTo>
                    <a:pt x="3079" y="2364510"/>
                    <a:pt x="3141" y="2327188"/>
                    <a:pt x="9236" y="2290619"/>
                  </a:cubicBezTo>
                  <a:cubicBezTo>
                    <a:pt x="12437" y="2271412"/>
                    <a:pt x="22986" y="2254091"/>
                    <a:pt x="27709" y="2235200"/>
                  </a:cubicBezTo>
                  <a:cubicBezTo>
                    <a:pt x="30788" y="2222885"/>
                    <a:pt x="33297" y="2210414"/>
                    <a:pt x="36945" y="2198255"/>
                  </a:cubicBezTo>
                  <a:cubicBezTo>
                    <a:pt x="42540" y="2179604"/>
                    <a:pt x="49260" y="2161310"/>
                    <a:pt x="55418" y="2142837"/>
                  </a:cubicBezTo>
                  <a:lnTo>
                    <a:pt x="64654" y="2115128"/>
                  </a:lnTo>
                  <a:lnTo>
                    <a:pt x="83127" y="2059710"/>
                  </a:lnTo>
                  <a:cubicBezTo>
                    <a:pt x="86206" y="2050473"/>
                    <a:pt x="86962" y="2040101"/>
                    <a:pt x="92363" y="2032000"/>
                  </a:cubicBezTo>
                  <a:lnTo>
                    <a:pt x="110836" y="2004291"/>
                  </a:lnTo>
                  <a:cubicBezTo>
                    <a:pt x="144516" y="1903247"/>
                    <a:pt x="90803" y="2056291"/>
                    <a:pt x="138545" y="1948873"/>
                  </a:cubicBezTo>
                  <a:cubicBezTo>
                    <a:pt x="146453" y="1931079"/>
                    <a:pt x="146217" y="1909657"/>
                    <a:pt x="157018" y="1893455"/>
                  </a:cubicBezTo>
                  <a:cubicBezTo>
                    <a:pt x="169333" y="1874982"/>
                    <a:pt x="186942" y="1859099"/>
                    <a:pt x="193963" y="1838037"/>
                  </a:cubicBezTo>
                  <a:cubicBezTo>
                    <a:pt x="197042" y="1828801"/>
                    <a:pt x="197799" y="1818429"/>
                    <a:pt x="203200" y="1810328"/>
                  </a:cubicBezTo>
                  <a:cubicBezTo>
                    <a:pt x="210446" y="1799460"/>
                    <a:pt x="222547" y="1792654"/>
                    <a:pt x="230909" y="1782619"/>
                  </a:cubicBezTo>
                  <a:cubicBezTo>
                    <a:pt x="238016" y="1774091"/>
                    <a:pt x="242276" y="1763438"/>
                    <a:pt x="249382" y="1754910"/>
                  </a:cubicBezTo>
                  <a:cubicBezTo>
                    <a:pt x="257744" y="1744875"/>
                    <a:pt x="269072" y="1737511"/>
                    <a:pt x="277091" y="1727200"/>
                  </a:cubicBezTo>
                  <a:cubicBezTo>
                    <a:pt x="290721" y="1709675"/>
                    <a:pt x="301721" y="1690255"/>
                    <a:pt x="314036" y="1671782"/>
                  </a:cubicBezTo>
                  <a:cubicBezTo>
                    <a:pt x="320194" y="1662546"/>
                    <a:pt x="323273" y="1650231"/>
                    <a:pt x="332509" y="1644073"/>
                  </a:cubicBezTo>
                  <a:lnTo>
                    <a:pt x="360218" y="1625600"/>
                  </a:lnTo>
                  <a:cubicBezTo>
                    <a:pt x="372533" y="1607127"/>
                    <a:pt x="378690" y="1582497"/>
                    <a:pt x="397163" y="1570182"/>
                  </a:cubicBezTo>
                  <a:lnTo>
                    <a:pt x="480291" y="1514764"/>
                  </a:lnTo>
                  <a:lnTo>
                    <a:pt x="508000" y="1496291"/>
                  </a:lnTo>
                  <a:cubicBezTo>
                    <a:pt x="517236" y="1490134"/>
                    <a:pt x="527860" y="1485668"/>
                    <a:pt x="535709" y="1477819"/>
                  </a:cubicBezTo>
                  <a:cubicBezTo>
                    <a:pt x="544945" y="1468583"/>
                    <a:pt x="553107" y="1458129"/>
                    <a:pt x="563418" y="1450110"/>
                  </a:cubicBezTo>
                  <a:cubicBezTo>
                    <a:pt x="580943" y="1436480"/>
                    <a:pt x="600363" y="1425479"/>
                    <a:pt x="618836" y="1413164"/>
                  </a:cubicBezTo>
                  <a:lnTo>
                    <a:pt x="701963" y="1357746"/>
                  </a:lnTo>
                  <a:lnTo>
                    <a:pt x="757382" y="1320800"/>
                  </a:lnTo>
                  <a:cubicBezTo>
                    <a:pt x="766618" y="1314643"/>
                    <a:pt x="774560" y="1305839"/>
                    <a:pt x="785091" y="1302328"/>
                  </a:cubicBezTo>
                  <a:cubicBezTo>
                    <a:pt x="794327" y="1299249"/>
                    <a:pt x="804289" y="1297819"/>
                    <a:pt x="812800" y="1293091"/>
                  </a:cubicBezTo>
                  <a:cubicBezTo>
                    <a:pt x="908073" y="1240161"/>
                    <a:pt x="833231" y="1267808"/>
                    <a:pt x="895927" y="1246910"/>
                  </a:cubicBezTo>
                  <a:cubicBezTo>
                    <a:pt x="905163" y="1240752"/>
                    <a:pt x="913492" y="1232946"/>
                    <a:pt x="923636" y="1228437"/>
                  </a:cubicBezTo>
                  <a:cubicBezTo>
                    <a:pt x="941430" y="1220529"/>
                    <a:pt x="979054" y="1209964"/>
                    <a:pt x="979054" y="1209964"/>
                  </a:cubicBezTo>
                  <a:cubicBezTo>
                    <a:pt x="988290" y="1200728"/>
                    <a:pt x="998744" y="1192566"/>
                    <a:pt x="1006763" y="1182255"/>
                  </a:cubicBezTo>
                  <a:cubicBezTo>
                    <a:pt x="1020393" y="1164730"/>
                    <a:pt x="1043709" y="1126837"/>
                    <a:pt x="1043709" y="1126837"/>
                  </a:cubicBezTo>
                  <a:cubicBezTo>
                    <a:pt x="1049867" y="1108364"/>
                    <a:pt x="1064332" y="1090772"/>
                    <a:pt x="1062182" y="1071419"/>
                  </a:cubicBezTo>
                  <a:cubicBezTo>
                    <a:pt x="1059103" y="1043710"/>
                    <a:pt x="1058413" y="1015629"/>
                    <a:pt x="1052945" y="988291"/>
                  </a:cubicBezTo>
                  <a:cubicBezTo>
                    <a:pt x="1049126" y="969197"/>
                    <a:pt x="1040630" y="951346"/>
                    <a:pt x="1034472" y="932873"/>
                  </a:cubicBezTo>
                  <a:cubicBezTo>
                    <a:pt x="1021725" y="894631"/>
                    <a:pt x="1030638" y="913266"/>
                    <a:pt x="1006763" y="877455"/>
                  </a:cubicBezTo>
                  <a:cubicBezTo>
                    <a:pt x="1000606" y="858982"/>
                    <a:pt x="986798" y="841451"/>
                    <a:pt x="988291" y="822037"/>
                  </a:cubicBezTo>
                  <a:cubicBezTo>
                    <a:pt x="991370" y="782013"/>
                    <a:pt x="991266" y="741615"/>
                    <a:pt x="997527" y="701964"/>
                  </a:cubicBezTo>
                  <a:cubicBezTo>
                    <a:pt x="1000564" y="682730"/>
                    <a:pt x="1009842" y="665019"/>
                    <a:pt x="1016000" y="646546"/>
                  </a:cubicBezTo>
                  <a:cubicBezTo>
                    <a:pt x="1028747" y="608304"/>
                    <a:pt x="1019834" y="626939"/>
                    <a:pt x="1043709" y="591128"/>
                  </a:cubicBezTo>
                  <a:cubicBezTo>
                    <a:pt x="1077391" y="490080"/>
                    <a:pt x="1023674" y="643133"/>
                    <a:pt x="1071418" y="535710"/>
                  </a:cubicBezTo>
                  <a:cubicBezTo>
                    <a:pt x="1079326" y="517916"/>
                    <a:pt x="1083733" y="498764"/>
                    <a:pt x="1089891" y="480291"/>
                  </a:cubicBezTo>
                  <a:cubicBezTo>
                    <a:pt x="1092970" y="471055"/>
                    <a:pt x="1093726" y="460683"/>
                    <a:pt x="1099127" y="452582"/>
                  </a:cubicBezTo>
                  <a:lnTo>
                    <a:pt x="1117600" y="424873"/>
                  </a:lnTo>
                  <a:cubicBezTo>
                    <a:pt x="1140086" y="357412"/>
                    <a:pt x="1131349" y="388345"/>
                    <a:pt x="1145309" y="332510"/>
                  </a:cubicBezTo>
                  <a:cubicBezTo>
                    <a:pt x="1148388" y="261698"/>
                    <a:pt x="1147252" y="190576"/>
                    <a:pt x="1154545" y="120073"/>
                  </a:cubicBezTo>
                  <a:cubicBezTo>
                    <a:pt x="1156549" y="100704"/>
                    <a:pt x="1156816" y="75456"/>
                    <a:pt x="1173018" y="64655"/>
                  </a:cubicBezTo>
                  <a:cubicBezTo>
                    <a:pt x="1182254" y="58497"/>
                    <a:pt x="1192199" y="53289"/>
                    <a:pt x="1200727" y="46182"/>
                  </a:cubicBezTo>
                  <a:cubicBezTo>
                    <a:pt x="1210762" y="37820"/>
                    <a:pt x="1217568" y="25719"/>
                    <a:pt x="1228436" y="18473"/>
                  </a:cubicBezTo>
                  <a:cubicBezTo>
                    <a:pt x="1236384" y="13174"/>
                    <a:pt x="1288168" y="1231"/>
                    <a:pt x="1293091" y="0"/>
                  </a:cubicBezTo>
                  <a:cubicBezTo>
                    <a:pt x="1304198" y="1010"/>
                    <a:pt x="1391113" y="1091"/>
                    <a:pt x="1422400" y="18473"/>
                  </a:cubicBezTo>
                  <a:cubicBezTo>
                    <a:pt x="1441808" y="29255"/>
                    <a:pt x="1477818" y="55419"/>
                    <a:pt x="1477818" y="55419"/>
                  </a:cubicBezTo>
                  <a:cubicBezTo>
                    <a:pt x="1505331" y="96689"/>
                    <a:pt x="1514246" y="99532"/>
                    <a:pt x="1524000" y="138546"/>
                  </a:cubicBezTo>
                  <a:cubicBezTo>
                    <a:pt x="1527808" y="153776"/>
                    <a:pt x="1530157" y="169334"/>
                    <a:pt x="1533236" y="184728"/>
                  </a:cubicBezTo>
                  <a:cubicBezTo>
                    <a:pt x="1522383" y="314973"/>
                    <a:pt x="1535724" y="260391"/>
                    <a:pt x="1505527" y="350982"/>
                  </a:cubicBezTo>
                  <a:cubicBezTo>
                    <a:pt x="1502448" y="360218"/>
                    <a:pt x="1501692" y="370590"/>
                    <a:pt x="1496291" y="378691"/>
                  </a:cubicBezTo>
                  <a:lnTo>
                    <a:pt x="1459345" y="434110"/>
                  </a:lnTo>
                  <a:cubicBezTo>
                    <a:pt x="1443114" y="482805"/>
                    <a:pt x="1460837" y="443404"/>
                    <a:pt x="1422400" y="489528"/>
                  </a:cubicBezTo>
                  <a:cubicBezTo>
                    <a:pt x="1383915" y="535710"/>
                    <a:pt x="1427018" y="501843"/>
                    <a:pt x="1376218" y="535710"/>
                  </a:cubicBezTo>
                  <a:cubicBezTo>
                    <a:pt x="1370060" y="544946"/>
                    <a:pt x="1362709" y="553490"/>
                    <a:pt x="1357745" y="563419"/>
                  </a:cubicBezTo>
                  <a:cubicBezTo>
                    <a:pt x="1319505" y="639899"/>
                    <a:pt x="1382977" y="539426"/>
                    <a:pt x="1330036" y="618837"/>
                  </a:cubicBezTo>
                  <a:lnTo>
                    <a:pt x="1311563" y="674255"/>
                  </a:lnTo>
                  <a:lnTo>
                    <a:pt x="1302327" y="701964"/>
                  </a:lnTo>
                  <a:cubicBezTo>
                    <a:pt x="1305406" y="735831"/>
                    <a:pt x="1306754" y="769899"/>
                    <a:pt x="1311563" y="803564"/>
                  </a:cubicBezTo>
                  <a:cubicBezTo>
                    <a:pt x="1312940" y="813202"/>
                    <a:pt x="1314718" y="823670"/>
                    <a:pt x="1320800" y="831273"/>
                  </a:cubicBezTo>
                  <a:cubicBezTo>
                    <a:pt x="1327735" y="839941"/>
                    <a:pt x="1339273" y="843588"/>
                    <a:pt x="1348509" y="849746"/>
                  </a:cubicBezTo>
                  <a:cubicBezTo>
                    <a:pt x="1351588" y="858982"/>
                    <a:pt x="1349037" y="873101"/>
                    <a:pt x="1357745" y="877455"/>
                  </a:cubicBezTo>
                  <a:cubicBezTo>
                    <a:pt x="1382746" y="889956"/>
                    <a:pt x="1395148" y="847533"/>
                    <a:pt x="1403927" y="840510"/>
                  </a:cubicBezTo>
                  <a:cubicBezTo>
                    <a:pt x="1411530" y="834428"/>
                    <a:pt x="1423287" y="836282"/>
                    <a:pt x="1431636" y="831273"/>
                  </a:cubicBezTo>
                  <a:cubicBezTo>
                    <a:pt x="1439103" y="826793"/>
                    <a:pt x="1443951" y="818958"/>
                    <a:pt x="1450109" y="812800"/>
                  </a:cubicBezTo>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37ECF1C4-222C-ED4D-A803-F32B1095CB84}"/>
                </a:ext>
              </a:extLst>
            </p:cNvPr>
            <p:cNvGrpSpPr/>
            <p:nvPr/>
          </p:nvGrpSpPr>
          <p:grpSpPr>
            <a:xfrm>
              <a:off x="295361" y="841276"/>
              <a:ext cx="7943273" cy="711577"/>
              <a:chOff x="71500" y="2804046"/>
              <a:chExt cx="7943273" cy="711577"/>
            </a:xfrm>
          </p:grpSpPr>
          <p:grpSp>
            <p:nvGrpSpPr>
              <p:cNvPr id="16" name="Group 15">
                <a:extLst>
                  <a:ext uri="{FF2B5EF4-FFF2-40B4-BE49-F238E27FC236}">
                    <a16:creationId xmlns:a16="http://schemas.microsoft.com/office/drawing/2014/main" id="{90058522-7866-2A40-8991-0C46861D660D}"/>
                  </a:ext>
                </a:extLst>
              </p:cNvPr>
              <p:cNvGrpSpPr/>
              <p:nvPr/>
            </p:nvGrpSpPr>
            <p:grpSpPr>
              <a:xfrm>
                <a:off x="580258" y="3125930"/>
                <a:ext cx="84427" cy="315964"/>
                <a:chOff x="527133" y="3145532"/>
                <a:chExt cx="84427" cy="274580"/>
              </a:xfrm>
            </p:grpSpPr>
            <p:sp>
              <p:nvSpPr>
                <p:cNvPr id="15" name="Parallelogram 14">
                  <a:extLst>
                    <a:ext uri="{FF2B5EF4-FFF2-40B4-BE49-F238E27FC236}">
                      <a16:creationId xmlns:a16="http://schemas.microsoft.com/office/drawing/2014/main" id="{DDA226C7-5234-4E42-B7DE-5BCE8CCA56B3}"/>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95DFFD0D-BD8F-BE4B-B925-4F0C754B2C3A}"/>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AD2F24-AA8E-074D-BEE7-6B6A60101B11}"/>
                  </a:ext>
                </a:extLst>
              </p:cNvPr>
              <p:cNvGrpSpPr/>
              <p:nvPr/>
            </p:nvGrpSpPr>
            <p:grpSpPr>
              <a:xfrm>
                <a:off x="695325" y="3199833"/>
                <a:ext cx="84427" cy="226346"/>
                <a:chOff x="520634" y="3189445"/>
                <a:chExt cx="84427" cy="226346"/>
              </a:xfrm>
              <a:solidFill>
                <a:schemeClr val="tx1">
                  <a:lumMod val="95000"/>
                </a:schemeClr>
              </a:solidFill>
            </p:grpSpPr>
            <p:sp>
              <p:nvSpPr>
                <p:cNvPr id="22" name="Parallelogram 21">
                  <a:extLst>
                    <a:ext uri="{FF2B5EF4-FFF2-40B4-BE49-F238E27FC236}">
                      <a16:creationId xmlns:a16="http://schemas.microsoft.com/office/drawing/2014/main" id="{9A83B2C6-7017-8C4F-8BCB-18571F6A8637}"/>
                    </a:ext>
                  </a:extLst>
                </p:cNvPr>
                <p:cNvSpPr/>
                <p:nvPr/>
              </p:nvSpPr>
              <p:spPr>
                <a:xfrm>
                  <a:off x="533053" y="3189445"/>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D869C2B6-E53F-D547-94EB-CB4E7FF6F77F}"/>
                    </a:ext>
                  </a:extLst>
                </p:cNvPr>
                <p:cNvSpPr/>
                <p:nvPr/>
              </p:nvSpPr>
              <p:spPr>
                <a:xfrm>
                  <a:off x="520634" y="3271775"/>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99FDFC7-C342-3B43-8775-863986E92278}"/>
                  </a:ext>
                </a:extLst>
              </p:cNvPr>
              <p:cNvGrpSpPr/>
              <p:nvPr/>
            </p:nvGrpSpPr>
            <p:grpSpPr>
              <a:xfrm>
                <a:off x="430977" y="3124856"/>
                <a:ext cx="84427" cy="274580"/>
                <a:chOff x="527133" y="3145532"/>
                <a:chExt cx="84427" cy="274580"/>
              </a:xfrm>
            </p:grpSpPr>
            <p:sp>
              <p:nvSpPr>
                <p:cNvPr id="25" name="Parallelogram 24">
                  <a:extLst>
                    <a:ext uri="{FF2B5EF4-FFF2-40B4-BE49-F238E27FC236}">
                      <a16:creationId xmlns:a16="http://schemas.microsoft.com/office/drawing/2014/main" id="{DE19C91E-9FA3-5F4A-A104-5449B754F916}"/>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a:extLst>
                    <a:ext uri="{FF2B5EF4-FFF2-40B4-BE49-F238E27FC236}">
                      <a16:creationId xmlns:a16="http://schemas.microsoft.com/office/drawing/2014/main" id="{80ACF7CF-A8FD-0D4C-94E3-B5A3C48ED63C}"/>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9AC3FEF-E33D-0A47-8088-528881B980D8}"/>
                  </a:ext>
                </a:extLst>
              </p:cNvPr>
              <p:cNvGrpSpPr/>
              <p:nvPr/>
            </p:nvGrpSpPr>
            <p:grpSpPr>
              <a:xfrm>
                <a:off x="119785" y="3109235"/>
                <a:ext cx="1472751" cy="405343"/>
                <a:chOff x="119785" y="3109235"/>
                <a:chExt cx="1472751" cy="405343"/>
              </a:xfrm>
            </p:grpSpPr>
            <p:grpSp>
              <p:nvGrpSpPr>
                <p:cNvPr id="27" name="Group 26">
                  <a:extLst>
                    <a:ext uri="{FF2B5EF4-FFF2-40B4-BE49-F238E27FC236}">
                      <a16:creationId xmlns:a16="http://schemas.microsoft.com/office/drawing/2014/main" id="{AD7C63F6-65CA-F246-97DC-697301C0DF9D}"/>
                    </a:ext>
                  </a:extLst>
                </p:cNvPr>
                <p:cNvGrpSpPr/>
                <p:nvPr/>
              </p:nvGrpSpPr>
              <p:grpSpPr>
                <a:xfrm>
                  <a:off x="1508109" y="3135130"/>
                  <a:ext cx="84427" cy="274580"/>
                  <a:chOff x="527133" y="3145532"/>
                  <a:chExt cx="84427" cy="274580"/>
                </a:xfrm>
              </p:grpSpPr>
              <p:sp>
                <p:nvSpPr>
                  <p:cNvPr id="28" name="Parallelogram 27">
                    <a:extLst>
                      <a:ext uri="{FF2B5EF4-FFF2-40B4-BE49-F238E27FC236}">
                        <a16:creationId xmlns:a16="http://schemas.microsoft.com/office/drawing/2014/main" id="{B0E8F794-7D70-084E-8561-C88AB505515C}"/>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a:extLst>
                      <a:ext uri="{FF2B5EF4-FFF2-40B4-BE49-F238E27FC236}">
                        <a16:creationId xmlns:a16="http://schemas.microsoft.com/office/drawing/2014/main" id="{F2FAAEE6-9730-8B49-9EE6-3B79B2E38486}"/>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4CA1662B-19F9-6C4C-B315-196E7C009AC6}"/>
                    </a:ext>
                  </a:extLst>
                </p:cNvPr>
                <p:cNvGrpSpPr/>
                <p:nvPr/>
              </p:nvGrpSpPr>
              <p:grpSpPr>
                <a:xfrm>
                  <a:off x="1347693" y="3109235"/>
                  <a:ext cx="94269" cy="382662"/>
                  <a:chOff x="524726" y="3145532"/>
                  <a:chExt cx="86834" cy="264267"/>
                </a:xfrm>
                <a:solidFill>
                  <a:schemeClr val="tx1">
                    <a:lumMod val="95000"/>
                  </a:schemeClr>
                </a:solidFill>
              </p:grpSpPr>
              <p:sp>
                <p:nvSpPr>
                  <p:cNvPr id="31" name="Parallelogram 30">
                    <a:extLst>
                      <a:ext uri="{FF2B5EF4-FFF2-40B4-BE49-F238E27FC236}">
                        <a16:creationId xmlns:a16="http://schemas.microsoft.com/office/drawing/2014/main" id="{B6E3DCE1-DF85-2643-9781-5E6A81319E88}"/>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97F88078-16A3-E841-9411-3DB373FDB2B7}"/>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0A110C6-3841-5D49-BAE9-033C118A44BB}"/>
                    </a:ext>
                  </a:extLst>
                </p:cNvPr>
                <p:cNvGrpSpPr/>
                <p:nvPr/>
              </p:nvGrpSpPr>
              <p:grpSpPr>
                <a:xfrm rot="10800000">
                  <a:off x="119785" y="3115885"/>
                  <a:ext cx="1188586" cy="398693"/>
                  <a:chOff x="527133" y="3147518"/>
                  <a:chExt cx="1207741" cy="297224"/>
                </a:xfrm>
              </p:grpSpPr>
              <p:sp>
                <p:nvSpPr>
                  <p:cNvPr id="34" name="Parallelogram 33">
                    <a:extLst>
                      <a:ext uri="{FF2B5EF4-FFF2-40B4-BE49-F238E27FC236}">
                        <a16:creationId xmlns:a16="http://schemas.microsoft.com/office/drawing/2014/main" id="{2818AC64-F13A-2A41-94BB-435AA5832A9B}"/>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arallelogram 34">
                    <a:extLst>
                      <a:ext uri="{FF2B5EF4-FFF2-40B4-BE49-F238E27FC236}">
                        <a16:creationId xmlns:a16="http://schemas.microsoft.com/office/drawing/2014/main" id="{CCABA3A4-3C54-1F44-BA6F-8D5B2D1EB700}"/>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Parallelogram 160">
                    <a:extLst>
                      <a:ext uri="{FF2B5EF4-FFF2-40B4-BE49-F238E27FC236}">
                        <a16:creationId xmlns:a16="http://schemas.microsoft.com/office/drawing/2014/main" id="{F6776C66-92C0-E647-B45E-EC1D9A6D216E}"/>
                      </a:ext>
                    </a:extLst>
                  </p:cNvPr>
                  <p:cNvSpPr/>
                  <p:nvPr/>
                </p:nvSpPr>
                <p:spPr>
                  <a:xfrm>
                    <a:off x="1662866" y="3275319"/>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Parallelogram 161">
                    <a:extLst>
                      <a:ext uri="{FF2B5EF4-FFF2-40B4-BE49-F238E27FC236}">
                        <a16:creationId xmlns:a16="http://schemas.microsoft.com/office/drawing/2014/main" id="{F6FA2353-A4FD-0D4D-A9A6-6E28A9795C0F}"/>
                      </a:ext>
                    </a:extLst>
                  </p:cNvPr>
                  <p:cNvSpPr/>
                  <p:nvPr/>
                </p:nvSpPr>
                <p:spPr>
                  <a:xfrm>
                    <a:off x="1665997" y="3335463"/>
                    <a:ext cx="60577" cy="109279"/>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BEBDFBB-AA12-A845-8716-6EDDBD80DDD7}"/>
                    </a:ext>
                  </a:extLst>
                </p:cNvPr>
                <p:cNvGrpSpPr/>
                <p:nvPr/>
              </p:nvGrpSpPr>
              <p:grpSpPr>
                <a:xfrm rot="10616100">
                  <a:off x="1077546" y="3265462"/>
                  <a:ext cx="89851" cy="224192"/>
                  <a:chOff x="524726" y="3145532"/>
                  <a:chExt cx="86834" cy="264267"/>
                </a:xfrm>
                <a:solidFill>
                  <a:schemeClr val="tx1">
                    <a:lumMod val="95000"/>
                  </a:schemeClr>
                </a:solidFill>
              </p:grpSpPr>
              <p:sp>
                <p:nvSpPr>
                  <p:cNvPr id="37" name="Parallelogram 36">
                    <a:extLst>
                      <a:ext uri="{FF2B5EF4-FFF2-40B4-BE49-F238E27FC236}">
                        <a16:creationId xmlns:a16="http://schemas.microsoft.com/office/drawing/2014/main" id="{C9DC33BB-365A-7E47-9C40-DD4786B3F664}"/>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a:extLst>
                      <a:ext uri="{FF2B5EF4-FFF2-40B4-BE49-F238E27FC236}">
                        <a16:creationId xmlns:a16="http://schemas.microsoft.com/office/drawing/2014/main" id="{5B4F8509-2E2B-664F-87ED-A5D875EEDECF}"/>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672E26B1-FC9D-3643-BDCF-890430C65801}"/>
                  </a:ext>
                </a:extLst>
              </p:cNvPr>
              <p:cNvGrpSpPr/>
              <p:nvPr/>
            </p:nvGrpSpPr>
            <p:grpSpPr>
              <a:xfrm>
                <a:off x="1880366" y="3176557"/>
                <a:ext cx="424730" cy="261172"/>
                <a:chOff x="1880366" y="3176557"/>
                <a:chExt cx="424730" cy="261172"/>
              </a:xfrm>
            </p:grpSpPr>
            <p:grpSp>
              <p:nvGrpSpPr>
                <p:cNvPr id="39" name="Group 38">
                  <a:extLst>
                    <a:ext uri="{FF2B5EF4-FFF2-40B4-BE49-F238E27FC236}">
                      <a16:creationId xmlns:a16="http://schemas.microsoft.com/office/drawing/2014/main" id="{7FA07E5D-24B6-774E-8D3A-98CD11A41759}"/>
                    </a:ext>
                  </a:extLst>
                </p:cNvPr>
                <p:cNvGrpSpPr/>
                <p:nvPr/>
              </p:nvGrpSpPr>
              <p:grpSpPr>
                <a:xfrm>
                  <a:off x="1880366" y="3194797"/>
                  <a:ext cx="73789" cy="185622"/>
                  <a:chOff x="527133" y="3145532"/>
                  <a:chExt cx="84427" cy="274580"/>
                </a:xfrm>
              </p:grpSpPr>
              <p:sp>
                <p:nvSpPr>
                  <p:cNvPr id="40" name="Parallelogram 39">
                    <a:extLst>
                      <a:ext uri="{FF2B5EF4-FFF2-40B4-BE49-F238E27FC236}">
                        <a16:creationId xmlns:a16="http://schemas.microsoft.com/office/drawing/2014/main" id="{A8867D52-7AE4-0349-92D4-B87EE6B01B10}"/>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arallelogram 40">
                    <a:extLst>
                      <a:ext uri="{FF2B5EF4-FFF2-40B4-BE49-F238E27FC236}">
                        <a16:creationId xmlns:a16="http://schemas.microsoft.com/office/drawing/2014/main" id="{4D85AF1F-1790-C946-B7F4-9DAD8F6708B9}"/>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A0BC4818-C0D5-AA44-82BE-0A4153BF22F0}"/>
                    </a:ext>
                  </a:extLst>
                </p:cNvPr>
                <p:cNvGrpSpPr/>
                <p:nvPr/>
              </p:nvGrpSpPr>
              <p:grpSpPr>
                <a:xfrm rot="10800000">
                  <a:off x="2093320" y="3183256"/>
                  <a:ext cx="102416" cy="250308"/>
                  <a:chOff x="527133" y="3147518"/>
                  <a:chExt cx="91231" cy="272594"/>
                </a:xfrm>
              </p:grpSpPr>
              <p:sp>
                <p:nvSpPr>
                  <p:cNvPr id="43" name="Parallelogram 42">
                    <a:extLst>
                      <a:ext uri="{FF2B5EF4-FFF2-40B4-BE49-F238E27FC236}">
                        <a16:creationId xmlns:a16="http://schemas.microsoft.com/office/drawing/2014/main" id="{2734DE2A-9E77-084D-9EC9-FDFD72176F1E}"/>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630488D3-7CCB-9E49-B5F7-889B46C226FA}"/>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43583FD-0B71-2D4C-A3E0-339D4E147792}"/>
                    </a:ext>
                  </a:extLst>
                </p:cNvPr>
                <p:cNvGrpSpPr/>
                <p:nvPr/>
              </p:nvGrpSpPr>
              <p:grpSpPr>
                <a:xfrm rot="10800000">
                  <a:off x="1983224" y="3176557"/>
                  <a:ext cx="75659" cy="233151"/>
                  <a:chOff x="524726" y="3145532"/>
                  <a:chExt cx="86834" cy="264267"/>
                </a:xfrm>
                <a:solidFill>
                  <a:schemeClr val="tx1">
                    <a:lumMod val="95000"/>
                  </a:schemeClr>
                </a:solidFill>
              </p:grpSpPr>
              <p:sp>
                <p:nvSpPr>
                  <p:cNvPr id="46" name="Parallelogram 45">
                    <a:extLst>
                      <a:ext uri="{FF2B5EF4-FFF2-40B4-BE49-F238E27FC236}">
                        <a16:creationId xmlns:a16="http://schemas.microsoft.com/office/drawing/2014/main" id="{DF4870BA-E707-7C45-A985-2A4BBF37C2A7}"/>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arallelogram 46">
                    <a:extLst>
                      <a:ext uri="{FF2B5EF4-FFF2-40B4-BE49-F238E27FC236}">
                        <a16:creationId xmlns:a16="http://schemas.microsoft.com/office/drawing/2014/main" id="{00A0EC11-2E49-7D41-BA28-6ED347D24C8D}"/>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8DF6FD0-8F38-EF4F-A954-C9DF4FD44B74}"/>
                    </a:ext>
                  </a:extLst>
                </p:cNvPr>
                <p:cNvGrpSpPr/>
                <p:nvPr/>
              </p:nvGrpSpPr>
              <p:grpSpPr>
                <a:xfrm rot="10800000">
                  <a:off x="2226625" y="3222915"/>
                  <a:ext cx="78471" cy="214814"/>
                  <a:chOff x="527133" y="3147518"/>
                  <a:chExt cx="91231" cy="272594"/>
                </a:xfrm>
              </p:grpSpPr>
              <p:sp>
                <p:nvSpPr>
                  <p:cNvPr id="49" name="Parallelogram 48">
                    <a:extLst>
                      <a:ext uri="{FF2B5EF4-FFF2-40B4-BE49-F238E27FC236}">
                        <a16:creationId xmlns:a16="http://schemas.microsoft.com/office/drawing/2014/main" id="{C0ED11CF-966E-1B48-AC62-307F7245C753}"/>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a:extLst>
                      <a:ext uri="{FF2B5EF4-FFF2-40B4-BE49-F238E27FC236}">
                        <a16:creationId xmlns:a16="http://schemas.microsoft.com/office/drawing/2014/main" id="{44971EF5-5E56-9441-950C-7543274B8045}"/>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07812461-11D1-FF4A-8B73-42FF1EBC7727}"/>
                  </a:ext>
                </a:extLst>
              </p:cNvPr>
              <p:cNvGrpSpPr/>
              <p:nvPr/>
            </p:nvGrpSpPr>
            <p:grpSpPr>
              <a:xfrm>
                <a:off x="2975405" y="3099419"/>
                <a:ext cx="84427" cy="274580"/>
                <a:chOff x="527133" y="3145532"/>
                <a:chExt cx="84427" cy="274580"/>
              </a:xfrm>
            </p:grpSpPr>
            <p:sp>
              <p:nvSpPr>
                <p:cNvPr id="63" name="Parallelogram 62">
                  <a:extLst>
                    <a:ext uri="{FF2B5EF4-FFF2-40B4-BE49-F238E27FC236}">
                      <a16:creationId xmlns:a16="http://schemas.microsoft.com/office/drawing/2014/main" id="{9FDEFF5C-8FCE-534E-B82D-64F77A3C93C3}"/>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arallelogram 63">
                  <a:extLst>
                    <a:ext uri="{FF2B5EF4-FFF2-40B4-BE49-F238E27FC236}">
                      <a16:creationId xmlns:a16="http://schemas.microsoft.com/office/drawing/2014/main" id="{749563BB-5F55-8C43-8119-B81FB3D4AE09}"/>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74AED815-0EAC-FD48-9AB0-2A2627BEAE64}"/>
                  </a:ext>
                </a:extLst>
              </p:cNvPr>
              <p:cNvGrpSpPr/>
              <p:nvPr/>
            </p:nvGrpSpPr>
            <p:grpSpPr>
              <a:xfrm>
                <a:off x="2831058" y="3119636"/>
                <a:ext cx="101802" cy="355603"/>
                <a:chOff x="524726" y="3145532"/>
                <a:chExt cx="86834" cy="264267"/>
              </a:xfrm>
              <a:solidFill>
                <a:schemeClr val="tx1">
                  <a:lumMod val="95000"/>
                </a:schemeClr>
              </a:solidFill>
            </p:grpSpPr>
            <p:sp>
              <p:nvSpPr>
                <p:cNvPr id="61" name="Parallelogram 60">
                  <a:extLst>
                    <a:ext uri="{FF2B5EF4-FFF2-40B4-BE49-F238E27FC236}">
                      <a16:creationId xmlns:a16="http://schemas.microsoft.com/office/drawing/2014/main" id="{364DA30D-3547-4B4B-BA88-8FE995DB2740}"/>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arallelogram 61">
                  <a:extLst>
                    <a:ext uri="{FF2B5EF4-FFF2-40B4-BE49-F238E27FC236}">
                      <a16:creationId xmlns:a16="http://schemas.microsoft.com/office/drawing/2014/main" id="{C37D84B4-0B04-404D-9897-7939531C6AF2}"/>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89675FF-3502-A24E-AC52-CAA0960EE542}"/>
                  </a:ext>
                </a:extLst>
              </p:cNvPr>
              <p:cNvGrpSpPr/>
              <p:nvPr/>
            </p:nvGrpSpPr>
            <p:grpSpPr>
              <a:xfrm rot="10800000">
                <a:off x="2685091" y="3149969"/>
                <a:ext cx="89784" cy="365654"/>
                <a:chOff x="527133" y="3147518"/>
                <a:chExt cx="91231" cy="272594"/>
              </a:xfrm>
            </p:grpSpPr>
            <p:sp>
              <p:nvSpPr>
                <p:cNvPr id="59" name="Parallelogram 58">
                  <a:extLst>
                    <a:ext uri="{FF2B5EF4-FFF2-40B4-BE49-F238E27FC236}">
                      <a16:creationId xmlns:a16="http://schemas.microsoft.com/office/drawing/2014/main" id="{805EF45F-DC36-1446-9781-00C203881E34}"/>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a:extLst>
                    <a:ext uri="{FF2B5EF4-FFF2-40B4-BE49-F238E27FC236}">
                      <a16:creationId xmlns:a16="http://schemas.microsoft.com/office/drawing/2014/main" id="{AB87C29E-0CB0-664F-8C63-037B8F384434}"/>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94DF75F-AE38-574C-804C-DD8A138AC34B}"/>
                  </a:ext>
                </a:extLst>
              </p:cNvPr>
              <p:cNvGrpSpPr/>
              <p:nvPr/>
            </p:nvGrpSpPr>
            <p:grpSpPr>
              <a:xfrm rot="10616100">
                <a:off x="2544842" y="3229751"/>
                <a:ext cx="89851" cy="224192"/>
                <a:chOff x="524726" y="3145532"/>
                <a:chExt cx="86834" cy="264267"/>
              </a:xfrm>
              <a:solidFill>
                <a:schemeClr val="tx1">
                  <a:lumMod val="95000"/>
                </a:schemeClr>
              </a:solidFill>
            </p:grpSpPr>
            <p:sp>
              <p:nvSpPr>
                <p:cNvPr id="57" name="Parallelogram 56">
                  <a:extLst>
                    <a:ext uri="{FF2B5EF4-FFF2-40B4-BE49-F238E27FC236}">
                      <a16:creationId xmlns:a16="http://schemas.microsoft.com/office/drawing/2014/main" id="{3968C3E8-76A7-3D45-8C36-0C9B032911FF}"/>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a:extLst>
                    <a:ext uri="{FF2B5EF4-FFF2-40B4-BE49-F238E27FC236}">
                      <a16:creationId xmlns:a16="http://schemas.microsoft.com/office/drawing/2014/main" id="{1591C6BE-0FCA-B641-AE28-36AB749F9B6D}"/>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3CD01F16-A02C-AB4B-A870-116AE14DD40B}"/>
                  </a:ext>
                </a:extLst>
              </p:cNvPr>
              <p:cNvGrpSpPr/>
              <p:nvPr/>
            </p:nvGrpSpPr>
            <p:grpSpPr>
              <a:xfrm rot="10800000">
                <a:off x="3726249" y="3124856"/>
                <a:ext cx="80176" cy="212672"/>
                <a:chOff x="527133" y="3145532"/>
                <a:chExt cx="84427" cy="274580"/>
              </a:xfrm>
            </p:grpSpPr>
            <p:sp>
              <p:nvSpPr>
                <p:cNvPr id="77" name="Parallelogram 76">
                  <a:extLst>
                    <a:ext uri="{FF2B5EF4-FFF2-40B4-BE49-F238E27FC236}">
                      <a16:creationId xmlns:a16="http://schemas.microsoft.com/office/drawing/2014/main" id="{A760D9D9-6DC9-7D4E-995D-F67D64C0E405}"/>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arallelogram 77">
                  <a:extLst>
                    <a:ext uri="{FF2B5EF4-FFF2-40B4-BE49-F238E27FC236}">
                      <a16:creationId xmlns:a16="http://schemas.microsoft.com/office/drawing/2014/main" id="{1DC8C5D9-06D7-494E-98A1-51B5C33A4959}"/>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C762907-6D6B-DC47-9705-7C9CF012A66D}"/>
                  </a:ext>
                </a:extLst>
              </p:cNvPr>
              <p:cNvGrpSpPr/>
              <p:nvPr/>
            </p:nvGrpSpPr>
            <p:grpSpPr>
              <a:xfrm rot="21447771">
                <a:off x="3446992" y="3086055"/>
                <a:ext cx="90526" cy="286784"/>
                <a:chOff x="527133" y="3147518"/>
                <a:chExt cx="91231" cy="272594"/>
              </a:xfrm>
            </p:grpSpPr>
            <p:sp>
              <p:nvSpPr>
                <p:cNvPr id="75" name="Parallelogram 74">
                  <a:extLst>
                    <a:ext uri="{FF2B5EF4-FFF2-40B4-BE49-F238E27FC236}">
                      <a16:creationId xmlns:a16="http://schemas.microsoft.com/office/drawing/2014/main" id="{CDCE9B5A-8A83-A143-9FD3-A40CB9AC2577}"/>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75">
                  <a:extLst>
                    <a:ext uri="{FF2B5EF4-FFF2-40B4-BE49-F238E27FC236}">
                      <a16:creationId xmlns:a16="http://schemas.microsoft.com/office/drawing/2014/main" id="{094C78E7-6049-1E42-BF63-C84F5D46D4CE}"/>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DF4F61B-E6B1-FB46-9F4E-49D0F07128D3}"/>
                  </a:ext>
                </a:extLst>
              </p:cNvPr>
              <p:cNvGrpSpPr/>
              <p:nvPr/>
            </p:nvGrpSpPr>
            <p:grpSpPr>
              <a:xfrm>
                <a:off x="3578459" y="3093945"/>
                <a:ext cx="82208" cy="267127"/>
                <a:chOff x="524726" y="3145532"/>
                <a:chExt cx="86834" cy="264267"/>
              </a:xfrm>
              <a:solidFill>
                <a:schemeClr val="tx1">
                  <a:lumMod val="95000"/>
                </a:schemeClr>
              </a:solidFill>
            </p:grpSpPr>
            <p:sp>
              <p:nvSpPr>
                <p:cNvPr id="73" name="Parallelogram 72">
                  <a:extLst>
                    <a:ext uri="{FF2B5EF4-FFF2-40B4-BE49-F238E27FC236}">
                      <a16:creationId xmlns:a16="http://schemas.microsoft.com/office/drawing/2014/main" id="{491DF5F7-25D0-5F40-BE20-CF8AA79B0674}"/>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a:extLst>
                    <a:ext uri="{FF2B5EF4-FFF2-40B4-BE49-F238E27FC236}">
                      <a16:creationId xmlns:a16="http://schemas.microsoft.com/office/drawing/2014/main" id="{F1D115B1-8899-F04F-AA72-4B7E1FB2FEA4}"/>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73C23603-1245-944D-99C4-598726C8F2B1}"/>
                  </a:ext>
                </a:extLst>
              </p:cNvPr>
              <p:cNvGrpSpPr/>
              <p:nvPr/>
            </p:nvGrpSpPr>
            <p:grpSpPr>
              <a:xfrm>
                <a:off x="3320623" y="3099419"/>
                <a:ext cx="85263" cy="246118"/>
                <a:chOff x="527133" y="3147518"/>
                <a:chExt cx="91231" cy="272594"/>
              </a:xfrm>
            </p:grpSpPr>
            <p:sp>
              <p:nvSpPr>
                <p:cNvPr id="71" name="Parallelogram 70">
                  <a:extLst>
                    <a:ext uri="{FF2B5EF4-FFF2-40B4-BE49-F238E27FC236}">
                      <a16:creationId xmlns:a16="http://schemas.microsoft.com/office/drawing/2014/main" id="{5A6E1D2B-F3FB-5B4F-875C-5B06D1490DD6}"/>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a:extLst>
                    <a:ext uri="{FF2B5EF4-FFF2-40B4-BE49-F238E27FC236}">
                      <a16:creationId xmlns:a16="http://schemas.microsoft.com/office/drawing/2014/main" id="{B28CE134-9A79-B84B-AEBA-46A918E38E09}"/>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A6993E7D-E94E-6142-B47F-CBC9AB758BAE}"/>
                  </a:ext>
                </a:extLst>
              </p:cNvPr>
              <p:cNvGrpSpPr/>
              <p:nvPr/>
            </p:nvGrpSpPr>
            <p:grpSpPr>
              <a:xfrm>
                <a:off x="4101321" y="3078616"/>
                <a:ext cx="73789" cy="185622"/>
                <a:chOff x="527133" y="3145532"/>
                <a:chExt cx="84427" cy="274580"/>
              </a:xfrm>
            </p:grpSpPr>
            <p:sp>
              <p:nvSpPr>
                <p:cNvPr id="90" name="Parallelogram 89">
                  <a:extLst>
                    <a:ext uri="{FF2B5EF4-FFF2-40B4-BE49-F238E27FC236}">
                      <a16:creationId xmlns:a16="http://schemas.microsoft.com/office/drawing/2014/main" id="{85517B92-A535-A945-9A98-F7BED501D5F1}"/>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Parallelogram 90">
                  <a:extLst>
                    <a:ext uri="{FF2B5EF4-FFF2-40B4-BE49-F238E27FC236}">
                      <a16:creationId xmlns:a16="http://schemas.microsoft.com/office/drawing/2014/main" id="{0B3D1F39-9387-8A45-8CE3-24B542DF95D1}"/>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60EF5AF-C9D3-E54B-90AD-70F8AD083717}"/>
                  </a:ext>
                </a:extLst>
              </p:cNvPr>
              <p:cNvGrpSpPr/>
              <p:nvPr/>
            </p:nvGrpSpPr>
            <p:grpSpPr>
              <a:xfrm rot="10800000">
                <a:off x="4338337" y="3002579"/>
                <a:ext cx="102416" cy="250308"/>
                <a:chOff x="527133" y="3147518"/>
                <a:chExt cx="91231" cy="272594"/>
              </a:xfrm>
            </p:grpSpPr>
            <p:sp>
              <p:nvSpPr>
                <p:cNvPr id="88" name="Parallelogram 87">
                  <a:extLst>
                    <a:ext uri="{FF2B5EF4-FFF2-40B4-BE49-F238E27FC236}">
                      <a16:creationId xmlns:a16="http://schemas.microsoft.com/office/drawing/2014/main" id="{379F5C52-2AC5-5549-B7E9-647A880D8755}"/>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Parallelogram 88">
                  <a:extLst>
                    <a:ext uri="{FF2B5EF4-FFF2-40B4-BE49-F238E27FC236}">
                      <a16:creationId xmlns:a16="http://schemas.microsoft.com/office/drawing/2014/main" id="{AF26222D-3319-3E43-A5AC-3B84AD261432}"/>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6684C2C8-3E74-EB4D-9E10-CD0C32965832}"/>
                  </a:ext>
                </a:extLst>
              </p:cNvPr>
              <p:cNvGrpSpPr/>
              <p:nvPr/>
            </p:nvGrpSpPr>
            <p:grpSpPr>
              <a:xfrm rot="10800000">
                <a:off x="4218544" y="3029317"/>
                <a:ext cx="75659" cy="233151"/>
                <a:chOff x="524726" y="3145532"/>
                <a:chExt cx="86834" cy="264267"/>
              </a:xfrm>
              <a:solidFill>
                <a:schemeClr val="tx1">
                  <a:lumMod val="95000"/>
                </a:schemeClr>
              </a:solidFill>
            </p:grpSpPr>
            <p:sp>
              <p:nvSpPr>
                <p:cNvPr id="86" name="Parallelogram 85">
                  <a:extLst>
                    <a:ext uri="{FF2B5EF4-FFF2-40B4-BE49-F238E27FC236}">
                      <a16:creationId xmlns:a16="http://schemas.microsoft.com/office/drawing/2014/main" id="{5BA714A7-D37C-9745-956E-6F725D44CA85}"/>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Parallelogram 86">
                  <a:extLst>
                    <a:ext uri="{FF2B5EF4-FFF2-40B4-BE49-F238E27FC236}">
                      <a16:creationId xmlns:a16="http://schemas.microsoft.com/office/drawing/2014/main" id="{E1AE0438-44D6-784E-BA12-78DA63E3EAF7}"/>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4F000D11-5BBC-1B4D-AF6D-0EE8DBC72547}"/>
                  </a:ext>
                </a:extLst>
              </p:cNvPr>
              <p:cNvGrpSpPr/>
              <p:nvPr/>
            </p:nvGrpSpPr>
            <p:grpSpPr>
              <a:xfrm rot="10800000">
                <a:off x="4462188" y="3006338"/>
                <a:ext cx="78471" cy="214814"/>
                <a:chOff x="527133" y="3147518"/>
                <a:chExt cx="91231" cy="272594"/>
              </a:xfrm>
            </p:grpSpPr>
            <p:sp>
              <p:nvSpPr>
                <p:cNvPr id="84" name="Parallelogram 83">
                  <a:extLst>
                    <a:ext uri="{FF2B5EF4-FFF2-40B4-BE49-F238E27FC236}">
                      <a16:creationId xmlns:a16="http://schemas.microsoft.com/office/drawing/2014/main" id="{E14919F4-CD3B-464C-A8AA-4E285F953257}"/>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arallelogram 84">
                  <a:extLst>
                    <a:ext uri="{FF2B5EF4-FFF2-40B4-BE49-F238E27FC236}">
                      <a16:creationId xmlns:a16="http://schemas.microsoft.com/office/drawing/2014/main" id="{4773AD0D-926E-FA48-A8DF-24FF1EA8F8FD}"/>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06AAA6B2-6B74-CD4F-B370-85CA26268356}"/>
                  </a:ext>
                </a:extLst>
              </p:cNvPr>
              <p:cNvGrpSpPr/>
              <p:nvPr/>
            </p:nvGrpSpPr>
            <p:grpSpPr>
              <a:xfrm rot="476390">
                <a:off x="4821623" y="3000233"/>
                <a:ext cx="409338" cy="169584"/>
                <a:chOff x="1077546" y="3109235"/>
                <a:chExt cx="514990" cy="405350"/>
              </a:xfrm>
            </p:grpSpPr>
            <p:grpSp>
              <p:nvGrpSpPr>
                <p:cNvPr id="93" name="Group 92">
                  <a:extLst>
                    <a:ext uri="{FF2B5EF4-FFF2-40B4-BE49-F238E27FC236}">
                      <a16:creationId xmlns:a16="http://schemas.microsoft.com/office/drawing/2014/main" id="{69116B99-5C7B-3841-9D8E-2A8810192941}"/>
                    </a:ext>
                  </a:extLst>
                </p:cNvPr>
                <p:cNvGrpSpPr/>
                <p:nvPr/>
              </p:nvGrpSpPr>
              <p:grpSpPr>
                <a:xfrm>
                  <a:off x="1508109" y="3135130"/>
                  <a:ext cx="84427" cy="274580"/>
                  <a:chOff x="527133" y="3145532"/>
                  <a:chExt cx="84427" cy="274580"/>
                </a:xfrm>
              </p:grpSpPr>
              <p:sp>
                <p:nvSpPr>
                  <p:cNvPr id="103" name="Parallelogram 102">
                    <a:extLst>
                      <a:ext uri="{FF2B5EF4-FFF2-40B4-BE49-F238E27FC236}">
                        <a16:creationId xmlns:a16="http://schemas.microsoft.com/office/drawing/2014/main" id="{383C1451-2EC5-CB47-AF5A-C743DF24BF46}"/>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Parallelogram 103">
                    <a:extLst>
                      <a:ext uri="{FF2B5EF4-FFF2-40B4-BE49-F238E27FC236}">
                        <a16:creationId xmlns:a16="http://schemas.microsoft.com/office/drawing/2014/main" id="{FD09CBF2-168B-5E4B-B796-681FDF99D4FF}"/>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34B16593-F6EE-6640-891B-7F3533392C6C}"/>
                    </a:ext>
                  </a:extLst>
                </p:cNvPr>
                <p:cNvGrpSpPr/>
                <p:nvPr/>
              </p:nvGrpSpPr>
              <p:grpSpPr>
                <a:xfrm>
                  <a:off x="1347693" y="3109235"/>
                  <a:ext cx="94269" cy="382662"/>
                  <a:chOff x="524726" y="3145532"/>
                  <a:chExt cx="86834" cy="264267"/>
                </a:xfrm>
                <a:solidFill>
                  <a:schemeClr val="tx1">
                    <a:lumMod val="95000"/>
                  </a:schemeClr>
                </a:solidFill>
              </p:grpSpPr>
              <p:sp>
                <p:nvSpPr>
                  <p:cNvPr id="101" name="Parallelogram 100">
                    <a:extLst>
                      <a:ext uri="{FF2B5EF4-FFF2-40B4-BE49-F238E27FC236}">
                        <a16:creationId xmlns:a16="http://schemas.microsoft.com/office/drawing/2014/main" id="{F5881E30-F642-904C-9C72-DD10A5565A21}"/>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Parallelogram 101">
                    <a:extLst>
                      <a:ext uri="{FF2B5EF4-FFF2-40B4-BE49-F238E27FC236}">
                        <a16:creationId xmlns:a16="http://schemas.microsoft.com/office/drawing/2014/main" id="{C1AF8ADA-D5F9-1149-AFA9-DF4FF1EFEE86}"/>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EAD8983B-C574-9747-95C5-7D8E30D848D3}"/>
                    </a:ext>
                  </a:extLst>
                </p:cNvPr>
                <p:cNvGrpSpPr/>
                <p:nvPr/>
              </p:nvGrpSpPr>
              <p:grpSpPr>
                <a:xfrm rot="10800000">
                  <a:off x="1218588" y="3148931"/>
                  <a:ext cx="89784" cy="365654"/>
                  <a:chOff x="527133" y="3147518"/>
                  <a:chExt cx="91231" cy="272594"/>
                </a:xfrm>
              </p:grpSpPr>
              <p:sp>
                <p:nvSpPr>
                  <p:cNvPr id="99" name="Parallelogram 98">
                    <a:extLst>
                      <a:ext uri="{FF2B5EF4-FFF2-40B4-BE49-F238E27FC236}">
                        <a16:creationId xmlns:a16="http://schemas.microsoft.com/office/drawing/2014/main" id="{5E2F16F9-6FAE-124C-BF40-51338061070C}"/>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1010367F-948F-824D-850F-8BB6A19EF542}"/>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DCF20213-A5DF-054E-93CD-FCD0E36990F8}"/>
                    </a:ext>
                  </a:extLst>
                </p:cNvPr>
                <p:cNvGrpSpPr/>
                <p:nvPr/>
              </p:nvGrpSpPr>
              <p:grpSpPr>
                <a:xfrm rot="10616100">
                  <a:off x="1077546" y="3265462"/>
                  <a:ext cx="89851" cy="224192"/>
                  <a:chOff x="524726" y="3145532"/>
                  <a:chExt cx="86834" cy="264267"/>
                </a:xfrm>
                <a:solidFill>
                  <a:schemeClr val="tx1">
                    <a:lumMod val="95000"/>
                  </a:schemeClr>
                </a:solidFill>
              </p:grpSpPr>
              <p:sp>
                <p:nvSpPr>
                  <p:cNvPr id="97" name="Parallelogram 96">
                    <a:extLst>
                      <a:ext uri="{FF2B5EF4-FFF2-40B4-BE49-F238E27FC236}">
                        <a16:creationId xmlns:a16="http://schemas.microsoft.com/office/drawing/2014/main" id="{F1022767-36F4-B64A-A262-E8E69E4B7FFF}"/>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Parallelogram 97">
                    <a:extLst>
                      <a:ext uri="{FF2B5EF4-FFF2-40B4-BE49-F238E27FC236}">
                        <a16:creationId xmlns:a16="http://schemas.microsoft.com/office/drawing/2014/main" id="{3735EB62-95B7-5240-BF68-7475612B2354}"/>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a:extLst>
                  <a:ext uri="{FF2B5EF4-FFF2-40B4-BE49-F238E27FC236}">
                    <a16:creationId xmlns:a16="http://schemas.microsoft.com/office/drawing/2014/main" id="{0607DE01-EC3E-0747-B1C7-0D85781653C0}"/>
                  </a:ext>
                </a:extLst>
              </p:cNvPr>
              <p:cNvGrpSpPr/>
              <p:nvPr/>
            </p:nvGrpSpPr>
            <p:grpSpPr>
              <a:xfrm rot="273625">
                <a:off x="5832864" y="2902548"/>
                <a:ext cx="87562" cy="181704"/>
                <a:chOff x="527133" y="3145532"/>
                <a:chExt cx="84427" cy="274580"/>
              </a:xfrm>
            </p:grpSpPr>
            <p:sp>
              <p:nvSpPr>
                <p:cNvPr id="116" name="Parallelogram 115">
                  <a:extLst>
                    <a:ext uri="{FF2B5EF4-FFF2-40B4-BE49-F238E27FC236}">
                      <a16:creationId xmlns:a16="http://schemas.microsoft.com/office/drawing/2014/main" id="{E696DE33-D6BF-3C40-ADB8-483BA0AF2002}"/>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Parallelogram 116">
                  <a:extLst>
                    <a:ext uri="{FF2B5EF4-FFF2-40B4-BE49-F238E27FC236}">
                      <a16:creationId xmlns:a16="http://schemas.microsoft.com/office/drawing/2014/main" id="{7843B36E-2598-8A47-8127-97128D4FAAC4}"/>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B53DBCAD-EF4A-C44A-BE25-D75C8FA4FBA2}"/>
                  </a:ext>
                </a:extLst>
              </p:cNvPr>
              <p:cNvGrpSpPr/>
              <p:nvPr/>
            </p:nvGrpSpPr>
            <p:grpSpPr>
              <a:xfrm rot="273625">
                <a:off x="5690191" y="2887330"/>
                <a:ext cx="97770" cy="253228"/>
                <a:chOff x="524726" y="3145532"/>
                <a:chExt cx="86834" cy="264267"/>
              </a:xfrm>
              <a:solidFill>
                <a:schemeClr val="tx1">
                  <a:lumMod val="95000"/>
                </a:schemeClr>
              </a:solidFill>
            </p:grpSpPr>
            <p:sp>
              <p:nvSpPr>
                <p:cNvPr id="114" name="Parallelogram 113">
                  <a:extLst>
                    <a:ext uri="{FF2B5EF4-FFF2-40B4-BE49-F238E27FC236}">
                      <a16:creationId xmlns:a16="http://schemas.microsoft.com/office/drawing/2014/main" id="{E77C198F-348F-4248-931C-3C57638593AA}"/>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Parallelogram 114">
                  <a:extLst>
                    <a:ext uri="{FF2B5EF4-FFF2-40B4-BE49-F238E27FC236}">
                      <a16:creationId xmlns:a16="http://schemas.microsoft.com/office/drawing/2014/main" id="{82FAC9C1-3CD9-9447-A4FC-7570FE13A5F8}"/>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EB34D19-8AF2-5045-9F0C-6263C8663E19}"/>
                  </a:ext>
                </a:extLst>
              </p:cNvPr>
              <p:cNvGrpSpPr/>
              <p:nvPr/>
            </p:nvGrpSpPr>
            <p:grpSpPr>
              <a:xfrm rot="11073625">
                <a:off x="5555082" y="2902702"/>
                <a:ext cx="93118" cy="241973"/>
                <a:chOff x="527133" y="3147518"/>
                <a:chExt cx="91231" cy="272594"/>
              </a:xfrm>
            </p:grpSpPr>
            <p:sp>
              <p:nvSpPr>
                <p:cNvPr id="112" name="Parallelogram 111">
                  <a:extLst>
                    <a:ext uri="{FF2B5EF4-FFF2-40B4-BE49-F238E27FC236}">
                      <a16:creationId xmlns:a16="http://schemas.microsoft.com/office/drawing/2014/main" id="{924D1BC0-917E-A641-B686-67094118075F}"/>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Parallelogram 112">
                  <a:extLst>
                    <a:ext uri="{FF2B5EF4-FFF2-40B4-BE49-F238E27FC236}">
                      <a16:creationId xmlns:a16="http://schemas.microsoft.com/office/drawing/2014/main" id="{C91F4380-703E-5B45-B6FC-91D0CBD2D108}"/>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970B6BE5-173B-174C-AF9D-5EFF1F6CF913}"/>
                  </a:ext>
                </a:extLst>
              </p:cNvPr>
              <p:cNvGrpSpPr/>
              <p:nvPr/>
            </p:nvGrpSpPr>
            <p:grpSpPr>
              <a:xfrm rot="10889725">
                <a:off x="5406856" y="2968093"/>
                <a:ext cx="93188" cy="148360"/>
                <a:chOff x="524726" y="3145532"/>
                <a:chExt cx="86834" cy="264267"/>
              </a:xfrm>
              <a:solidFill>
                <a:schemeClr val="tx1">
                  <a:lumMod val="95000"/>
                </a:schemeClr>
              </a:solidFill>
            </p:grpSpPr>
            <p:sp>
              <p:nvSpPr>
                <p:cNvPr id="110" name="Parallelogram 109">
                  <a:extLst>
                    <a:ext uri="{FF2B5EF4-FFF2-40B4-BE49-F238E27FC236}">
                      <a16:creationId xmlns:a16="http://schemas.microsoft.com/office/drawing/2014/main" id="{F4F8F21F-7B14-3F41-B004-347EA3CDAC46}"/>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Parallelogram 110">
                  <a:extLst>
                    <a:ext uri="{FF2B5EF4-FFF2-40B4-BE49-F238E27FC236}">
                      <a16:creationId xmlns:a16="http://schemas.microsoft.com/office/drawing/2014/main" id="{8F55FDED-101B-D543-97AC-DBE09D520A3B}"/>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7E3BA6EC-B199-1945-A29C-4C1B788D4FD1}"/>
                  </a:ext>
                </a:extLst>
              </p:cNvPr>
              <p:cNvGrpSpPr/>
              <p:nvPr/>
            </p:nvGrpSpPr>
            <p:grpSpPr>
              <a:xfrm rot="476390">
                <a:off x="6170046" y="2913915"/>
                <a:ext cx="409338" cy="169584"/>
                <a:chOff x="1077546" y="3109235"/>
                <a:chExt cx="514990" cy="405350"/>
              </a:xfrm>
            </p:grpSpPr>
            <p:grpSp>
              <p:nvGrpSpPr>
                <p:cNvPr id="119" name="Group 118">
                  <a:extLst>
                    <a:ext uri="{FF2B5EF4-FFF2-40B4-BE49-F238E27FC236}">
                      <a16:creationId xmlns:a16="http://schemas.microsoft.com/office/drawing/2014/main" id="{54954282-3747-6445-9244-F192AD8ECC10}"/>
                    </a:ext>
                  </a:extLst>
                </p:cNvPr>
                <p:cNvGrpSpPr/>
                <p:nvPr/>
              </p:nvGrpSpPr>
              <p:grpSpPr>
                <a:xfrm>
                  <a:off x="1508109" y="3135130"/>
                  <a:ext cx="84427" cy="274580"/>
                  <a:chOff x="527133" y="3145532"/>
                  <a:chExt cx="84427" cy="274580"/>
                </a:xfrm>
              </p:grpSpPr>
              <p:sp>
                <p:nvSpPr>
                  <p:cNvPr id="129" name="Parallelogram 128">
                    <a:extLst>
                      <a:ext uri="{FF2B5EF4-FFF2-40B4-BE49-F238E27FC236}">
                        <a16:creationId xmlns:a16="http://schemas.microsoft.com/office/drawing/2014/main" id="{CC38E969-F0EE-4C49-B73E-50098C76066D}"/>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Parallelogram 129">
                    <a:extLst>
                      <a:ext uri="{FF2B5EF4-FFF2-40B4-BE49-F238E27FC236}">
                        <a16:creationId xmlns:a16="http://schemas.microsoft.com/office/drawing/2014/main" id="{00A71CEF-B4D0-E544-8927-555D8D3CFFA2}"/>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921E4935-E4EF-E546-B88B-5DE0ED41A1D6}"/>
                    </a:ext>
                  </a:extLst>
                </p:cNvPr>
                <p:cNvGrpSpPr/>
                <p:nvPr/>
              </p:nvGrpSpPr>
              <p:grpSpPr>
                <a:xfrm>
                  <a:off x="1347693" y="3109235"/>
                  <a:ext cx="94269" cy="382662"/>
                  <a:chOff x="524726" y="3145532"/>
                  <a:chExt cx="86834" cy="264267"/>
                </a:xfrm>
                <a:solidFill>
                  <a:schemeClr val="tx1">
                    <a:lumMod val="95000"/>
                  </a:schemeClr>
                </a:solidFill>
              </p:grpSpPr>
              <p:sp>
                <p:nvSpPr>
                  <p:cNvPr id="127" name="Parallelogram 126">
                    <a:extLst>
                      <a:ext uri="{FF2B5EF4-FFF2-40B4-BE49-F238E27FC236}">
                        <a16:creationId xmlns:a16="http://schemas.microsoft.com/office/drawing/2014/main" id="{A0D59566-E173-514B-86AB-8096D7247E01}"/>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Parallelogram 127">
                    <a:extLst>
                      <a:ext uri="{FF2B5EF4-FFF2-40B4-BE49-F238E27FC236}">
                        <a16:creationId xmlns:a16="http://schemas.microsoft.com/office/drawing/2014/main" id="{1737C31D-22CB-5142-BE6A-72ECF1712430}"/>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084E023E-7605-2B4A-BF97-4126044617EE}"/>
                    </a:ext>
                  </a:extLst>
                </p:cNvPr>
                <p:cNvGrpSpPr/>
                <p:nvPr/>
              </p:nvGrpSpPr>
              <p:grpSpPr>
                <a:xfrm rot="10800000">
                  <a:off x="1218588" y="3148931"/>
                  <a:ext cx="89784" cy="365654"/>
                  <a:chOff x="527133" y="3147518"/>
                  <a:chExt cx="91231" cy="272594"/>
                </a:xfrm>
              </p:grpSpPr>
              <p:sp>
                <p:nvSpPr>
                  <p:cNvPr id="125" name="Parallelogram 124">
                    <a:extLst>
                      <a:ext uri="{FF2B5EF4-FFF2-40B4-BE49-F238E27FC236}">
                        <a16:creationId xmlns:a16="http://schemas.microsoft.com/office/drawing/2014/main" id="{23D39436-BEF4-8A49-97A9-89F529E5E33A}"/>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Parallelogram 125">
                    <a:extLst>
                      <a:ext uri="{FF2B5EF4-FFF2-40B4-BE49-F238E27FC236}">
                        <a16:creationId xmlns:a16="http://schemas.microsoft.com/office/drawing/2014/main" id="{C0415115-5430-124F-801B-F49BCDFC9B18}"/>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A3EDA7D-4D6B-EE46-97F0-BCB5F098A73A}"/>
                    </a:ext>
                  </a:extLst>
                </p:cNvPr>
                <p:cNvGrpSpPr/>
                <p:nvPr/>
              </p:nvGrpSpPr>
              <p:grpSpPr>
                <a:xfrm rot="10616100">
                  <a:off x="1077546" y="3265462"/>
                  <a:ext cx="89851" cy="224192"/>
                  <a:chOff x="524726" y="3145532"/>
                  <a:chExt cx="86834" cy="264267"/>
                </a:xfrm>
                <a:solidFill>
                  <a:schemeClr val="tx1">
                    <a:lumMod val="95000"/>
                  </a:schemeClr>
                </a:solidFill>
              </p:grpSpPr>
              <p:sp>
                <p:nvSpPr>
                  <p:cNvPr id="123" name="Parallelogram 122">
                    <a:extLst>
                      <a:ext uri="{FF2B5EF4-FFF2-40B4-BE49-F238E27FC236}">
                        <a16:creationId xmlns:a16="http://schemas.microsoft.com/office/drawing/2014/main" id="{7D572913-63B3-DA40-BAB1-1859CCEF7015}"/>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Parallelogram 123">
                    <a:extLst>
                      <a:ext uri="{FF2B5EF4-FFF2-40B4-BE49-F238E27FC236}">
                        <a16:creationId xmlns:a16="http://schemas.microsoft.com/office/drawing/2014/main" id="{FE59464C-EB16-6E49-A909-62DBC3F056D8}"/>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30">
                <a:extLst>
                  <a:ext uri="{FF2B5EF4-FFF2-40B4-BE49-F238E27FC236}">
                    <a16:creationId xmlns:a16="http://schemas.microsoft.com/office/drawing/2014/main" id="{D14B6122-92D8-5F4F-BAC4-2F7050A6AB6F}"/>
                  </a:ext>
                </a:extLst>
              </p:cNvPr>
              <p:cNvGrpSpPr/>
              <p:nvPr/>
            </p:nvGrpSpPr>
            <p:grpSpPr>
              <a:xfrm rot="9801660">
                <a:off x="6869462" y="2806263"/>
                <a:ext cx="424730" cy="261172"/>
                <a:chOff x="1880366" y="3176557"/>
                <a:chExt cx="424730" cy="261172"/>
              </a:xfrm>
            </p:grpSpPr>
            <p:grpSp>
              <p:nvGrpSpPr>
                <p:cNvPr id="132" name="Group 131">
                  <a:extLst>
                    <a:ext uri="{FF2B5EF4-FFF2-40B4-BE49-F238E27FC236}">
                      <a16:creationId xmlns:a16="http://schemas.microsoft.com/office/drawing/2014/main" id="{7658BF68-4045-1D42-AF4C-ED2FA74359CA}"/>
                    </a:ext>
                  </a:extLst>
                </p:cNvPr>
                <p:cNvGrpSpPr/>
                <p:nvPr/>
              </p:nvGrpSpPr>
              <p:grpSpPr>
                <a:xfrm>
                  <a:off x="1880366" y="3194797"/>
                  <a:ext cx="73789" cy="185622"/>
                  <a:chOff x="527133" y="3145532"/>
                  <a:chExt cx="84427" cy="274580"/>
                </a:xfrm>
              </p:grpSpPr>
              <p:sp>
                <p:nvSpPr>
                  <p:cNvPr id="142" name="Parallelogram 141">
                    <a:extLst>
                      <a:ext uri="{FF2B5EF4-FFF2-40B4-BE49-F238E27FC236}">
                        <a16:creationId xmlns:a16="http://schemas.microsoft.com/office/drawing/2014/main" id="{1EC22447-A3DB-F34F-9E27-FD3256D38149}"/>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Parallelogram 142">
                    <a:extLst>
                      <a:ext uri="{FF2B5EF4-FFF2-40B4-BE49-F238E27FC236}">
                        <a16:creationId xmlns:a16="http://schemas.microsoft.com/office/drawing/2014/main" id="{7E8DC2E5-C425-BB4E-8E03-6F6056F7EA25}"/>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EA29C10D-10E7-F548-8CF9-842D3C73789B}"/>
                    </a:ext>
                  </a:extLst>
                </p:cNvPr>
                <p:cNvGrpSpPr/>
                <p:nvPr/>
              </p:nvGrpSpPr>
              <p:grpSpPr>
                <a:xfrm rot="10800000">
                  <a:off x="2093320" y="3183256"/>
                  <a:ext cx="102416" cy="250308"/>
                  <a:chOff x="527133" y="3147518"/>
                  <a:chExt cx="91231" cy="272594"/>
                </a:xfrm>
              </p:grpSpPr>
              <p:sp>
                <p:nvSpPr>
                  <p:cNvPr id="140" name="Parallelogram 139">
                    <a:extLst>
                      <a:ext uri="{FF2B5EF4-FFF2-40B4-BE49-F238E27FC236}">
                        <a16:creationId xmlns:a16="http://schemas.microsoft.com/office/drawing/2014/main" id="{15232DF0-7236-CD40-B2BE-8D2A651FB70E}"/>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arallelogram 140">
                    <a:extLst>
                      <a:ext uri="{FF2B5EF4-FFF2-40B4-BE49-F238E27FC236}">
                        <a16:creationId xmlns:a16="http://schemas.microsoft.com/office/drawing/2014/main" id="{12029D73-A738-6247-9305-FED183D6219E}"/>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2A1E6E1E-46F9-5D42-A410-E04EA601E961}"/>
                    </a:ext>
                  </a:extLst>
                </p:cNvPr>
                <p:cNvGrpSpPr/>
                <p:nvPr/>
              </p:nvGrpSpPr>
              <p:grpSpPr>
                <a:xfrm rot="10800000">
                  <a:off x="1983224" y="3176557"/>
                  <a:ext cx="75659" cy="233151"/>
                  <a:chOff x="524726" y="3145532"/>
                  <a:chExt cx="86834" cy="264267"/>
                </a:xfrm>
                <a:solidFill>
                  <a:schemeClr val="tx1">
                    <a:lumMod val="95000"/>
                  </a:schemeClr>
                </a:solidFill>
              </p:grpSpPr>
              <p:sp>
                <p:nvSpPr>
                  <p:cNvPr id="138" name="Parallelogram 137">
                    <a:extLst>
                      <a:ext uri="{FF2B5EF4-FFF2-40B4-BE49-F238E27FC236}">
                        <a16:creationId xmlns:a16="http://schemas.microsoft.com/office/drawing/2014/main" id="{1EEA3B8F-CEBF-F94A-B752-A518B63D670B}"/>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arallelogram 138">
                    <a:extLst>
                      <a:ext uri="{FF2B5EF4-FFF2-40B4-BE49-F238E27FC236}">
                        <a16:creationId xmlns:a16="http://schemas.microsoft.com/office/drawing/2014/main" id="{53C9A78A-6558-D348-8714-24DCFBF7C271}"/>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B700D781-7259-7A46-991E-2590A5ACD791}"/>
                    </a:ext>
                  </a:extLst>
                </p:cNvPr>
                <p:cNvGrpSpPr/>
                <p:nvPr/>
              </p:nvGrpSpPr>
              <p:grpSpPr>
                <a:xfrm rot="10800000">
                  <a:off x="2226625" y="3222915"/>
                  <a:ext cx="78471" cy="214814"/>
                  <a:chOff x="527133" y="3147518"/>
                  <a:chExt cx="91231" cy="272594"/>
                </a:xfrm>
              </p:grpSpPr>
              <p:sp>
                <p:nvSpPr>
                  <p:cNvPr id="136" name="Parallelogram 135">
                    <a:extLst>
                      <a:ext uri="{FF2B5EF4-FFF2-40B4-BE49-F238E27FC236}">
                        <a16:creationId xmlns:a16="http://schemas.microsoft.com/office/drawing/2014/main" id="{281DB3B7-795D-6E46-9967-1310D6291309}"/>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Parallelogram 136">
                    <a:extLst>
                      <a:ext uri="{FF2B5EF4-FFF2-40B4-BE49-F238E27FC236}">
                        <a16:creationId xmlns:a16="http://schemas.microsoft.com/office/drawing/2014/main" id="{487E2DEC-8EF1-F648-A697-4347C2714987}"/>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B6F2EC85-10E1-454E-9F4F-57FBE172C5BB}"/>
                  </a:ext>
                </a:extLst>
              </p:cNvPr>
              <p:cNvGrpSpPr/>
              <p:nvPr/>
            </p:nvGrpSpPr>
            <p:grpSpPr>
              <a:xfrm rot="476390">
                <a:off x="7691938" y="2804046"/>
                <a:ext cx="67107" cy="114874"/>
                <a:chOff x="527133" y="3145532"/>
                <a:chExt cx="84427" cy="274580"/>
              </a:xfrm>
            </p:grpSpPr>
            <p:sp>
              <p:nvSpPr>
                <p:cNvPr id="155" name="Parallelogram 154">
                  <a:extLst>
                    <a:ext uri="{FF2B5EF4-FFF2-40B4-BE49-F238E27FC236}">
                      <a16:creationId xmlns:a16="http://schemas.microsoft.com/office/drawing/2014/main" id="{D4B7E21E-EE97-8549-A0BA-44FB730ECBEA}"/>
                    </a:ext>
                  </a:extLst>
                </p:cNvPr>
                <p:cNvSpPr/>
                <p:nvPr/>
              </p:nvSpPr>
              <p:spPr>
                <a:xfrm>
                  <a:off x="539552" y="3145532"/>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Parallelogram 155">
                  <a:extLst>
                    <a:ext uri="{FF2B5EF4-FFF2-40B4-BE49-F238E27FC236}">
                      <a16:creationId xmlns:a16="http://schemas.microsoft.com/office/drawing/2014/main" id="{85E58934-4E29-D44F-B11D-E3893B0A7909}"/>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E11AA9CE-8E4A-1042-B8E0-69EF359E026D}"/>
                  </a:ext>
                </a:extLst>
              </p:cNvPr>
              <p:cNvGrpSpPr/>
              <p:nvPr/>
            </p:nvGrpSpPr>
            <p:grpSpPr>
              <a:xfrm rot="11077857">
                <a:off x="7775340" y="2806836"/>
                <a:ext cx="78144" cy="124139"/>
                <a:chOff x="527133" y="3147518"/>
                <a:chExt cx="91231" cy="272594"/>
              </a:xfrm>
            </p:grpSpPr>
            <p:sp>
              <p:nvSpPr>
                <p:cNvPr id="151" name="Parallelogram 150">
                  <a:extLst>
                    <a:ext uri="{FF2B5EF4-FFF2-40B4-BE49-F238E27FC236}">
                      <a16:creationId xmlns:a16="http://schemas.microsoft.com/office/drawing/2014/main" id="{DC7C95BC-A808-354F-B509-7DEB7F9AB14E}"/>
                    </a:ext>
                  </a:extLst>
                </p:cNvPr>
                <p:cNvSpPr/>
                <p:nvPr/>
              </p:nvSpPr>
              <p:spPr>
                <a:xfrm>
                  <a:off x="546356" y="3147518"/>
                  <a:ext cx="72008" cy="14401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arallelogram 151">
                  <a:extLst>
                    <a:ext uri="{FF2B5EF4-FFF2-40B4-BE49-F238E27FC236}">
                      <a16:creationId xmlns:a16="http://schemas.microsoft.com/office/drawing/2014/main" id="{1BFF6634-5C25-344E-9CFC-3BAA7E60BF7C}"/>
                    </a:ext>
                  </a:extLst>
                </p:cNvPr>
                <p:cNvSpPr/>
                <p:nvPr/>
              </p:nvSpPr>
              <p:spPr>
                <a:xfrm>
                  <a:off x="527133" y="3276096"/>
                  <a:ext cx="72008" cy="144016"/>
                </a:xfrm>
                <a:prstGeom prst="parallelogra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28F89EF4-127F-1248-BBA8-7CA13A069A82}"/>
                  </a:ext>
                </a:extLst>
              </p:cNvPr>
              <p:cNvGrpSpPr/>
              <p:nvPr/>
            </p:nvGrpSpPr>
            <p:grpSpPr>
              <a:xfrm rot="11092490">
                <a:off x="7602170" y="2815981"/>
                <a:ext cx="61797" cy="103359"/>
                <a:chOff x="524726" y="3145532"/>
                <a:chExt cx="86834" cy="264267"/>
              </a:xfrm>
              <a:solidFill>
                <a:schemeClr val="tx1">
                  <a:lumMod val="95000"/>
                </a:schemeClr>
              </a:solidFill>
            </p:grpSpPr>
            <p:sp>
              <p:nvSpPr>
                <p:cNvPr id="149" name="Parallelogram 148">
                  <a:extLst>
                    <a:ext uri="{FF2B5EF4-FFF2-40B4-BE49-F238E27FC236}">
                      <a16:creationId xmlns:a16="http://schemas.microsoft.com/office/drawing/2014/main" id="{9817D120-A392-E544-AF43-249384F38D77}"/>
                    </a:ext>
                  </a:extLst>
                </p:cNvPr>
                <p:cNvSpPr/>
                <p:nvPr/>
              </p:nvSpPr>
              <p:spPr>
                <a:xfrm>
                  <a:off x="539552" y="3145532"/>
                  <a:ext cx="72008" cy="144016"/>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Parallelogram 149">
                  <a:extLst>
                    <a:ext uri="{FF2B5EF4-FFF2-40B4-BE49-F238E27FC236}">
                      <a16:creationId xmlns:a16="http://schemas.microsoft.com/office/drawing/2014/main" id="{F38F667D-A2CE-D545-BC70-C3DD138D4456}"/>
                    </a:ext>
                  </a:extLst>
                </p:cNvPr>
                <p:cNvSpPr/>
                <p:nvPr/>
              </p:nvSpPr>
              <p:spPr>
                <a:xfrm>
                  <a:off x="524726" y="3265783"/>
                  <a:ext cx="72008" cy="144016"/>
                </a:xfrm>
                <a:prstGeom prst="parallelogram">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Freeform 157">
                <a:extLst>
                  <a:ext uri="{FF2B5EF4-FFF2-40B4-BE49-F238E27FC236}">
                    <a16:creationId xmlns:a16="http://schemas.microsoft.com/office/drawing/2014/main" id="{7EB86B96-CC65-CF40-8FD6-30102D9C6D06}"/>
                  </a:ext>
                </a:extLst>
              </p:cNvPr>
              <p:cNvSpPr/>
              <p:nvPr/>
            </p:nvSpPr>
            <p:spPr>
              <a:xfrm>
                <a:off x="71500" y="2807819"/>
                <a:ext cx="7943273" cy="705209"/>
              </a:xfrm>
              <a:custGeom>
                <a:avLst/>
                <a:gdLst>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50982 w 7943273"/>
                  <a:gd name="connsiteY6" fmla="*/ 369455 h 695804"/>
                  <a:gd name="connsiteX7" fmla="*/ 378691 w 7943273"/>
                  <a:gd name="connsiteY7" fmla="*/ 360218 h 695804"/>
                  <a:gd name="connsiteX8" fmla="*/ 443345 w 7943273"/>
                  <a:gd name="connsiteY8" fmla="*/ 332509 h 695804"/>
                  <a:gd name="connsiteX9" fmla="*/ 646545 w 7943273"/>
                  <a:gd name="connsiteY9" fmla="*/ 341745 h 695804"/>
                  <a:gd name="connsiteX10" fmla="*/ 674255 w 7943273"/>
                  <a:gd name="connsiteY10" fmla="*/ 350982 h 695804"/>
                  <a:gd name="connsiteX11" fmla="*/ 692727 w 7943273"/>
                  <a:gd name="connsiteY11" fmla="*/ 378691 h 695804"/>
                  <a:gd name="connsiteX12" fmla="*/ 720436 w 7943273"/>
                  <a:gd name="connsiteY12" fmla="*/ 406400 h 695804"/>
                  <a:gd name="connsiteX13" fmla="*/ 738909 w 7943273"/>
                  <a:gd name="connsiteY13" fmla="*/ 434109 h 695804"/>
                  <a:gd name="connsiteX14" fmla="*/ 942109 w 7943273"/>
                  <a:gd name="connsiteY14" fmla="*/ 618836 h 695804"/>
                  <a:gd name="connsiteX15" fmla="*/ 1025236 w 7943273"/>
                  <a:gd name="connsiteY15" fmla="*/ 665018 h 695804"/>
                  <a:gd name="connsiteX16" fmla="*/ 1052945 w 7943273"/>
                  <a:gd name="connsiteY16" fmla="*/ 683491 h 695804"/>
                  <a:gd name="connsiteX17" fmla="*/ 1228436 w 7943273"/>
                  <a:gd name="connsiteY17" fmla="*/ 683491 h 695804"/>
                  <a:gd name="connsiteX18" fmla="*/ 1330036 w 7943273"/>
                  <a:gd name="connsiteY18" fmla="*/ 655782 h 695804"/>
                  <a:gd name="connsiteX19" fmla="*/ 1357745 w 7943273"/>
                  <a:gd name="connsiteY19" fmla="*/ 646545 h 695804"/>
                  <a:gd name="connsiteX20" fmla="*/ 1385455 w 7943273"/>
                  <a:gd name="connsiteY20" fmla="*/ 637309 h 695804"/>
                  <a:gd name="connsiteX21" fmla="*/ 1440873 w 7943273"/>
                  <a:gd name="connsiteY21" fmla="*/ 600364 h 695804"/>
                  <a:gd name="connsiteX22" fmla="*/ 1468582 w 7943273"/>
                  <a:gd name="connsiteY22" fmla="*/ 581891 h 695804"/>
                  <a:gd name="connsiteX23" fmla="*/ 1496291 w 7943273"/>
                  <a:gd name="connsiteY23" fmla="*/ 554182 h 695804"/>
                  <a:gd name="connsiteX24" fmla="*/ 1551709 w 7943273"/>
                  <a:gd name="connsiteY24" fmla="*/ 517236 h 695804"/>
                  <a:gd name="connsiteX25" fmla="*/ 1579418 w 7943273"/>
                  <a:gd name="connsiteY25" fmla="*/ 498764 h 695804"/>
                  <a:gd name="connsiteX26" fmla="*/ 1607127 w 7943273"/>
                  <a:gd name="connsiteY26" fmla="*/ 489527 h 695804"/>
                  <a:gd name="connsiteX27" fmla="*/ 1662545 w 7943273"/>
                  <a:gd name="connsiteY27" fmla="*/ 452582 h 695804"/>
                  <a:gd name="connsiteX28" fmla="*/ 1717964 w 7943273"/>
                  <a:gd name="connsiteY28" fmla="*/ 424873 h 695804"/>
                  <a:gd name="connsiteX29" fmla="*/ 1791855 w 7943273"/>
                  <a:gd name="connsiteY29" fmla="*/ 406400 h 695804"/>
                  <a:gd name="connsiteX30" fmla="*/ 1847273 w 7943273"/>
                  <a:gd name="connsiteY30" fmla="*/ 387927 h 695804"/>
                  <a:gd name="connsiteX31" fmla="*/ 1902691 w 7943273"/>
                  <a:gd name="connsiteY31" fmla="*/ 369455 h 695804"/>
                  <a:gd name="connsiteX32" fmla="*/ 1930400 w 7943273"/>
                  <a:gd name="connsiteY32" fmla="*/ 360218 h 695804"/>
                  <a:gd name="connsiteX33" fmla="*/ 2087418 w 7943273"/>
                  <a:gd name="connsiteY33" fmla="*/ 369455 h 695804"/>
                  <a:gd name="connsiteX34" fmla="*/ 2142836 w 7943273"/>
                  <a:gd name="connsiteY34" fmla="*/ 387927 h 695804"/>
                  <a:gd name="connsiteX35" fmla="*/ 2170545 w 7943273"/>
                  <a:gd name="connsiteY35" fmla="*/ 406400 h 695804"/>
                  <a:gd name="connsiteX36" fmla="*/ 2198255 w 7943273"/>
                  <a:gd name="connsiteY36" fmla="*/ 415636 h 695804"/>
                  <a:gd name="connsiteX37" fmla="*/ 2253673 w 7943273"/>
                  <a:gd name="connsiteY37" fmla="*/ 471055 h 695804"/>
                  <a:gd name="connsiteX38" fmla="*/ 2272145 w 7943273"/>
                  <a:gd name="connsiteY38" fmla="*/ 498764 h 695804"/>
                  <a:gd name="connsiteX39" fmla="*/ 2327564 w 7943273"/>
                  <a:gd name="connsiteY39" fmla="*/ 535709 h 695804"/>
                  <a:gd name="connsiteX40" fmla="*/ 2373745 w 7943273"/>
                  <a:gd name="connsiteY40" fmla="*/ 572655 h 695804"/>
                  <a:gd name="connsiteX41" fmla="*/ 2456873 w 7943273"/>
                  <a:gd name="connsiteY41" fmla="*/ 618836 h 695804"/>
                  <a:gd name="connsiteX42" fmla="*/ 2484582 w 7943273"/>
                  <a:gd name="connsiteY42" fmla="*/ 637309 h 695804"/>
                  <a:gd name="connsiteX43" fmla="*/ 2817091 w 7943273"/>
                  <a:gd name="connsiteY43" fmla="*/ 618836 h 695804"/>
                  <a:gd name="connsiteX44" fmla="*/ 2872509 w 7943273"/>
                  <a:gd name="connsiteY44" fmla="*/ 600364 h 695804"/>
                  <a:gd name="connsiteX45" fmla="*/ 2927927 w 7943273"/>
                  <a:gd name="connsiteY45" fmla="*/ 563418 h 695804"/>
                  <a:gd name="connsiteX46" fmla="*/ 2964873 w 7943273"/>
                  <a:gd name="connsiteY46" fmla="*/ 508000 h 695804"/>
                  <a:gd name="connsiteX47" fmla="*/ 3020291 w 7943273"/>
                  <a:gd name="connsiteY47" fmla="*/ 471055 h 695804"/>
                  <a:gd name="connsiteX48" fmla="*/ 3048000 w 7943273"/>
                  <a:gd name="connsiteY48" fmla="*/ 452582 h 695804"/>
                  <a:gd name="connsiteX49" fmla="*/ 3075709 w 7943273"/>
                  <a:gd name="connsiteY49" fmla="*/ 424873 h 695804"/>
                  <a:gd name="connsiteX50" fmla="*/ 3131127 w 7943273"/>
                  <a:gd name="connsiteY50" fmla="*/ 387927 h 695804"/>
                  <a:gd name="connsiteX51" fmla="*/ 3186545 w 7943273"/>
                  <a:gd name="connsiteY51" fmla="*/ 350982 h 695804"/>
                  <a:gd name="connsiteX52" fmla="*/ 3214255 w 7943273"/>
                  <a:gd name="connsiteY52" fmla="*/ 332509 h 695804"/>
                  <a:gd name="connsiteX53" fmla="*/ 3297382 w 7943273"/>
                  <a:gd name="connsiteY53" fmla="*/ 304800 h 695804"/>
                  <a:gd name="connsiteX54" fmla="*/ 3325091 w 7943273"/>
                  <a:gd name="connsiteY54" fmla="*/ 295564 h 695804"/>
                  <a:gd name="connsiteX55" fmla="*/ 3352800 w 7943273"/>
                  <a:gd name="connsiteY55" fmla="*/ 286327 h 695804"/>
                  <a:gd name="connsiteX56" fmla="*/ 3389745 w 7943273"/>
                  <a:gd name="connsiteY56" fmla="*/ 277091 h 695804"/>
                  <a:gd name="connsiteX57" fmla="*/ 3417455 w 7943273"/>
                  <a:gd name="connsiteY57" fmla="*/ 267855 h 695804"/>
                  <a:gd name="connsiteX58" fmla="*/ 3463636 w 7943273"/>
                  <a:gd name="connsiteY58" fmla="*/ 258618 h 695804"/>
                  <a:gd name="connsiteX59" fmla="*/ 3565236 w 7943273"/>
                  <a:gd name="connsiteY59" fmla="*/ 267855 h 695804"/>
                  <a:gd name="connsiteX60" fmla="*/ 3629891 w 7943273"/>
                  <a:gd name="connsiteY60" fmla="*/ 286327 h 695804"/>
                  <a:gd name="connsiteX61" fmla="*/ 3740727 w 7943273"/>
                  <a:gd name="connsiteY61" fmla="*/ 341745 h 695804"/>
                  <a:gd name="connsiteX62" fmla="*/ 3768436 w 7943273"/>
                  <a:gd name="connsiteY62" fmla="*/ 350982 h 695804"/>
                  <a:gd name="connsiteX63" fmla="*/ 3851564 w 7943273"/>
                  <a:gd name="connsiteY63" fmla="*/ 415636 h 695804"/>
                  <a:gd name="connsiteX64" fmla="*/ 3879273 w 7943273"/>
                  <a:gd name="connsiteY64" fmla="*/ 434109 h 695804"/>
                  <a:gd name="connsiteX65" fmla="*/ 3953164 w 7943273"/>
                  <a:gd name="connsiteY65" fmla="*/ 443345 h 695804"/>
                  <a:gd name="connsiteX66" fmla="*/ 4073236 w 7943273"/>
                  <a:gd name="connsiteY66" fmla="*/ 461818 h 695804"/>
                  <a:gd name="connsiteX67" fmla="*/ 4276436 w 7943273"/>
                  <a:gd name="connsiteY67" fmla="*/ 452582 h 695804"/>
                  <a:gd name="connsiteX68" fmla="*/ 4378036 w 7943273"/>
                  <a:gd name="connsiteY68" fmla="*/ 424873 h 695804"/>
                  <a:gd name="connsiteX69" fmla="*/ 4461164 w 7943273"/>
                  <a:gd name="connsiteY69" fmla="*/ 378691 h 695804"/>
                  <a:gd name="connsiteX70" fmla="*/ 4544291 w 7943273"/>
                  <a:gd name="connsiteY70" fmla="*/ 323273 h 695804"/>
                  <a:gd name="connsiteX71" fmla="*/ 4572000 w 7943273"/>
                  <a:gd name="connsiteY71" fmla="*/ 304800 h 695804"/>
                  <a:gd name="connsiteX72" fmla="*/ 4627418 w 7943273"/>
                  <a:gd name="connsiteY72" fmla="*/ 286327 h 695804"/>
                  <a:gd name="connsiteX73" fmla="*/ 4655127 w 7943273"/>
                  <a:gd name="connsiteY73" fmla="*/ 277091 h 695804"/>
                  <a:gd name="connsiteX74" fmla="*/ 4710545 w 7943273"/>
                  <a:gd name="connsiteY74" fmla="*/ 249382 h 695804"/>
                  <a:gd name="connsiteX75" fmla="*/ 4765964 w 7943273"/>
                  <a:gd name="connsiteY75" fmla="*/ 221673 h 695804"/>
                  <a:gd name="connsiteX76" fmla="*/ 4793673 w 7943273"/>
                  <a:gd name="connsiteY76" fmla="*/ 203200 h 695804"/>
                  <a:gd name="connsiteX77" fmla="*/ 4969164 w 7943273"/>
                  <a:gd name="connsiteY77" fmla="*/ 184727 h 695804"/>
                  <a:gd name="connsiteX78" fmla="*/ 5043055 w 7943273"/>
                  <a:gd name="connsiteY78" fmla="*/ 193964 h 695804"/>
                  <a:gd name="connsiteX79" fmla="*/ 5098473 w 7943273"/>
                  <a:gd name="connsiteY79" fmla="*/ 212436 h 695804"/>
                  <a:gd name="connsiteX80" fmla="*/ 5126182 w 7943273"/>
                  <a:gd name="connsiteY80" fmla="*/ 230909 h 695804"/>
                  <a:gd name="connsiteX81" fmla="*/ 5209309 w 7943273"/>
                  <a:gd name="connsiteY81" fmla="*/ 258618 h 695804"/>
                  <a:gd name="connsiteX82" fmla="*/ 5237018 w 7943273"/>
                  <a:gd name="connsiteY82" fmla="*/ 267855 h 695804"/>
                  <a:gd name="connsiteX83" fmla="*/ 5264727 w 7943273"/>
                  <a:gd name="connsiteY83" fmla="*/ 277091 h 695804"/>
                  <a:gd name="connsiteX84" fmla="*/ 5292436 w 7943273"/>
                  <a:gd name="connsiteY84" fmla="*/ 295564 h 695804"/>
                  <a:gd name="connsiteX85" fmla="*/ 5486400 w 7943273"/>
                  <a:gd name="connsiteY85" fmla="*/ 323273 h 695804"/>
                  <a:gd name="connsiteX86" fmla="*/ 5643418 w 7943273"/>
                  <a:gd name="connsiteY86" fmla="*/ 314036 h 695804"/>
                  <a:gd name="connsiteX87" fmla="*/ 5698836 w 7943273"/>
                  <a:gd name="connsiteY87" fmla="*/ 295564 h 695804"/>
                  <a:gd name="connsiteX88" fmla="*/ 5726545 w 7943273"/>
                  <a:gd name="connsiteY88" fmla="*/ 277091 h 695804"/>
                  <a:gd name="connsiteX89" fmla="*/ 5809673 w 7943273"/>
                  <a:gd name="connsiteY89" fmla="*/ 249382 h 695804"/>
                  <a:gd name="connsiteX90" fmla="*/ 5837382 w 7943273"/>
                  <a:gd name="connsiteY90" fmla="*/ 240145 h 695804"/>
                  <a:gd name="connsiteX91" fmla="*/ 5865091 w 7943273"/>
                  <a:gd name="connsiteY91" fmla="*/ 230909 h 695804"/>
                  <a:gd name="connsiteX92" fmla="*/ 5920509 w 7943273"/>
                  <a:gd name="connsiteY92" fmla="*/ 203200 h 695804"/>
                  <a:gd name="connsiteX93" fmla="*/ 5975927 w 7943273"/>
                  <a:gd name="connsiteY93" fmla="*/ 175491 h 695804"/>
                  <a:gd name="connsiteX94" fmla="*/ 6003636 w 7943273"/>
                  <a:gd name="connsiteY94" fmla="*/ 157018 h 695804"/>
                  <a:gd name="connsiteX95" fmla="*/ 6086764 w 7943273"/>
                  <a:gd name="connsiteY95" fmla="*/ 138545 h 695804"/>
                  <a:gd name="connsiteX96" fmla="*/ 6114473 w 7943273"/>
                  <a:gd name="connsiteY96" fmla="*/ 129309 h 695804"/>
                  <a:gd name="connsiteX97" fmla="*/ 6179127 w 7943273"/>
                  <a:gd name="connsiteY97" fmla="*/ 110836 h 695804"/>
                  <a:gd name="connsiteX98" fmla="*/ 6483927 w 7943273"/>
                  <a:gd name="connsiteY98" fmla="*/ 138545 h 695804"/>
                  <a:gd name="connsiteX99" fmla="*/ 6483927 w 7943273"/>
                  <a:gd name="connsiteY99" fmla="*/ 138545 h 695804"/>
                  <a:gd name="connsiteX100" fmla="*/ 6548582 w 7943273"/>
                  <a:gd name="connsiteY100" fmla="*/ 157018 h 695804"/>
                  <a:gd name="connsiteX101" fmla="*/ 6585527 w 7943273"/>
                  <a:gd name="connsiteY101" fmla="*/ 166255 h 695804"/>
                  <a:gd name="connsiteX102" fmla="*/ 6640945 w 7943273"/>
                  <a:gd name="connsiteY102" fmla="*/ 184727 h 695804"/>
                  <a:gd name="connsiteX103" fmla="*/ 6742545 w 7943273"/>
                  <a:gd name="connsiteY103" fmla="*/ 212436 h 695804"/>
                  <a:gd name="connsiteX104" fmla="*/ 6807200 w 7943273"/>
                  <a:gd name="connsiteY104" fmla="*/ 230909 h 695804"/>
                  <a:gd name="connsiteX105" fmla="*/ 7010400 w 7943273"/>
                  <a:gd name="connsiteY105" fmla="*/ 221673 h 695804"/>
                  <a:gd name="connsiteX106" fmla="*/ 7065818 w 7943273"/>
                  <a:gd name="connsiteY106" fmla="*/ 221673 h 695804"/>
                  <a:gd name="connsiteX107" fmla="*/ 7213600 w 7943273"/>
                  <a:gd name="connsiteY107" fmla="*/ 193964 h 695804"/>
                  <a:gd name="connsiteX108" fmla="*/ 7269018 w 7943273"/>
                  <a:gd name="connsiteY108" fmla="*/ 175491 h 695804"/>
                  <a:gd name="connsiteX109" fmla="*/ 7296727 w 7943273"/>
                  <a:gd name="connsiteY109" fmla="*/ 166255 h 695804"/>
                  <a:gd name="connsiteX110" fmla="*/ 7352145 w 7943273"/>
                  <a:gd name="connsiteY110" fmla="*/ 129309 h 695804"/>
                  <a:gd name="connsiteX111" fmla="*/ 7426036 w 7943273"/>
                  <a:gd name="connsiteY111" fmla="*/ 64655 h 695804"/>
                  <a:gd name="connsiteX112" fmla="*/ 7453745 w 7943273"/>
                  <a:gd name="connsiteY112" fmla="*/ 46182 h 695804"/>
                  <a:gd name="connsiteX113" fmla="*/ 7536873 w 7943273"/>
                  <a:gd name="connsiteY113" fmla="*/ 18473 h 695804"/>
                  <a:gd name="connsiteX114" fmla="*/ 7564582 w 7943273"/>
                  <a:gd name="connsiteY114" fmla="*/ 9236 h 695804"/>
                  <a:gd name="connsiteX115" fmla="*/ 7601527 w 7943273"/>
                  <a:gd name="connsiteY115" fmla="*/ 0 h 695804"/>
                  <a:gd name="connsiteX116" fmla="*/ 7786255 w 7943273"/>
                  <a:gd name="connsiteY116" fmla="*/ 9236 h 695804"/>
                  <a:gd name="connsiteX117" fmla="*/ 7813964 w 7943273"/>
                  <a:gd name="connsiteY117" fmla="*/ 18473 h 695804"/>
                  <a:gd name="connsiteX118" fmla="*/ 7869382 w 7943273"/>
                  <a:gd name="connsiteY118" fmla="*/ 27709 h 695804"/>
                  <a:gd name="connsiteX119" fmla="*/ 7934036 w 7943273"/>
                  <a:gd name="connsiteY119" fmla="*/ 46182 h 695804"/>
                  <a:gd name="connsiteX120" fmla="*/ 7943273 w 7943273"/>
                  <a:gd name="connsiteY120"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50982 w 7943273"/>
                  <a:gd name="connsiteY6" fmla="*/ 369455 h 695804"/>
                  <a:gd name="connsiteX7" fmla="*/ 378691 w 7943273"/>
                  <a:gd name="connsiteY7" fmla="*/ 360218 h 695804"/>
                  <a:gd name="connsiteX8" fmla="*/ 443345 w 7943273"/>
                  <a:gd name="connsiteY8" fmla="*/ 332509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50982 w 7943273"/>
                  <a:gd name="connsiteY6" fmla="*/ 369455 h 695804"/>
                  <a:gd name="connsiteX7" fmla="*/ 378691 w 7943273"/>
                  <a:gd name="connsiteY7" fmla="*/ 360218 h 695804"/>
                  <a:gd name="connsiteX8" fmla="*/ 464032 w 7943273"/>
                  <a:gd name="connsiteY8" fmla="*/ 315959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50982 w 7943273"/>
                  <a:gd name="connsiteY6" fmla="*/ 369455 h 695804"/>
                  <a:gd name="connsiteX7" fmla="*/ 378691 w 7943273"/>
                  <a:gd name="connsiteY7" fmla="*/ 360218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50982 w 7943273"/>
                  <a:gd name="connsiteY6" fmla="*/ 369455 h 695804"/>
                  <a:gd name="connsiteX7" fmla="*/ 396009 w 7943273"/>
                  <a:gd name="connsiteY7" fmla="*/ 342900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95564 w 7943273"/>
                  <a:gd name="connsiteY5" fmla="*/ 406400 h 695804"/>
                  <a:gd name="connsiteX6" fmla="*/ 337127 w 7943273"/>
                  <a:gd name="connsiteY6" fmla="*/ 379846 h 695804"/>
                  <a:gd name="connsiteX7" fmla="*/ 396009 w 7943273"/>
                  <a:gd name="connsiteY7" fmla="*/ 342900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37127 w 7943273"/>
                  <a:gd name="connsiteY6" fmla="*/ 379846 h 695804"/>
                  <a:gd name="connsiteX7" fmla="*/ 396009 w 7943273"/>
                  <a:gd name="connsiteY7" fmla="*/ 342900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37127 w 7943273"/>
                  <a:gd name="connsiteY6" fmla="*/ 379846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406400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47273 w 7943273"/>
                  <a:gd name="connsiteY31" fmla="*/ 387927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874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42836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198255 w 7943273"/>
                  <a:gd name="connsiteY37" fmla="*/ 415636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53673 w 7943273"/>
                  <a:gd name="connsiteY38" fmla="*/ 471055 h 695804"/>
                  <a:gd name="connsiteX39" fmla="*/ 2272145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53673 w 7943273"/>
                  <a:gd name="connsiteY38" fmla="*/ 471055 h 695804"/>
                  <a:gd name="connsiteX39" fmla="*/ 2299854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27564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73745 w 7943273"/>
                  <a:gd name="connsiteY41" fmla="*/ 572655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484582 w 7943273"/>
                  <a:gd name="connsiteY43" fmla="*/ 637309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817091 w 7943273"/>
                  <a:gd name="connsiteY44" fmla="*/ 618836 h 695804"/>
                  <a:gd name="connsiteX45" fmla="*/ 2872509 w 7943273"/>
                  <a:gd name="connsiteY45" fmla="*/ 600364 h 695804"/>
                  <a:gd name="connsiteX46" fmla="*/ 2927927 w 7943273"/>
                  <a:gd name="connsiteY46" fmla="*/ 563418 h 695804"/>
                  <a:gd name="connsiteX47" fmla="*/ 2964873 w 7943273"/>
                  <a:gd name="connsiteY47" fmla="*/ 508000 h 695804"/>
                  <a:gd name="connsiteX48" fmla="*/ 3020291 w 7943273"/>
                  <a:gd name="connsiteY48" fmla="*/ 471055 h 695804"/>
                  <a:gd name="connsiteX49" fmla="*/ 3048000 w 7943273"/>
                  <a:gd name="connsiteY49" fmla="*/ 452582 h 695804"/>
                  <a:gd name="connsiteX50" fmla="*/ 3075709 w 7943273"/>
                  <a:gd name="connsiteY50" fmla="*/ 424873 h 695804"/>
                  <a:gd name="connsiteX51" fmla="*/ 3131127 w 7943273"/>
                  <a:gd name="connsiteY51" fmla="*/ 387927 h 695804"/>
                  <a:gd name="connsiteX52" fmla="*/ 3186545 w 7943273"/>
                  <a:gd name="connsiteY52" fmla="*/ 350982 h 695804"/>
                  <a:gd name="connsiteX53" fmla="*/ 3214255 w 7943273"/>
                  <a:gd name="connsiteY53" fmla="*/ 332509 h 695804"/>
                  <a:gd name="connsiteX54" fmla="*/ 3297382 w 7943273"/>
                  <a:gd name="connsiteY54" fmla="*/ 304800 h 695804"/>
                  <a:gd name="connsiteX55" fmla="*/ 3325091 w 7943273"/>
                  <a:gd name="connsiteY55" fmla="*/ 295564 h 695804"/>
                  <a:gd name="connsiteX56" fmla="*/ 3352800 w 7943273"/>
                  <a:gd name="connsiteY56" fmla="*/ 286327 h 695804"/>
                  <a:gd name="connsiteX57" fmla="*/ 3389745 w 7943273"/>
                  <a:gd name="connsiteY57" fmla="*/ 277091 h 695804"/>
                  <a:gd name="connsiteX58" fmla="*/ 3417455 w 7943273"/>
                  <a:gd name="connsiteY58" fmla="*/ 267855 h 695804"/>
                  <a:gd name="connsiteX59" fmla="*/ 3463636 w 7943273"/>
                  <a:gd name="connsiteY59" fmla="*/ 258618 h 695804"/>
                  <a:gd name="connsiteX60" fmla="*/ 3565236 w 7943273"/>
                  <a:gd name="connsiteY60" fmla="*/ 267855 h 695804"/>
                  <a:gd name="connsiteX61" fmla="*/ 3629891 w 7943273"/>
                  <a:gd name="connsiteY61" fmla="*/ 286327 h 695804"/>
                  <a:gd name="connsiteX62" fmla="*/ 3740727 w 7943273"/>
                  <a:gd name="connsiteY62" fmla="*/ 341745 h 695804"/>
                  <a:gd name="connsiteX63" fmla="*/ 3768436 w 7943273"/>
                  <a:gd name="connsiteY63" fmla="*/ 350982 h 695804"/>
                  <a:gd name="connsiteX64" fmla="*/ 3851564 w 7943273"/>
                  <a:gd name="connsiteY64" fmla="*/ 415636 h 695804"/>
                  <a:gd name="connsiteX65" fmla="*/ 3879273 w 7943273"/>
                  <a:gd name="connsiteY65" fmla="*/ 434109 h 695804"/>
                  <a:gd name="connsiteX66" fmla="*/ 3953164 w 7943273"/>
                  <a:gd name="connsiteY66" fmla="*/ 443345 h 695804"/>
                  <a:gd name="connsiteX67" fmla="*/ 4073236 w 7943273"/>
                  <a:gd name="connsiteY67" fmla="*/ 461818 h 695804"/>
                  <a:gd name="connsiteX68" fmla="*/ 4276436 w 7943273"/>
                  <a:gd name="connsiteY68" fmla="*/ 452582 h 695804"/>
                  <a:gd name="connsiteX69" fmla="*/ 4378036 w 7943273"/>
                  <a:gd name="connsiteY69" fmla="*/ 424873 h 695804"/>
                  <a:gd name="connsiteX70" fmla="*/ 4461164 w 7943273"/>
                  <a:gd name="connsiteY70" fmla="*/ 378691 h 695804"/>
                  <a:gd name="connsiteX71" fmla="*/ 4544291 w 7943273"/>
                  <a:gd name="connsiteY71" fmla="*/ 323273 h 695804"/>
                  <a:gd name="connsiteX72" fmla="*/ 4572000 w 7943273"/>
                  <a:gd name="connsiteY72" fmla="*/ 304800 h 695804"/>
                  <a:gd name="connsiteX73" fmla="*/ 4627418 w 7943273"/>
                  <a:gd name="connsiteY73" fmla="*/ 286327 h 695804"/>
                  <a:gd name="connsiteX74" fmla="*/ 4655127 w 7943273"/>
                  <a:gd name="connsiteY74" fmla="*/ 277091 h 695804"/>
                  <a:gd name="connsiteX75" fmla="*/ 4710545 w 7943273"/>
                  <a:gd name="connsiteY75" fmla="*/ 249382 h 695804"/>
                  <a:gd name="connsiteX76" fmla="*/ 4765964 w 7943273"/>
                  <a:gd name="connsiteY76" fmla="*/ 221673 h 695804"/>
                  <a:gd name="connsiteX77" fmla="*/ 4793673 w 7943273"/>
                  <a:gd name="connsiteY77" fmla="*/ 203200 h 695804"/>
                  <a:gd name="connsiteX78" fmla="*/ 4969164 w 7943273"/>
                  <a:gd name="connsiteY78" fmla="*/ 184727 h 695804"/>
                  <a:gd name="connsiteX79" fmla="*/ 5043055 w 7943273"/>
                  <a:gd name="connsiteY79" fmla="*/ 193964 h 695804"/>
                  <a:gd name="connsiteX80" fmla="*/ 5098473 w 7943273"/>
                  <a:gd name="connsiteY80" fmla="*/ 212436 h 695804"/>
                  <a:gd name="connsiteX81" fmla="*/ 5126182 w 7943273"/>
                  <a:gd name="connsiteY81" fmla="*/ 230909 h 695804"/>
                  <a:gd name="connsiteX82" fmla="*/ 5209309 w 7943273"/>
                  <a:gd name="connsiteY82" fmla="*/ 258618 h 695804"/>
                  <a:gd name="connsiteX83" fmla="*/ 5237018 w 7943273"/>
                  <a:gd name="connsiteY83" fmla="*/ 267855 h 695804"/>
                  <a:gd name="connsiteX84" fmla="*/ 5264727 w 7943273"/>
                  <a:gd name="connsiteY84" fmla="*/ 277091 h 695804"/>
                  <a:gd name="connsiteX85" fmla="*/ 5292436 w 7943273"/>
                  <a:gd name="connsiteY85" fmla="*/ 295564 h 695804"/>
                  <a:gd name="connsiteX86" fmla="*/ 5486400 w 7943273"/>
                  <a:gd name="connsiteY86" fmla="*/ 323273 h 695804"/>
                  <a:gd name="connsiteX87" fmla="*/ 5643418 w 7943273"/>
                  <a:gd name="connsiteY87" fmla="*/ 314036 h 695804"/>
                  <a:gd name="connsiteX88" fmla="*/ 5698836 w 7943273"/>
                  <a:gd name="connsiteY88" fmla="*/ 295564 h 695804"/>
                  <a:gd name="connsiteX89" fmla="*/ 5726545 w 7943273"/>
                  <a:gd name="connsiteY89" fmla="*/ 277091 h 695804"/>
                  <a:gd name="connsiteX90" fmla="*/ 5809673 w 7943273"/>
                  <a:gd name="connsiteY90" fmla="*/ 249382 h 695804"/>
                  <a:gd name="connsiteX91" fmla="*/ 5837382 w 7943273"/>
                  <a:gd name="connsiteY91" fmla="*/ 240145 h 695804"/>
                  <a:gd name="connsiteX92" fmla="*/ 5865091 w 7943273"/>
                  <a:gd name="connsiteY92" fmla="*/ 230909 h 695804"/>
                  <a:gd name="connsiteX93" fmla="*/ 5920509 w 7943273"/>
                  <a:gd name="connsiteY93" fmla="*/ 203200 h 695804"/>
                  <a:gd name="connsiteX94" fmla="*/ 5975927 w 7943273"/>
                  <a:gd name="connsiteY94" fmla="*/ 175491 h 695804"/>
                  <a:gd name="connsiteX95" fmla="*/ 6003636 w 7943273"/>
                  <a:gd name="connsiteY95" fmla="*/ 157018 h 695804"/>
                  <a:gd name="connsiteX96" fmla="*/ 6086764 w 7943273"/>
                  <a:gd name="connsiteY96" fmla="*/ 138545 h 695804"/>
                  <a:gd name="connsiteX97" fmla="*/ 6114473 w 7943273"/>
                  <a:gd name="connsiteY97" fmla="*/ 129309 h 695804"/>
                  <a:gd name="connsiteX98" fmla="*/ 6179127 w 7943273"/>
                  <a:gd name="connsiteY98" fmla="*/ 110836 h 695804"/>
                  <a:gd name="connsiteX99" fmla="*/ 6483927 w 7943273"/>
                  <a:gd name="connsiteY99" fmla="*/ 138545 h 695804"/>
                  <a:gd name="connsiteX100" fmla="*/ 6483927 w 7943273"/>
                  <a:gd name="connsiteY100" fmla="*/ 138545 h 695804"/>
                  <a:gd name="connsiteX101" fmla="*/ 6548582 w 7943273"/>
                  <a:gd name="connsiteY101" fmla="*/ 157018 h 695804"/>
                  <a:gd name="connsiteX102" fmla="*/ 6585527 w 7943273"/>
                  <a:gd name="connsiteY102" fmla="*/ 166255 h 695804"/>
                  <a:gd name="connsiteX103" fmla="*/ 6640945 w 7943273"/>
                  <a:gd name="connsiteY103" fmla="*/ 184727 h 695804"/>
                  <a:gd name="connsiteX104" fmla="*/ 6742545 w 7943273"/>
                  <a:gd name="connsiteY104" fmla="*/ 212436 h 695804"/>
                  <a:gd name="connsiteX105" fmla="*/ 6807200 w 7943273"/>
                  <a:gd name="connsiteY105" fmla="*/ 230909 h 695804"/>
                  <a:gd name="connsiteX106" fmla="*/ 7010400 w 7943273"/>
                  <a:gd name="connsiteY106" fmla="*/ 221673 h 695804"/>
                  <a:gd name="connsiteX107" fmla="*/ 7065818 w 7943273"/>
                  <a:gd name="connsiteY107" fmla="*/ 221673 h 695804"/>
                  <a:gd name="connsiteX108" fmla="*/ 7213600 w 7943273"/>
                  <a:gd name="connsiteY108" fmla="*/ 193964 h 695804"/>
                  <a:gd name="connsiteX109" fmla="*/ 7269018 w 7943273"/>
                  <a:gd name="connsiteY109" fmla="*/ 175491 h 695804"/>
                  <a:gd name="connsiteX110" fmla="*/ 7296727 w 7943273"/>
                  <a:gd name="connsiteY110" fmla="*/ 166255 h 695804"/>
                  <a:gd name="connsiteX111" fmla="*/ 7352145 w 7943273"/>
                  <a:gd name="connsiteY111" fmla="*/ 129309 h 695804"/>
                  <a:gd name="connsiteX112" fmla="*/ 7426036 w 7943273"/>
                  <a:gd name="connsiteY112" fmla="*/ 64655 h 695804"/>
                  <a:gd name="connsiteX113" fmla="*/ 7453745 w 7943273"/>
                  <a:gd name="connsiteY113" fmla="*/ 46182 h 695804"/>
                  <a:gd name="connsiteX114" fmla="*/ 7536873 w 7943273"/>
                  <a:gd name="connsiteY114" fmla="*/ 18473 h 695804"/>
                  <a:gd name="connsiteX115" fmla="*/ 7564582 w 7943273"/>
                  <a:gd name="connsiteY115" fmla="*/ 9236 h 695804"/>
                  <a:gd name="connsiteX116" fmla="*/ 7601527 w 7943273"/>
                  <a:gd name="connsiteY116" fmla="*/ 0 h 695804"/>
                  <a:gd name="connsiteX117" fmla="*/ 7786255 w 7943273"/>
                  <a:gd name="connsiteY117" fmla="*/ 9236 h 695804"/>
                  <a:gd name="connsiteX118" fmla="*/ 7813964 w 7943273"/>
                  <a:gd name="connsiteY118" fmla="*/ 18473 h 695804"/>
                  <a:gd name="connsiteX119" fmla="*/ 7869382 w 7943273"/>
                  <a:gd name="connsiteY119" fmla="*/ 27709 h 695804"/>
                  <a:gd name="connsiteX120" fmla="*/ 7934036 w 7943273"/>
                  <a:gd name="connsiteY120" fmla="*/ 46182 h 695804"/>
                  <a:gd name="connsiteX121" fmla="*/ 7943273 w 7943273"/>
                  <a:gd name="connsiteY121"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17091 w 7943273"/>
                  <a:gd name="connsiteY45" fmla="*/ 618836 h 695804"/>
                  <a:gd name="connsiteX46" fmla="*/ 2872509 w 7943273"/>
                  <a:gd name="connsiteY46" fmla="*/ 600364 h 695804"/>
                  <a:gd name="connsiteX47" fmla="*/ 2927927 w 7943273"/>
                  <a:gd name="connsiteY47" fmla="*/ 563418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179127 w 7943273"/>
                  <a:gd name="connsiteY99" fmla="*/ 110836 h 695804"/>
                  <a:gd name="connsiteX100" fmla="*/ 6483927 w 7943273"/>
                  <a:gd name="connsiteY100" fmla="*/ 138545 h 695804"/>
                  <a:gd name="connsiteX101" fmla="*/ 6483927 w 7943273"/>
                  <a:gd name="connsiteY101" fmla="*/ 138545 h 695804"/>
                  <a:gd name="connsiteX102" fmla="*/ 6548582 w 7943273"/>
                  <a:gd name="connsiteY102" fmla="*/ 157018 h 695804"/>
                  <a:gd name="connsiteX103" fmla="*/ 6585527 w 7943273"/>
                  <a:gd name="connsiteY103" fmla="*/ 166255 h 695804"/>
                  <a:gd name="connsiteX104" fmla="*/ 6640945 w 7943273"/>
                  <a:gd name="connsiteY104" fmla="*/ 184727 h 695804"/>
                  <a:gd name="connsiteX105" fmla="*/ 6742545 w 7943273"/>
                  <a:gd name="connsiteY105" fmla="*/ 212436 h 695804"/>
                  <a:gd name="connsiteX106" fmla="*/ 6807200 w 7943273"/>
                  <a:gd name="connsiteY106" fmla="*/ 230909 h 695804"/>
                  <a:gd name="connsiteX107" fmla="*/ 7010400 w 7943273"/>
                  <a:gd name="connsiteY107" fmla="*/ 221673 h 695804"/>
                  <a:gd name="connsiteX108" fmla="*/ 7065818 w 7943273"/>
                  <a:gd name="connsiteY108" fmla="*/ 221673 h 695804"/>
                  <a:gd name="connsiteX109" fmla="*/ 7213600 w 7943273"/>
                  <a:gd name="connsiteY109" fmla="*/ 193964 h 695804"/>
                  <a:gd name="connsiteX110" fmla="*/ 7269018 w 7943273"/>
                  <a:gd name="connsiteY110" fmla="*/ 175491 h 695804"/>
                  <a:gd name="connsiteX111" fmla="*/ 7296727 w 7943273"/>
                  <a:gd name="connsiteY111" fmla="*/ 166255 h 695804"/>
                  <a:gd name="connsiteX112" fmla="*/ 7352145 w 7943273"/>
                  <a:gd name="connsiteY112" fmla="*/ 129309 h 695804"/>
                  <a:gd name="connsiteX113" fmla="*/ 7426036 w 7943273"/>
                  <a:gd name="connsiteY113" fmla="*/ 64655 h 695804"/>
                  <a:gd name="connsiteX114" fmla="*/ 7453745 w 7943273"/>
                  <a:gd name="connsiteY114" fmla="*/ 46182 h 695804"/>
                  <a:gd name="connsiteX115" fmla="*/ 7536873 w 7943273"/>
                  <a:gd name="connsiteY115" fmla="*/ 18473 h 695804"/>
                  <a:gd name="connsiteX116" fmla="*/ 7564582 w 7943273"/>
                  <a:gd name="connsiteY116" fmla="*/ 9236 h 695804"/>
                  <a:gd name="connsiteX117" fmla="*/ 7601527 w 7943273"/>
                  <a:gd name="connsiteY117" fmla="*/ 0 h 695804"/>
                  <a:gd name="connsiteX118" fmla="*/ 7786255 w 7943273"/>
                  <a:gd name="connsiteY118" fmla="*/ 9236 h 695804"/>
                  <a:gd name="connsiteX119" fmla="*/ 7813964 w 7943273"/>
                  <a:gd name="connsiteY119" fmla="*/ 18473 h 695804"/>
                  <a:gd name="connsiteX120" fmla="*/ 7869382 w 7943273"/>
                  <a:gd name="connsiteY120" fmla="*/ 27709 h 695804"/>
                  <a:gd name="connsiteX121" fmla="*/ 7934036 w 7943273"/>
                  <a:gd name="connsiteY121" fmla="*/ 46182 h 695804"/>
                  <a:gd name="connsiteX122" fmla="*/ 7943273 w 7943273"/>
                  <a:gd name="connsiteY122"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63418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179127 w 7943273"/>
                  <a:gd name="connsiteY99" fmla="*/ 110836 h 695804"/>
                  <a:gd name="connsiteX100" fmla="*/ 6483927 w 7943273"/>
                  <a:gd name="connsiteY100" fmla="*/ 138545 h 695804"/>
                  <a:gd name="connsiteX101" fmla="*/ 6483927 w 7943273"/>
                  <a:gd name="connsiteY101" fmla="*/ 138545 h 695804"/>
                  <a:gd name="connsiteX102" fmla="*/ 6548582 w 7943273"/>
                  <a:gd name="connsiteY102" fmla="*/ 157018 h 695804"/>
                  <a:gd name="connsiteX103" fmla="*/ 6585527 w 7943273"/>
                  <a:gd name="connsiteY103" fmla="*/ 166255 h 695804"/>
                  <a:gd name="connsiteX104" fmla="*/ 6640945 w 7943273"/>
                  <a:gd name="connsiteY104" fmla="*/ 184727 h 695804"/>
                  <a:gd name="connsiteX105" fmla="*/ 6742545 w 7943273"/>
                  <a:gd name="connsiteY105" fmla="*/ 212436 h 695804"/>
                  <a:gd name="connsiteX106" fmla="*/ 6807200 w 7943273"/>
                  <a:gd name="connsiteY106" fmla="*/ 230909 h 695804"/>
                  <a:gd name="connsiteX107" fmla="*/ 7010400 w 7943273"/>
                  <a:gd name="connsiteY107" fmla="*/ 221673 h 695804"/>
                  <a:gd name="connsiteX108" fmla="*/ 7065818 w 7943273"/>
                  <a:gd name="connsiteY108" fmla="*/ 221673 h 695804"/>
                  <a:gd name="connsiteX109" fmla="*/ 7213600 w 7943273"/>
                  <a:gd name="connsiteY109" fmla="*/ 193964 h 695804"/>
                  <a:gd name="connsiteX110" fmla="*/ 7269018 w 7943273"/>
                  <a:gd name="connsiteY110" fmla="*/ 175491 h 695804"/>
                  <a:gd name="connsiteX111" fmla="*/ 7296727 w 7943273"/>
                  <a:gd name="connsiteY111" fmla="*/ 166255 h 695804"/>
                  <a:gd name="connsiteX112" fmla="*/ 7352145 w 7943273"/>
                  <a:gd name="connsiteY112" fmla="*/ 129309 h 695804"/>
                  <a:gd name="connsiteX113" fmla="*/ 7426036 w 7943273"/>
                  <a:gd name="connsiteY113" fmla="*/ 64655 h 695804"/>
                  <a:gd name="connsiteX114" fmla="*/ 7453745 w 7943273"/>
                  <a:gd name="connsiteY114" fmla="*/ 46182 h 695804"/>
                  <a:gd name="connsiteX115" fmla="*/ 7536873 w 7943273"/>
                  <a:gd name="connsiteY115" fmla="*/ 18473 h 695804"/>
                  <a:gd name="connsiteX116" fmla="*/ 7564582 w 7943273"/>
                  <a:gd name="connsiteY116" fmla="*/ 9236 h 695804"/>
                  <a:gd name="connsiteX117" fmla="*/ 7601527 w 7943273"/>
                  <a:gd name="connsiteY117" fmla="*/ 0 h 695804"/>
                  <a:gd name="connsiteX118" fmla="*/ 7786255 w 7943273"/>
                  <a:gd name="connsiteY118" fmla="*/ 9236 h 695804"/>
                  <a:gd name="connsiteX119" fmla="*/ 7813964 w 7943273"/>
                  <a:gd name="connsiteY119" fmla="*/ 18473 h 695804"/>
                  <a:gd name="connsiteX120" fmla="*/ 7869382 w 7943273"/>
                  <a:gd name="connsiteY120" fmla="*/ 27709 h 695804"/>
                  <a:gd name="connsiteX121" fmla="*/ 7934036 w 7943273"/>
                  <a:gd name="connsiteY121" fmla="*/ 46182 h 695804"/>
                  <a:gd name="connsiteX122" fmla="*/ 7943273 w 7943273"/>
                  <a:gd name="connsiteY122"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63418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179127 w 7943273"/>
                  <a:gd name="connsiteY99" fmla="*/ 110836 h 695804"/>
                  <a:gd name="connsiteX100" fmla="*/ 6483927 w 7943273"/>
                  <a:gd name="connsiteY100" fmla="*/ 138545 h 695804"/>
                  <a:gd name="connsiteX101" fmla="*/ 6483927 w 7943273"/>
                  <a:gd name="connsiteY101" fmla="*/ 138545 h 695804"/>
                  <a:gd name="connsiteX102" fmla="*/ 6548582 w 7943273"/>
                  <a:gd name="connsiteY102" fmla="*/ 157018 h 695804"/>
                  <a:gd name="connsiteX103" fmla="*/ 6585527 w 7943273"/>
                  <a:gd name="connsiteY103" fmla="*/ 166255 h 695804"/>
                  <a:gd name="connsiteX104" fmla="*/ 6640945 w 7943273"/>
                  <a:gd name="connsiteY104" fmla="*/ 184727 h 695804"/>
                  <a:gd name="connsiteX105" fmla="*/ 6742545 w 7943273"/>
                  <a:gd name="connsiteY105" fmla="*/ 212436 h 695804"/>
                  <a:gd name="connsiteX106" fmla="*/ 6807200 w 7943273"/>
                  <a:gd name="connsiteY106" fmla="*/ 230909 h 695804"/>
                  <a:gd name="connsiteX107" fmla="*/ 7010400 w 7943273"/>
                  <a:gd name="connsiteY107" fmla="*/ 221673 h 695804"/>
                  <a:gd name="connsiteX108" fmla="*/ 7065818 w 7943273"/>
                  <a:gd name="connsiteY108" fmla="*/ 221673 h 695804"/>
                  <a:gd name="connsiteX109" fmla="*/ 7213600 w 7943273"/>
                  <a:gd name="connsiteY109" fmla="*/ 193964 h 695804"/>
                  <a:gd name="connsiteX110" fmla="*/ 7269018 w 7943273"/>
                  <a:gd name="connsiteY110" fmla="*/ 175491 h 695804"/>
                  <a:gd name="connsiteX111" fmla="*/ 7296727 w 7943273"/>
                  <a:gd name="connsiteY111" fmla="*/ 166255 h 695804"/>
                  <a:gd name="connsiteX112" fmla="*/ 7352145 w 7943273"/>
                  <a:gd name="connsiteY112" fmla="*/ 129309 h 695804"/>
                  <a:gd name="connsiteX113" fmla="*/ 7426036 w 7943273"/>
                  <a:gd name="connsiteY113" fmla="*/ 64655 h 695804"/>
                  <a:gd name="connsiteX114" fmla="*/ 7453745 w 7943273"/>
                  <a:gd name="connsiteY114" fmla="*/ 46182 h 695804"/>
                  <a:gd name="connsiteX115" fmla="*/ 7536873 w 7943273"/>
                  <a:gd name="connsiteY115" fmla="*/ 18473 h 695804"/>
                  <a:gd name="connsiteX116" fmla="*/ 7564582 w 7943273"/>
                  <a:gd name="connsiteY116" fmla="*/ 9236 h 695804"/>
                  <a:gd name="connsiteX117" fmla="*/ 7601527 w 7943273"/>
                  <a:gd name="connsiteY117" fmla="*/ 0 h 695804"/>
                  <a:gd name="connsiteX118" fmla="*/ 7786255 w 7943273"/>
                  <a:gd name="connsiteY118" fmla="*/ 9236 h 695804"/>
                  <a:gd name="connsiteX119" fmla="*/ 7813964 w 7943273"/>
                  <a:gd name="connsiteY119" fmla="*/ 18473 h 695804"/>
                  <a:gd name="connsiteX120" fmla="*/ 7869382 w 7943273"/>
                  <a:gd name="connsiteY120" fmla="*/ 27709 h 695804"/>
                  <a:gd name="connsiteX121" fmla="*/ 7934036 w 7943273"/>
                  <a:gd name="connsiteY121" fmla="*/ 46182 h 695804"/>
                  <a:gd name="connsiteX122" fmla="*/ 7943273 w 7943273"/>
                  <a:gd name="connsiteY122"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49564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179127 w 7943273"/>
                  <a:gd name="connsiteY99" fmla="*/ 110836 h 695804"/>
                  <a:gd name="connsiteX100" fmla="*/ 6483927 w 7943273"/>
                  <a:gd name="connsiteY100" fmla="*/ 138545 h 695804"/>
                  <a:gd name="connsiteX101" fmla="*/ 6483927 w 7943273"/>
                  <a:gd name="connsiteY101" fmla="*/ 138545 h 695804"/>
                  <a:gd name="connsiteX102" fmla="*/ 6548582 w 7943273"/>
                  <a:gd name="connsiteY102" fmla="*/ 157018 h 695804"/>
                  <a:gd name="connsiteX103" fmla="*/ 6585527 w 7943273"/>
                  <a:gd name="connsiteY103" fmla="*/ 166255 h 695804"/>
                  <a:gd name="connsiteX104" fmla="*/ 6640945 w 7943273"/>
                  <a:gd name="connsiteY104" fmla="*/ 184727 h 695804"/>
                  <a:gd name="connsiteX105" fmla="*/ 6742545 w 7943273"/>
                  <a:gd name="connsiteY105" fmla="*/ 212436 h 695804"/>
                  <a:gd name="connsiteX106" fmla="*/ 6807200 w 7943273"/>
                  <a:gd name="connsiteY106" fmla="*/ 230909 h 695804"/>
                  <a:gd name="connsiteX107" fmla="*/ 7010400 w 7943273"/>
                  <a:gd name="connsiteY107" fmla="*/ 221673 h 695804"/>
                  <a:gd name="connsiteX108" fmla="*/ 7065818 w 7943273"/>
                  <a:gd name="connsiteY108" fmla="*/ 221673 h 695804"/>
                  <a:gd name="connsiteX109" fmla="*/ 7213600 w 7943273"/>
                  <a:gd name="connsiteY109" fmla="*/ 193964 h 695804"/>
                  <a:gd name="connsiteX110" fmla="*/ 7269018 w 7943273"/>
                  <a:gd name="connsiteY110" fmla="*/ 175491 h 695804"/>
                  <a:gd name="connsiteX111" fmla="*/ 7296727 w 7943273"/>
                  <a:gd name="connsiteY111" fmla="*/ 166255 h 695804"/>
                  <a:gd name="connsiteX112" fmla="*/ 7352145 w 7943273"/>
                  <a:gd name="connsiteY112" fmla="*/ 129309 h 695804"/>
                  <a:gd name="connsiteX113" fmla="*/ 7426036 w 7943273"/>
                  <a:gd name="connsiteY113" fmla="*/ 64655 h 695804"/>
                  <a:gd name="connsiteX114" fmla="*/ 7453745 w 7943273"/>
                  <a:gd name="connsiteY114" fmla="*/ 46182 h 695804"/>
                  <a:gd name="connsiteX115" fmla="*/ 7536873 w 7943273"/>
                  <a:gd name="connsiteY115" fmla="*/ 18473 h 695804"/>
                  <a:gd name="connsiteX116" fmla="*/ 7564582 w 7943273"/>
                  <a:gd name="connsiteY116" fmla="*/ 9236 h 695804"/>
                  <a:gd name="connsiteX117" fmla="*/ 7601527 w 7943273"/>
                  <a:gd name="connsiteY117" fmla="*/ 0 h 695804"/>
                  <a:gd name="connsiteX118" fmla="*/ 7786255 w 7943273"/>
                  <a:gd name="connsiteY118" fmla="*/ 9236 h 695804"/>
                  <a:gd name="connsiteX119" fmla="*/ 7813964 w 7943273"/>
                  <a:gd name="connsiteY119" fmla="*/ 18473 h 695804"/>
                  <a:gd name="connsiteX120" fmla="*/ 7869382 w 7943273"/>
                  <a:gd name="connsiteY120" fmla="*/ 27709 h 695804"/>
                  <a:gd name="connsiteX121" fmla="*/ 7934036 w 7943273"/>
                  <a:gd name="connsiteY121" fmla="*/ 46182 h 695804"/>
                  <a:gd name="connsiteX122" fmla="*/ 7943273 w 7943273"/>
                  <a:gd name="connsiteY122"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49564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214297 w 7943273"/>
                  <a:gd name="connsiteY99" fmla="*/ 116697 h 695804"/>
                  <a:gd name="connsiteX100" fmla="*/ 6483927 w 7943273"/>
                  <a:gd name="connsiteY100" fmla="*/ 138545 h 695804"/>
                  <a:gd name="connsiteX101" fmla="*/ 6483927 w 7943273"/>
                  <a:gd name="connsiteY101" fmla="*/ 138545 h 695804"/>
                  <a:gd name="connsiteX102" fmla="*/ 6548582 w 7943273"/>
                  <a:gd name="connsiteY102" fmla="*/ 157018 h 695804"/>
                  <a:gd name="connsiteX103" fmla="*/ 6585527 w 7943273"/>
                  <a:gd name="connsiteY103" fmla="*/ 166255 h 695804"/>
                  <a:gd name="connsiteX104" fmla="*/ 6640945 w 7943273"/>
                  <a:gd name="connsiteY104" fmla="*/ 184727 h 695804"/>
                  <a:gd name="connsiteX105" fmla="*/ 6742545 w 7943273"/>
                  <a:gd name="connsiteY105" fmla="*/ 212436 h 695804"/>
                  <a:gd name="connsiteX106" fmla="*/ 6807200 w 7943273"/>
                  <a:gd name="connsiteY106" fmla="*/ 230909 h 695804"/>
                  <a:gd name="connsiteX107" fmla="*/ 7010400 w 7943273"/>
                  <a:gd name="connsiteY107" fmla="*/ 221673 h 695804"/>
                  <a:gd name="connsiteX108" fmla="*/ 7065818 w 7943273"/>
                  <a:gd name="connsiteY108" fmla="*/ 221673 h 695804"/>
                  <a:gd name="connsiteX109" fmla="*/ 7213600 w 7943273"/>
                  <a:gd name="connsiteY109" fmla="*/ 193964 h 695804"/>
                  <a:gd name="connsiteX110" fmla="*/ 7269018 w 7943273"/>
                  <a:gd name="connsiteY110" fmla="*/ 175491 h 695804"/>
                  <a:gd name="connsiteX111" fmla="*/ 7296727 w 7943273"/>
                  <a:gd name="connsiteY111" fmla="*/ 166255 h 695804"/>
                  <a:gd name="connsiteX112" fmla="*/ 7352145 w 7943273"/>
                  <a:gd name="connsiteY112" fmla="*/ 129309 h 695804"/>
                  <a:gd name="connsiteX113" fmla="*/ 7426036 w 7943273"/>
                  <a:gd name="connsiteY113" fmla="*/ 64655 h 695804"/>
                  <a:gd name="connsiteX114" fmla="*/ 7453745 w 7943273"/>
                  <a:gd name="connsiteY114" fmla="*/ 46182 h 695804"/>
                  <a:gd name="connsiteX115" fmla="*/ 7536873 w 7943273"/>
                  <a:gd name="connsiteY115" fmla="*/ 18473 h 695804"/>
                  <a:gd name="connsiteX116" fmla="*/ 7564582 w 7943273"/>
                  <a:gd name="connsiteY116" fmla="*/ 9236 h 695804"/>
                  <a:gd name="connsiteX117" fmla="*/ 7601527 w 7943273"/>
                  <a:gd name="connsiteY117" fmla="*/ 0 h 695804"/>
                  <a:gd name="connsiteX118" fmla="*/ 7786255 w 7943273"/>
                  <a:gd name="connsiteY118" fmla="*/ 9236 h 695804"/>
                  <a:gd name="connsiteX119" fmla="*/ 7813964 w 7943273"/>
                  <a:gd name="connsiteY119" fmla="*/ 18473 h 695804"/>
                  <a:gd name="connsiteX120" fmla="*/ 7869382 w 7943273"/>
                  <a:gd name="connsiteY120" fmla="*/ 27709 h 695804"/>
                  <a:gd name="connsiteX121" fmla="*/ 7934036 w 7943273"/>
                  <a:gd name="connsiteY121" fmla="*/ 46182 h 695804"/>
                  <a:gd name="connsiteX122" fmla="*/ 7943273 w 7943273"/>
                  <a:gd name="connsiteY122"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49564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214297 w 7943273"/>
                  <a:gd name="connsiteY99" fmla="*/ 116697 h 695804"/>
                  <a:gd name="connsiteX100" fmla="*/ 6332657 w 7943273"/>
                  <a:gd name="connsiteY100" fmla="*/ 107285 h 695804"/>
                  <a:gd name="connsiteX101" fmla="*/ 6483927 w 7943273"/>
                  <a:gd name="connsiteY101" fmla="*/ 138545 h 695804"/>
                  <a:gd name="connsiteX102" fmla="*/ 6483927 w 7943273"/>
                  <a:gd name="connsiteY102" fmla="*/ 138545 h 695804"/>
                  <a:gd name="connsiteX103" fmla="*/ 6548582 w 7943273"/>
                  <a:gd name="connsiteY103" fmla="*/ 157018 h 695804"/>
                  <a:gd name="connsiteX104" fmla="*/ 6585527 w 7943273"/>
                  <a:gd name="connsiteY104" fmla="*/ 166255 h 695804"/>
                  <a:gd name="connsiteX105" fmla="*/ 6640945 w 7943273"/>
                  <a:gd name="connsiteY105" fmla="*/ 184727 h 695804"/>
                  <a:gd name="connsiteX106" fmla="*/ 6742545 w 7943273"/>
                  <a:gd name="connsiteY106" fmla="*/ 212436 h 695804"/>
                  <a:gd name="connsiteX107" fmla="*/ 6807200 w 7943273"/>
                  <a:gd name="connsiteY107" fmla="*/ 230909 h 695804"/>
                  <a:gd name="connsiteX108" fmla="*/ 7010400 w 7943273"/>
                  <a:gd name="connsiteY108" fmla="*/ 221673 h 695804"/>
                  <a:gd name="connsiteX109" fmla="*/ 7065818 w 7943273"/>
                  <a:gd name="connsiteY109" fmla="*/ 221673 h 695804"/>
                  <a:gd name="connsiteX110" fmla="*/ 7213600 w 7943273"/>
                  <a:gd name="connsiteY110" fmla="*/ 193964 h 695804"/>
                  <a:gd name="connsiteX111" fmla="*/ 7269018 w 7943273"/>
                  <a:gd name="connsiteY111" fmla="*/ 175491 h 695804"/>
                  <a:gd name="connsiteX112" fmla="*/ 7296727 w 7943273"/>
                  <a:gd name="connsiteY112" fmla="*/ 166255 h 695804"/>
                  <a:gd name="connsiteX113" fmla="*/ 7352145 w 7943273"/>
                  <a:gd name="connsiteY113" fmla="*/ 129309 h 695804"/>
                  <a:gd name="connsiteX114" fmla="*/ 7426036 w 7943273"/>
                  <a:gd name="connsiteY114" fmla="*/ 64655 h 695804"/>
                  <a:gd name="connsiteX115" fmla="*/ 7453745 w 7943273"/>
                  <a:gd name="connsiteY115" fmla="*/ 46182 h 695804"/>
                  <a:gd name="connsiteX116" fmla="*/ 7536873 w 7943273"/>
                  <a:gd name="connsiteY116" fmla="*/ 18473 h 695804"/>
                  <a:gd name="connsiteX117" fmla="*/ 7564582 w 7943273"/>
                  <a:gd name="connsiteY117" fmla="*/ 9236 h 695804"/>
                  <a:gd name="connsiteX118" fmla="*/ 7601527 w 7943273"/>
                  <a:gd name="connsiteY118" fmla="*/ 0 h 695804"/>
                  <a:gd name="connsiteX119" fmla="*/ 7786255 w 7943273"/>
                  <a:gd name="connsiteY119" fmla="*/ 9236 h 695804"/>
                  <a:gd name="connsiteX120" fmla="*/ 7813964 w 7943273"/>
                  <a:gd name="connsiteY120" fmla="*/ 18473 h 695804"/>
                  <a:gd name="connsiteX121" fmla="*/ 7869382 w 7943273"/>
                  <a:gd name="connsiteY121" fmla="*/ 27709 h 695804"/>
                  <a:gd name="connsiteX122" fmla="*/ 7934036 w 7943273"/>
                  <a:gd name="connsiteY122" fmla="*/ 46182 h 695804"/>
                  <a:gd name="connsiteX123" fmla="*/ 7943273 w 7943273"/>
                  <a:gd name="connsiteY123" fmla="*/ 55418 h 695804"/>
                  <a:gd name="connsiteX0" fmla="*/ 0 w 7943273"/>
                  <a:gd name="connsiteY0" fmla="*/ 581891 h 695804"/>
                  <a:gd name="connsiteX1" fmla="*/ 46182 w 7943273"/>
                  <a:gd name="connsiteY1" fmla="*/ 563418 h 695804"/>
                  <a:gd name="connsiteX2" fmla="*/ 101600 w 7943273"/>
                  <a:gd name="connsiteY2" fmla="*/ 526473 h 695804"/>
                  <a:gd name="connsiteX3" fmla="*/ 129309 w 7943273"/>
                  <a:gd name="connsiteY3" fmla="*/ 508000 h 695804"/>
                  <a:gd name="connsiteX4" fmla="*/ 157018 w 7943273"/>
                  <a:gd name="connsiteY4" fmla="*/ 498764 h 695804"/>
                  <a:gd name="connsiteX5" fmla="*/ 274782 w 7943273"/>
                  <a:gd name="connsiteY5" fmla="*/ 416791 h 695804"/>
                  <a:gd name="connsiteX6" fmla="*/ 326737 w 7943273"/>
                  <a:gd name="connsiteY6" fmla="*/ 383309 h 695804"/>
                  <a:gd name="connsiteX7" fmla="*/ 389082 w 7943273"/>
                  <a:gd name="connsiteY7" fmla="*/ 335972 h 695804"/>
                  <a:gd name="connsiteX8" fmla="*/ 467495 w 7943273"/>
                  <a:gd name="connsiteY8" fmla="*/ 302105 h 695804"/>
                  <a:gd name="connsiteX9" fmla="*/ 548698 w 7943273"/>
                  <a:gd name="connsiteY9" fmla="*/ 298992 h 695804"/>
                  <a:gd name="connsiteX10" fmla="*/ 646545 w 7943273"/>
                  <a:gd name="connsiteY10" fmla="*/ 341745 h 695804"/>
                  <a:gd name="connsiteX11" fmla="*/ 674255 w 7943273"/>
                  <a:gd name="connsiteY11" fmla="*/ 350982 h 695804"/>
                  <a:gd name="connsiteX12" fmla="*/ 692727 w 7943273"/>
                  <a:gd name="connsiteY12" fmla="*/ 378691 h 695804"/>
                  <a:gd name="connsiteX13" fmla="*/ 720436 w 7943273"/>
                  <a:gd name="connsiteY13" fmla="*/ 406400 h 695804"/>
                  <a:gd name="connsiteX14" fmla="*/ 738909 w 7943273"/>
                  <a:gd name="connsiteY14" fmla="*/ 434109 h 695804"/>
                  <a:gd name="connsiteX15" fmla="*/ 942109 w 7943273"/>
                  <a:gd name="connsiteY15" fmla="*/ 618836 h 695804"/>
                  <a:gd name="connsiteX16" fmla="*/ 1025236 w 7943273"/>
                  <a:gd name="connsiteY16" fmla="*/ 665018 h 695804"/>
                  <a:gd name="connsiteX17" fmla="*/ 1052945 w 7943273"/>
                  <a:gd name="connsiteY17" fmla="*/ 683491 h 695804"/>
                  <a:gd name="connsiteX18" fmla="*/ 1228436 w 7943273"/>
                  <a:gd name="connsiteY18" fmla="*/ 683491 h 695804"/>
                  <a:gd name="connsiteX19" fmla="*/ 1330036 w 7943273"/>
                  <a:gd name="connsiteY19" fmla="*/ 655782 h 695804"/>
                  <a:gd name="connsiteX20" fmla="*/ 1357745 w 7943273"/>
                  <a:gd name="connsiteY20" fmla="*/ 646545 h 695804"/>
                  <a:gd name="connsiteX21" fmla="*/ 1385455 w 7943273"/>
                  <a:gd name="connsiteY21" fmla="*/ 637309 h 695804"/>
                  <a:gd name="connsiteX22" fmla="*/ 1440873 w 7943273"/>
                  <a:gd name="connsiteY22" fmla="*/ 600364 h 695804"/>
                  <a:gd name="connsiteX23" fmla="*/ 1468582 w 7943273"/>
                  <a:gd name="connsiteY23" fmla="*/ 581891 h 695804"/>
                  <a:gd name="connsiteX24" fmla="*/ 1496291 w 7943273"/>
                  <a:gd name="connsiteY24" fmla="*/ 554182 h 695804"/>
                  <a:gd name="connsiteX25" fmla="*/ 1551709 w 7943273"/>
                  <a:gd name="connsiteY25" fmla="*/ 517236 h 695804"/>
                  <a:gd name="connsiteX26" fmla="*/ 1579418 w 7943273"/>
                  <a:gd name="connsiteY26" fmla="*/ 498764 h 695804"/>
                  <a:gd name="connsiteX27" fmla="*/ 1607127 w 7943273"/>
                  <a:gd name="connsiteY27" fmla="*/ 489527 h 695804"/>
                  <a:gd name="connsiteX28" fmla="*/ 1662545 w 7943273"/>
                  <a:gd name="connsiteY28" fmla="*/ 452582 h 695804"/>
                  <a:gd name="connsiteX29" fmla="*/ 1717964 w 7943273"/>
                  <a:gd name="connsiteY29" fmla="*/ 424873 h 695804"/>
                  <a:gd name="connsiteX30" fmla="*/ 1791855 w 7943273"/>
                  <a:gd name="connsiteY30" fmla="*/ 392545 h 695804"/>
                  <a:gd name="connsiteX31" fmla="*/ 1854200 w 7943273"/>
                  <a:gd name="connsiteY31" fmla="*/ 374072 h 695804"/>
                  <a:gd name="connsiteX32" fmla="*/ 1902691 w 7943273"/>
                  <a:gd name="connsiteY32" fmla="*/ 369455 h 695804"/>
                  <a:gd name="connsiteX33" fmla="*/ 1930400 w 7943273"/>
                  <a:gd name="connsiteY33" fmla="*/ 360218 h 695804"/>
                  <a:gd name="connsiteX34" fmla="*/ 2049318 w 7943273"/>
                  <a:gd name="connsiteY34" fmla="*/ 369455 h 695804"/>
                  <a:gd name="connsiteX35" fmla="*/ 2115127 w 7943273"/>
                  <a:gd name="connsiteY35" fmla="*/ 387927 h 695804"/>
                  <a:gd name="connsiteX36" fmla="*/ 2170545 w 7943273"/>
                  <a:gd name="connsiteY36" fmla="*/ 406400 h 695804"/>
                  <a:gd name="connsiteX37" fmla="*/ 2232891 w 7943273"/>
                  <a:gd name="connsiteY37" fmla="*/ 443345 h 695804"/>
                  <a:gd name="connsiteX38" fmla="*/ 2270991 w 7943273"/>
                  <a:gd name="connsiteY38" fmla="*/ 471055 h 695804"/>
                  <a:gd name="connsiteX39" fmla="*/ 2299854 w 7943273"/>
                  <a:gd name="connsiteY39" fmla="*/ 498764 h 695804"/>
                  <a:gd name="connsiteX40" fmla="*/ 2344882 w 7943273"/>
                  <a:gd name="connsiteY40" fmla="*/ 535709 h 695804"/>
                  <a:gd name="connsiteX41" fmla="*/ 2394527 w 7943273"/>
                  <a:gd name="connsiteY41" fmla="*/ 576119 h 695804"/>
                  <a:gd name="connsiteX42" fmla="*/ 2456873 w 7943273"/>
                  <a:gd name="connsiteY42" fmla="*/ 618836 h 695804"/>
                  <a:gd name="connsiteX43" fmla="*/ 2512291 w 7943273"/>
                  <a:gd name="connsiteY43" fmla="*/ 640773 h 695804"/>
                  <a:gd name="connsiteX44" fmla="*/ 2677988 w 7943273"/>
                  <a:gd name="connsiteY44" fmla="*/ 669993 h 695804"/>
                  <a:gd name="connsiteX45" fmla="*/ 2830945 w 7943273"/>
                  <a:gd name="connsiteY45" fmla="*/ 639618 h 695804"/>
                  <a:gd name="connsiteX46" fmla="*/ 2872509 w 7943273"/>
                  <a:gd name="connsiteY46" fmla="*/ 600364 h 695804"/>
                  <a:gd name="connsiteX47" fmla="*/ 2927927 w 7943273"/>
                  <a:gd name="connsiteY47" fmla="*/ 549564 h 695804"/>
                  <a:gd name="connsiteX48" fmla="*/ 2964873 w 7943273"/>
                  <a:gd name="connsiteY48" fmla="*/ 508000 h 695804"/>
                  <a:gd name="connsiteX49" fmla="*/ 3020291 w 7943273"/>
                  <a:gd name="connsiteY49" fmla="*/ 471055 h 695804"/>
                  <a:gd name="connsiteX50" fmla="*/ 3048000 w 7943273"/>
                  <a:gd name="connsiteY50" fmla="*/ 452582 h 695804"/>
                  <a:gd name="connsiteX51" fmla="*/ 3075709 w 7943273"/>
                  <a:gd name="connsiteY51" fmla="*/ 424873 h 695804"/>
                  <a:gd name="connsiteX52" fmla="*/ 3131127 w 7943273"/>
                  <a:gd name="connsiteY52" fmla="*/ 387927 h 695804"/>
                  <a:gd name="connsiteX53" fmla="*/ 3186545 w 7943273"/>
                  <a:gd name="connsiteY53" fmla="*/ 350982 h 695804"/>
                  <a:gd name="connsiteX54" fmla="*/ 3214255 w 7943273"/>
                  <a:gd name="connsiteY54" fmla="*/ 332509 h 695804"/>
                  <a:gd name="connsiteX55" fmla="*/ 3297382 w 7943273"/>
                  <a:gd name="connsiteY55" fmla="*/ 304800 h 695804"/>
                  <a:gd name="connsiteX56" fmla="*/ 3325091 w 7943273"/>
                  <a:gd name="connsiteY56" fmla="*/ 295564 h 695804"/>
                  <a:gd name="connsiteX57" fmla="*/ 3352800 w 7943273"/>
                  <a:gd name="connsiteY57" fmla="*/ 286327 h 695804"/>
                  <a:gd name="connsiteX58" fmla="*/ 3389745 w 7943273"/>
                  <a:gd name="connsiteY58" fmla="*/ 277091 h 695804"/>
                  <a:gd name="connsiteX59" fmla="*/ 3417455 w 7943273"/>
                  <a:gd name="connsiteY59" fmla="*/ 267855 h 695804"/>
                  <a:gd name="connsiteX60" fmla="*/ 3463636 w 7943273"/>
                  <a:gd name="connsiteY60" fmla="*/ 258618 h 695804"/>
                  <a:gd name="connsiteX61" fmla="*/ 3565236 w 7943273"/>
                  <a:gd name="connsiteY61" fmla="*/ 267855 h 695804"/>
                  <a:gd name="connsiteX62" fmla="*/ 3629891 w 7943273"/>
                  <a:gd name="connsiteY62" fmla="*/ 286327 h 695804"/>
                  <a:gd name="connsiteX63" fmla="*/ 3740727 w 7943273"/>
                  <a:gd name="connsiteY63" fmla="*/ 341745 h 695804"/>
                  <a:gd name="connsiteX64" fmla="*/ 3768436 w 7943273"/>
                  <a:gd name="connsiteY64" fmla="*/ 350982 h 695804"/>
                  <a:gd name="connsiteX65" fmla="*/ 3851564 w 7943273"/>
                  <a:gd name="connsiteY65" fmla="*/ 415636 h 695804"/>
                  <a:gd name="connsiteX66" fmla="*/ 3879273 w 7943273"/>
                  <a:gd name="connsiteY66" fmla="*/ 434109 h 695804"/>
                  <a:gd name="connsiteX67" fmla="*/ 3953164 w 7943273"/>
                  <a:gd name="connsiteY67" fmla="*/ 443345 h 695804"/>
                  <a:gd name="connsiteX68" fmla="*/ 4073236 w 7943273"/>
                  <a:gd name="connsiteY68" fmla="*/ 461818 h 695804"/>
                  <a:gd name="connsiteX69" fmla="*/ 4276436 w 7943273"/>
                  <a:gd name="connsiteY69" fmla="*/ 452582 h 695804"/>
                  <a:gd name="connsiteX70" fmla="*/ 4378036 w 7943273"/>
                  <a:gd name="connsiteY70" fmla="*/ 424873 h 695804"/>
                  <a:gd name="connsiteX71" fmla="*/ 4461164 w 7943273"/>
                  <a:gd name="connsiteY71" fmla="*/ 378691 h 695804"/>
                  <a:gd name="connsiteX72" fmla="*/ 4544291 w 7943273"/>
                  <a:gd name="connsiteY72" fmla="*/ 323273 h 695804"/>
                  <a:gd name="connsiteX73" fmla="*/ 4572000 w 7943273"/>
                  <a:gd name="connsiteY73" fmla="*/ 304800 h 695804"/>
                  <a:gd name="connsiteX74" fmla="*/ 4627418 w 7943273"/>
                  <a:gd name="connsiteY74" fmla="*/ 286327 h 695804"/>
                  <a:gd name="connsiteX75" fmla="*/ 4655127 w 7943273"/>
                  <a:gd name="connsiteY75" fmla="*/ 277091 h 695804"/>
                  <a:gd name="connsiteX76" fmla="*/ 4710545 w 7943273"/>
                  <a:gd name="connsiteY76" fmla="*/ 249382 h 695804"/>
                  <a:gd name="connsiteX77" fmla="*/ 4765964 w 7943273"/>
                  <a:gd name="connsiteY77" fmla="*/ 221673 h 695804"/>
                  <a:gd name="connsiteX78" fmla="*/ 4793673 w 7943273"/>
                  <a:gd name="connsiteY78" fmla="*/ 203200 h 695804"/>
                  <a:gd name="connsiteX79" fmla="*/ 4969164 w 7943273"/>
                  <a:gd name="connsiteY79" fmla="*/ 184727 h 695804"/>
                  <a:gd name="connsiteX80" fmla="*/ 5043055 w 7943273"/>
                  <a:gd name="connsiteY80" fmla="*/ 193964 h 695804"/>
                  <a:gd name="connsiteX81" fmla="*/ 5098473 w 7943273"/>
                  <a:gd name="connsiteY81" fmla="*/ 212436 h 695804"/>
                  <a:gd name="connsiteX82" fmla="*/ 5126182 w 7943273"/>
                  <a:gd name="connsiteY82" fmla="*/ 230909 h 695804"/>
                  <a:gd name="connsiteX83" fmla="*/ 5209309 w 7943273"/>
                  <a:gd name="connsiteY83" fmla="*/ 258618 h 695804"/>
                  <a:gd name="connsiteX84" fmla="*/ 5237018 w 7943273"/>
                  <a:gd name="connsiteY84" fmla="*/ 267855 h 695804"/>
                  <a:gd name="connsiteX85" fmla="*/ 5264727 w 7943273"/>
                  <a:gd name="connsiteY85" fmla="*/ 277091 h 695804"/>
                  <a:gd name="connsiteX86" fmla="*/ 5292436 w 7943273"/>
                  <a:gd name="connsiteY86" fmla="*/ 295564 h 695804"/>
                  <a:gd name="connsiteX87" fmla="*/ 5486400 w 7943273"/>
                  <a:gd name="connsiteY87" fmla="*/ 323273 h 695804"/>
                  <a:gd name="connsiteX88" fmla="*/ 5643418 w 7943273"/>
                  <a:gd name="connsiteY88" fmla="*/ 314036 h 695804"/>
                  <a:gd name="connsiteX89" fmla="*/ 5698836 w 7943273"/>
                  <a:gd name="connsiteY89" fmla="*/ 295564 h 695804"/>
                  <a:gd name="connsiteX90" fmla="*/ 5726545 w 7943273"/>
                  <a:gd name="connsiteY90" fmla="*/ 277091 h 695804"/>
                  <a:gd name="connsiteX91" fmla="*/ 5809673 w 7943273"/>
                  <a:gd name="connsiteY91" fmla="*/ 249382 h 695804"/>
                  <a:gd name="connsiteX92" fmla="*/ 5837382 w 7943273"/>
                  <a:gd name="connsiteY92" fmla="*/ 240145 h 695804"/>
                  <a:gd name="connsiteX93" fmla="*/ 5865091 w 7943273"/>
                  <a:gd name="connsiteY93" fmla="*/ 230909 h 695804"/>
                  <a:gd name="connsiteX94" fmla="*/ 5920509 w 7943273"/>
                  <a:gd name="connsiteY94" fmla="*/ 203200 h 695804"/>
                  <a:gd name="connsiteX95" fmla="*/ 5975927 w 7943273"/>
                  <a:gd name="connsiteY95" fmla="*/ 175491 h 695804"/>
                  <a:gd name="connsiteX96" fmla="*/ 6003636 w 7943273"/>
                  <a:gd name="connsiteY96" fmla="*/ 157018 h 695804"/>
                  <a:gd name="connsiteX97" fmla="*/ 6086764 w 7943273"/>
                  <a:gd name="connsiteY97" fmla="*/ 138545 h 695804"/>
                  <a:gd name="connsiteX98" fmla="*/ 6114473 w 7943273"/>
                  <a:gd name="connsiteY98" fmla="*/ 129309 h 695804"/>
                  <a:gd name="connsiteX99" fmla="*/ 6214297 w 7943273"/>
                  <a:gd name="connsiteY99" fmla="*/ 116697 h 695804"/>
                  <a:gd name="connsiteX100" fmla="*/ 6332657 w 7943273"/>
                  <a:gd name="connsiteY100" fmla="*/ 107285 h 695804"/>
                  <a:gd name="connsiteX101" fmla="*/ 6483927 w 7943273"/>
                  <a:gd name="connsiteY101" fmla="*/ 138545 h 695804"/>
                  <a:gd name="connsiteX102" fmla="*/ 6483927 w 7943273"/>
                  <a:gd name="connsiteY102" fmla="*/ 138545 h 695804"/>
                  <a:gd name="connsiteX103" fmla="*/ 6548582 w 7943273"/>
                  <a:gd name="connsiteY103" fmla="*/ 157018 h 695804"/>
                  <a:gd name="connsiteX104" fmla="*/ 6585527 w 7943273"/>
                  <a:gd name="connsiteY104" fmla="*/ 166255 h 695804"/>
                  <a:gd name="connsiteX105" fmla="*/ 6640945 w 7943273"/>
                  <a:gd name="connsiteY105" fmla="*/ 184727 h 695804"/>
                  <a:gd name="connsiteX106" fmla="*/ 6742545 w 7943273"/>
                  <a:gd name="connsiteY106" fmla="*/ 212436 h 695804"/>
                  <a:gd name="connsiteX107" fmla="*/ 6807200 w 7943273"/>
                  <a:gd name="connsiteY107" fmla="*/ 230909 h 695804"/>
                  <a:gd name="connsiteX108" fmla="*/ 7010400 w 7943273"/>
                  <a:gd name="connsiteY108" fmla="*/ 221673 h 695804"/>
                  <a:gd name="connsiteX109" fmla="*/ 7065818 w 7943273"/>
                  <a:gd name="connsiteY109" fmla="*/ 221673 h 695804"/>
                  <a:gd name="connsiteX110" fmla="*/ 7213600 w 7943273"/>
                  <a:gd name="connsiteY110" fmla="*/ 193964 h 695804"/>
                  <a:gd name="connsiteX111" fmla="*/ 7269018 w 7943273"/>
                  <a:gd name="connsiteY111" fmla="*/ 175491 h 695804"/>
                  <a:gd name="connsiteX112" fmla="*/ 7296727 w 7943273"/>
                  <a:gd name="connsiteY112" fmla="*/ 166255 h 695804"/>
                  <a:gd name="connsiteX113" fmla="*/ 7352145 w 7943273"/>
                  <a:gd name="connsiteY113" fmla="*/ 129309 h 695804"/>
                  <a:gd name="connsiteX114" fmla="*/ 7426036 w 7943273"/>
                  <a:gd name="connsiteY114" fmla="*/ 64655 h 695804"/>
                  <a:gd name="connsiteX115" fmla="*/ 7453745 w 7943273"/>
                  <a:gd name="connsiteY115" fmla="*/ 46182 h 695804"/>
                  <a:gd name="connsiteX116" fmla="*/ 7536873 w 7943273"/>
                  <a:gd name="connsiteY116" fmla="*/ 18473 h 695804"/>
                  <a:gd name="connsiteX117" fmla="*/ 7564582 w 7943273"/>
                  <a:gd name="connsiteY117" fmla="*/ 9236 h 695804"/>
                  <a:gd name="connsiteX118" fmla="*/ 7601527 w 7943273"/>
                  <a:gd name="connsiteY118" fmla="*/ 0 h 695804"/>
                  <a:gd name="connsiteX119" fmla="*/ 7727640 w 7943273"/>
                  <a:gd name="connsiteY119" fmla="*/ 15098 h 695804"/>
                  <a:gd name="connsiteX120" fmla="*/ 7813964 w 7943273"/>
                  <a:gd name="connsiteY120" fmla="*/ 18473 h 695804"/>
                  <a:gd name="connsiteX121" fmla="*/ 7869382 w 7943273"/>
                  <a:gd name="connsiteY121" fmla="*/ 27709 h 695804"/>
                  <a:gd name="connsiteX122" fmla="*/ 7934036 w 7943273"/>
                  <a:gd name="connsiteY122" fmla="*/ 46182 h 695804"/>
                  <a:gd name="connsiteX123" fmla="*/ 7943273 w 7943273"/>
                  <a:gd name="connsiteY123" fmla="*/ 55418 h 695804"/>
                  <a:gd name="connsiteX0" fmla="*/ 0 w 7943273"/>
                  <a:gd name="connsiteY0" fmla="*/ 591297 h 705210"/>
                  <a:gd name="connsiteX1" fmla="*/ 46182 w 7943273"/>
                  <a:gd name="connsiteY1" fmla="*/ 572824 h 705210"/>
                  <a:gd name="connsiteX2" fmla="*/ 101600 w 7943273"/>
                  <a:gd name="connsiteY2" fmla="*/ 535879 h 705210"/>
                  <a:gd name="connsiteX3" fmla="*/ 129309 w 7943273"/>
                  <a:gd name="connsiteY3" fmla="*/ 517406 h 705210"/>
                  <a:gd name="connsiteX4" fmla="*/ 157018 w 7943273"/>
                  <a:gd name="connsiteY4" fmla="*/ 508170 h 705210"/>
                  <a:gd name="connsiteX5" fmla="*/ 274782 w 7943273"/>
                  <a:gd name="connsiteY5" fmla="*/ 426197 h 705210"/>
                  <a:gd name="connsiteX6" fmla="*/ 326737 w 7943273"/>
                  <a:gd name="connsiteY6" fmla="*/ 392715 h 705210"/>
                  <a:gd name="connsiteX7" fmla="*/ 389082 w 7943273"/>
                  <a:gd name="connsiteY7" fmla="*/ 345378 h 705210"/>
                  <a:gd name="connsiteX8" fmla="*/ 467495 w 7943273"/>
                  <a:gd name="connsiteY8" fmla="*/ 311511 h 705210"/>
                  <a:gd name="connsiteX9" fmla="*/ 548698 w 7943273"/>
                  <a:gd name="connsiteY9" fmla="*/ 308398 h 705210"/>
                  <a:gd name="connsiteX10" fmla="*/ 646545 w 7943273"/>
                  <a:gd name="connsiteY10" fmla="*/ 351151 h 705210"/>
                  <a:gd name="connsiteX11" fmla="*/ 674255 w 7943273"/>
                  <a:gd name="connsiteY11" fmla="*/ 360388 h 705210"/>
                  <a:gd name="connsiteX12" fmla="*/ 692727 w 7943273"/>
                  <a:gd name="connsiteY12" fmla="*/ 388097 h 705210"/>
                  <a:gd name="connsiteX13" fmla="*/ 720436 w 7943273"/>
                  <a:gd name="connsiteY13" fmla="*/ 415806 h 705210"/>
                  <a:gd name="connsiteX14" fmla="*/ 738909 w 7943273"/>
                  <a:gd name="connsiteY14" fmla="*/ 443515 h 705210"/>
                  <a:gd name="connsiteX15" fmla="*/ 942109 w 7943273"/>
                  <a:gd name="connsiteY15" fmla="*/ 628242 h 705210"/>
                  <a:gd name="connsiteX16" fmla="*/ 1025236 w 7943273"/>
                  <a:gd name="connsiteY16" fmla="*/ 674424 h 705210"/>
                  <a:gd name="connsiteX17" fmla="*/ 1052945 w 7943273"/>
                  <a:gd name="connsiteY17" fmla="*/ 692897 h 705210"/>
                  <a:gd name="connsiteX18" fmla="*/ 1228436 w 7943273"/>
                  <a:gd name="connsiteY18" fmla="*/ 692897 h 705210"/>
                  <a:gd name="connsiteX19" fmla="*/ 1330036 w 7943273"/>
                  <a:gd name="connsiteY19" fmla="*/ 665188 h 705210"/>
                  <a:gd name="connsiteX20" fmla="*/ 1357745 w 7943273"/>
                  <a:gd name="connsiteY20" fmla="*/ 655951 h 705210"/>
                  <a:gd name="connsiteX21" fmla="*/ 1385455 w 7943273"/>
                  <a:gd name="connsiteY21" fmla="*/ 646715 h 705210"/>
                  <a:gd name="connsiteX22" fmla="*/ 1440873 w 7943273"/>
                  <a:gd name="connsiteY22" fmla="*/ 609770 h 705210"/>
                  <a:gd name="connsiteX23" fmla="*/ 1468582 w 7943273"/>
                  <a:gd name="connsiteY23" fmla="*/ 591297 h 705210"/>
                  <a:gd name="connsiteX24" fmla="*/ 1496291 w 7943273"/>
                  <a:gd name="connsiteY24" fmla="*/ 563588 h 705210"/>
                  <a:gd name="connsiteX25" fmla="*/ 1551709 w 7943273"/>
                  <a:gd name="connsiteY25" fmla="*/ 526642 h 705210"/>
                  <a:gd name="connsiteX26" fmla="*/ 1579418 w 7943273"/>
                  <a:gd name="connsiteY26" fmla="*/ 508170 h 705210"/>
                  <a:gd name="connsiteX27" fmla="*/ 1607127 w 7943273"/>
                  <a:gd name="connsiteY27" fmla="*/ 498933 h 705210"/>
                  <a:gd name="connsiteX28" fmla="*/ 1662545 w 7943273"/>
                  <a:gd name="connsiteY28" fmla="*/ 461988 h 705210"/>
                  <a:gd name="connsiteX29" fmla="*/ 1717964 w 7943273"/>
                  <a:gd name="connsiteY29" fmla="*/ 434279 h 705210"/>
                  <a:gd name="connsiteX30" fmla="*/ 1791855 w 7943273"/>
                  <a:gd name="connsiteY30" fmla="*/ 401951 h 705210"/>
                  <a:gd name="connsiteX31" fmla="*/ 1854200 w 7943273"/>
                  <a:gd name="connsiteY31" fmla="*/ 383478 h 705210"/>
                  <a:gd name="connsiteX32" fmla="*/ 1902691 w 7943273"/>
                  <a:gd name="connsiteY32" fmla="*/ 378861 h 705210"/>
                  <a:gd name="connsiteX33" fmla="*/ 1930400 w 7943273"/>
                  <a:gd name="connsiteY33" fmla="*/ 369624 h 705210"/>
                  <a:gd name="connsiteX34" fmla="*/ 2049318 w 7943273"/>
                  <a:gd name="connsiteY34" fmla="*/ 378861 h 705210"/>
                  <a:gd name="connsiteX35" fmla="*/ 2115127 w 7943273"/>
                  <a:gd name="connsiteY35" fmla="*/ 397333 h 705210"/>
                  <a:gd name="connsiteX36" fmla="*/ 2170545 w 7943273"/>
                  <a:gd name="connsiteY36" fmla="*/ 415806 h 705210"/>
                  <a:gd name="connsiteX37" fmla="*/ 2232891 w 7943273"/>
                  <a:gd name="connsiteY37" fmla="*/ 452751 h 705210"/>
                  <a:gd name="connsiteX38" fmla="*/ 2270991 w 7943273"/>
                  <a:gd name="connsiteY38" fmla="*/ 480461 h 705210"/>
                  <a:gd name="connsiteX39" fmla="*/ 2299854 w 7943273"/>
                  <a:gd name="connsiteY39" fmla="*/ 508170 h 705210"/>
                  <a:gd name="connsiteX40" fmla="*/ 2344882 w 7943273"/>
                  <a:gd name="connsiteY40" fmla="*/ 545115 h 705210"/>
                  <a:gd name="connsiteX41" fmla="*/ 2394527 w 7943273"/>
                  <a:gd name="connsiteY41" fmla="*/ 585525 h 705210"/>
                  <a:gd name="connsiteX42" fmla="*/ 2456873 w 7943273"/>
                  <a:gd name="connsiteY42" fmla="*/ 628242 h 705210"/>
                  <a:gd name="connsiteX43" fmla="*/ 2512291 w 7943273"/>
                  <a:gd name="connsiteY43" fmla="*/ 650179 h 705210"/>
                  <a:gd name="connsiteX44" fmla="*/ 2677988 w 7943273"/>
                  <a:gd name="connsiteY44" fmla="*/ 679399 h 705210"/>
                  <a:gd name="connsiteX45" fmla="*/ 2830945 w 7943273"/>
                  <a:gd name="connsiteY45" fmla="*/ 649024 h 705210"/>
                  <a:gd name="connsiteX46" fmla="*/ 2872509 w 7943273"/>
                  <a:gd name="connsiteY46" fmla="*/ 609770 h 705210"/>
                  <a:gd name="connsiteX47" fmla="*/ 2927927 w 7943273"/>
                  <a:gd name="connsiteY47" fmla="*/ 558970 h 705210"/>
                  <a:gd name="connsiteX48" fmla="*/ 2964873 w 7943273"/>
                  <a:gd name="connsiteY48" fmla="*/ 517406 h 705210"/>
                  <a:gd name="connsiteX49" fmla="*/ 3020291 w 7943273"/>
                  <a:gd name="connsiteY49" fmla="*/ 480461 h 705210"/>
                  <a:gd name="connsiteX50" fmla="*/ 3048000 w 7943273"/>
                  <a:gd name="connsiteY50" fmla="*/ 461988 h 705210"/>
                  <a:gd name="connsiteX51" fmla="*/ 3075709 w 7943273"/>
                  <a:gd name="connsiteY51" fmla="*/ 434279 h 705210"/>
                  <a:gd name="connsiteX52" fmla="*/ 3131127 w 7943273"/>
                  <a:gd name="connsiteY52" fmla="*/ 397333 h 705210"/>
                  <a:gd name="connsiteX53" fmla="*/ 3186545 w 7943273"/>
                  <a:gd name="connsiteY53" fmla="*/ 360388 h 705210"/>
                  <a:gd name="connsiteX54" fmla="*/ 3214255 w 7943273"/>
                  <a:gd name="connsiteY54" fmla="*/ 341915 h 705210"/>
                  <a:gd name="connsiteX55" fmla="*/ 3297382 w 7943273"/>
                  <a:gd name="connsiteY55" fmla="*/ 314206 h 705210"/>
                  <a:gd name="connsiteX56" fmla="*/ 3325091 w 7943273"/>
                  <a:gd name="connsiteY56" fmla="*/ 304970 h 705210"/>
                  <a:gd name="connsiteX57" fmla="*/ 3352800 w 7943273"/>
                  <a:gd name="connsiteY57" fmla="*/ 295733 h 705210"/>
                  <a:gd name="connsiteX58" fmla="*/ 3389745 w 7943273"/>
                  <a:gd name="connsiteY58" fmla="*/ 286497 h 705210"/>
                  <a:gd name="connsiteX59" fmla="*/ 3417455 w 7943273"/>
                  <a:gd name="connsiteY59" fmla="*/ 277261 h 705210"/>
                  <a:gd name="connsiteX60" fmla="*/ 3463636 w 7943273"/>
                  <a:gd name="connsiteY60" fmla="*/ 268024 h 705210"/>
                  <a:gd name="connsiteX61" fmla="*/ 3565236 w 7943273"/>
                  <a:gd name="connsiteY61" fmla="*/ 277261 h 705210"/>
                  <a:gd name="connsiteX62" fmla="*/ 3629891 w 7943273"/>
                  <a:gd name="connsiteY62" fmla="*/ 295733 h 705210"/>
                  <a:gd name="connsiteX63" fmla="*/ 3740727 w 7943273"/>
                  <a:gd name="connsiteY63" fmla="*/ 351151 h 705210"/>
                  <a:gd name="connsiteX64" fmla="*/ 3768436 w 7943273"/>
                  <a:gd name="connsiteY64" fmla="*/ 360388 h 705210"/>
                  <a:gd name="connsiteX65" fmla="*/ 3851564 w 7943273"/>
                  <a:gd name="connsiteY65" fmla="*/ 425042 h 705210"/>
                  <a:gd name="connsiteX66" fmla="*/ 3879273 w 7943273"/>
                  <a:gd name="connsiteY66" fmla="*/ 443515 h 705210"/>
                  <a:gd name="connsiteX67" fmla="*/ 3953164 w 7943273"/>
                  <a:gd name="connsiteY67" fmla="*/ 452751 h 705210"/>
                  <a:gd name="connsiteX68" fmla="*/ 4073236 w 7943273"/>
                  <a:gd name="connsiteY68" fmla="*/ 471224 h 705210"/>
                  <a:gd name="connsiteX69" fmla="*/ 4276436 w 7943273"/>
                  <a:gd name="connsiteY69" fmla="*/ 461988 h 705210"/>
                  <a:gd name="connsiteX70" fmla="*/ 4378036 w 7943273"/>
                  <a:gd name="connsiteY70" fmla="*/ 434279 h 705210"/>
                  <a:gd name="connsiteX71" fmla="*/ 4461164 w 7943273"/>
                  <a:gd name="connsiteY71" fmla="*/ 388097 h 705210"/>
                  <a:gd name="connsiteX72" fmla="*/ 4544291 w 7943273"/>
                  <a:gd name="connsiteY72" fmla="*/ 332679 h 705210"/>
                  <a:gd name="connsiteX73" fmla="*/ 4572000 w 7943273"/>
                  <a:gd name="connsiteY73" fmla="*/ 314206 h 705210"/>
                  <a:gd name="connsiteX74" fmla="*/ 4627418 w 7943273"/>
                  <a:gd name="connsiteY74" fmla="*/ 295733 h 705210"/>
                  <a:gd name="connsiteX75" fmla="*/ 4655127 w 7943273"/>
                  <a:gd name="connsiteY75" fmla="*/ 286497 h 705210"/>
                  <a:gd name="connsiteX76" fmla="*/ 4710545 w 7943273"/>
                  <a:gd name="connsiteY76" fmla="*/ 258788 h 705210"/>
                  <a:gd name="connsiteX77" fmla="*/ 4765964 w 7943273"/>
                  <a:gd name="connsiteY77" fmla="*/ 231079 h 705210"/>
                  <a:gd name="connsiteX78" fmla="*/ 4793673 w 7943273"/>
                  <a:gd name="connsiteY78" fmla="*/ 212606 h 705210"/>
                  <a:gd name="connsiteX79" fmla="*/ 4969164 w 7943273"/>
                  <a:gd name="connsiteY79" fmla="*/ 194133 h 705210"/>
                  <a:gd name="connsiteX80" fmla="*/ 5043055 w 7943273"/>
                  <a:gd name="connsiteY80" fmla="*/ 203370 h 705210"/>
                  <a:gd name="connsiteX81" fmla="*/ 5098473 w 7943273"/>
                  <a:gd name="connsiteY81" fmla="*/ 221842 h 705210"/>
                  <a:gd name="connsiteX82" fmla="*/ 5126182 w 7943273"/>
                  <a:gd name="connsiteY82" fmla="*/ 240315 h 705210"/>
                  <a:gd name="connsiteX83" fmla="*/ 5209309 w 7943273"/>
                  <a:gd name="connsiteY83" fmla="*/ 268024 h 705210"/>
                  <a:gd name="connsiteX84" fmla="*/ 5237018 w 7943273"/>
                  <a:gd name="connsiteY84" fmla="*/ 277261 h 705210"/>
                  <a:gd name="connsiteX85" fmla="*/ 5264727 w 7943273"/>
                  <a:gd name="connsiteY85" fmla="*/ 286497 h 705210"/>
                  <a:gd name="connsiteX86" fmla="*/ 5292436 w 7943273"/>
                  <a:gd name="connsiteY86" fmla="*/ 304970 h 705210"/>
                  <a:gd name="connsiteX87" fmla="*/ 5486400 w 7943273"/>
                  <a:gd name="connsiteY87" fmla="*/ 332679 h 705210"/>
                  <a:gd name="connsiteX88" fmla="*/ 5643418 w 7943273"/>
                  <a:gd name="connsiteY88" fmla="*/ 323442 h 705210"/>
                  <a:gd name="connsiteX89" fmla="*/ 5698836 w 7943273"/>
                  <a:gd name="connsiteY89" fmla="*/ 304970 h 705210"/>
                  <a:gd name="connsiteX90" fmla="*/ 5726545 w 7943273"/>
                  <a:gd name="connsiteY90" fmla="*/ 286497 h 705210"/>
                  <a:gd name="connsiteX91" fmla="*/ 5809673 w 7943273"/>
                  <a:gd name="connsiteY91" fmla="*/ 258788 h 705210"/>
                  <a:gd name="connsiteX92" fmla="*/ 5837382 w 7943273"/>
                  <a:gd name="connsiteY92" fmla="*/ 249551 h 705210"/>
                  <a:gd name="connsiteX93" fmla="*/ 5865091 w 7943273"/>
                  <a:gd name="connsiteY93" fmla="*/ 240315 h 705210"/>
                  <a:gd name="connsiteX94" fmla="*/ 5920509 w 7943273"/>
                  <a:gd name="connsiteY94" fmla="*/ 212606 h 705210"/>
                  <a:gd name="connsiteX95" fmla="*/ 5975927 w 7943273"/>
                  <a:gd name="connsiteY95" fmla="*/ 184897 h 705210"/>
                  <a:gd name="connsiteX96" fmla="*/ 6003636 w 7943273"/>
                  <a:gd name="connsiteY96" fmla="*/ 166424 h 705210"/>
                  <a:gd name="connsiteX97" fmla="*/ 6086764 w 7943273"/>
                  <a:gd name="connsiteY97" fmla="*/ 147951 h 705210"/>
                  <a:gd name="connsiteX98" fmla="*/ 6114473 w 7943273"/>
                  <a:gd name="connsiteY98" fmla="*/ 138715 h 705210"/>
                  <a:gd name="connsiteX99" fmla="*/ 6214297 w 7943273"/>
                  <a:gd name="connsiteY99" fmla="*/ 126103 h 705210"/>
                  <a:gd name="connsiteX100" fmla="*/ 6332657 w 7943273"/>
                  <a:gd name="connsiteY100" fmla="*/ 116691 h 705210"/>
                  <a:gd name="connsiteX101" fmla="*/ 6483927 w 7943273"/>
                  <a:gd name="connsiteY101" fmla="*/ 147951 h 705210"/>
                  <a:gd name="connsiteX102" fmla="*/ 6483927 w 7943273"/>
                  <a:gd name="connsiteY102" fmla="*/ 147951 h 705210"/>
                  <a:gd name="connsiteX103" fmla="*/ 6548582 w 7943273"/>
                  <a:gd name="connsiteY103" fmla="*/ 166424 h 705210"/>
                  <a:gd name="connsiteX104" fmla="*/ 6585527 w 7943273"/>
                  <a:gd name="connsiteY104" fmla="*/ 175661 h 705210"/>
                  <a:gd name="connsiteX105" fmla="*/ 6640945 w 7943273"/>
                  <a:gd name="connsiteY105" fmla="*/ 194133 h 705210"/>
                  <a:gd name="connsiteX106" fmla="*/ 6742545 w 7943273"/>
                  <a:gd name="connsiteY106" fmla="*/ 221842 h 705210"/>
                  <a:gd name="connsiteX107" fmla="*/ 6807200 w 7943273"/>
                  <a:gd name="connsiteY107" fmla="*/ 240315 h 705210"/>
                  <a:gd name="connsiteX108" fmla="*/ 7010400 w 7943273"/>
                  <a:gd name="connsiteY108" fmla="*/ 231079 h 705210"/>
                  <a:gd name="connsiteX109" fmla="*/ 7065818 w 7943273"/>
                  <a:gd name="connsiteY109" fmla="*/ 231079 h 705210"/>
                  <a:gd name="connsiteX110" fmla="*/ 7213600 w 7943273"/>
                  <a:gd name="connsiteY110" fmla="*/ 203370 h 705210"/>
                  <a:gd name="connsiteX111" fmla="*/ 7269018 w 7943273"/>
                  <a:gd name="connsiteY111" fmla="*/ 184897 h 705210"/>
                  <a:gd name="connsiteX112" fmla="*/ 7296727 w 7943273"/>
                  <a:gd name="connsiteY112" fmla="*/ 175661 h 705210"/>
                  <a:gd name="connsiteX113" fmla="*/ 7352145 w 7943273"/>
                  <a:gd name="connsiteY113" fmla="*/ 138715 h 705210"/>
                  <a:gd name="connsiteX114" fmla="*/ 7426036 w 7943273"/>
                  <a:gd name="connsiteY114" fmla="*/ 74061 h 705210"/>
                  <a:gd name="connsiteX115" fmla="*/ 7453745 w 7943273"/>
                  <a:gd name="connsiteY115" fmla="*/ 55588 h 705210"/>
                  <a:gd name="connsiteX116" fmla="*/ 7536873 w 7943273"/>
                  <a:gd name="connsiteY116" fmla="*/ 27879 h 705210"/>
                  <a:gd name="connsiteX117" fmla="*/ 7564582 w 7943273"/>
                  <a:gd name="connsiteY117" fmla="*/ 18642 h 705210"/>
                  <a:gd name="connsiteX118" fmla="*/ 7601527 w 7943273"/>
                  <a:gd name="connsiteY118" fmla="*/ 9406 h 705210"/>
                  <a:gd name="connsiteX119" fmla="*/ 7727640 w 7943273"/>
                  <a:gd name="connsiteY119" fmla="*/ 1058 h 705210"/>
                  <a:gd name="connsiteX120" fmla="*/ 7813964 w 7943273"/>
                  <a:gd name="connsiteY120" fmla="*/ 27879 h 705210"/>
                  <a:gd name="connsiteX121" fmla="*/ 7869382 w 7943273"/>
                  <a:gd name="connsiteY121" fmla="*/ 37115 h 705210"/>
                  <a:gd name="connsiteX122" fmla="*/ 7934036 w 7943273"/>
                  <a:gd name="connsiteY122" fmla="*/ 55588 h 705210"/>
                  <a:gd name="connsiteX123" fmla="*/ 7943273 w 7943273"/>
                  <a:gd name="connsiteY123" fmla="*/ 64824 h 70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7943273" h="705210">
                    <a:moveTo>
                      <a:pt x="0" y="591297"/>
                    </a:moveTo>
                    <a:cubicBezTo>
                      <a:pt x="15394" y="585139"/>
                      <a:pt x="31627" y="580763"/>
                      <a:pt x="46182" y="572824"/>
                    </a:cubicBezTo>
                    <a:cubicBezTo>
                      <a:pt x="65672" y="562193"/>
                      <a:pt x="83127" y="548194"/>
                      <a:pt x="101600" y="535879"/>
                    </a:cubicBezTo>
                    <a:cubicBezTo>
                      <a:pt x="110836" y="529721"/>
                      <a:pt x="118778" y="520916"/>
                      <a:pt x="129309" y="517406"/>
                    </a:cubicBezTo>
                    <a:lnTo>
                      <a:pt x="157018" y="508170"/>
                    </a:lnTo>
                    <a:lnTo>
                      <a:pt x="274782" y="426197"/>
                    </a:lnTo>
                    <a:lnTo>
                      <a:pt x="326737" y="392715"/>
                    </a:lnTo>
                    <a:cubicBezTo>
                      <a:pt x="335973" y="389636"/>
                      <a:pt x="365622" y="358912"/>
                      <a:pt x="389082" y="345378"/>
                    </a:cubicBezTo>
                    <a:cubicBezTo>
                      <a:pt x="412542" y="331844"/>
                      <a:pt x="390609" y="330732"/>
                      <a:pt x="467495" y="311511"/>
                    </a:cubicBezTo>
                    <a:cubicBezTo>
                      <a:pt x="493761" y="306824"/>
                      <a:pt x="514831" y="306859"/>
                      <a:pt x="548698" y="308398"/>
                    </a:cubicBezTo>
                    <a:cubicBezTo>
                      <a:pt x="582565" y="309937"/>
                      <a:pt x="625619" y="342486"/>
                      <a:pt x="646545" y="351151"/>
                    </a:cubicBezTo>
                    <a:cubicBezTo>
                      <a:pt x="667471" y="359816"/>
                      <a:pt x="666652" y="354306"/>
                      <a:pt x="674255" y="360388"/>
                    </a:cubicBezTo>
                    <a:cubicBezTo>
                      <a:pt x="682923" y="367323"/>
                      <a:pt x="685621" y="379569"/>
                      <a:pt x="692727" y="388097"/>
                    </a:cubicBezTo>
                    <a:cubicBezTo>
                      <a:pt x="701089" y="398132"/>
                      <a:pt x="712074" y="405771"/>
                      <a:pt x="720436" y="415806"/>
                    </a:cubicBezTo>
                    <a:cubicBezTo>
                      <a:pt x="727543" y="424334"/>
                      <a:pt x="730894" y="435834"/>
                      <a:pt x="738909" y="443515"/>
                    </a:cubicBezTo>
                    <a:cubicBezTo>
                      <a:pt x="804999" y="506851"/>
                      <a:pt x="872608" y="568669"/>
                      <a:pt x="942109" y="628242"/>
                    </a:cubicBezTo>
                    <a:cubicBezTo>
                      <a:pt x="982532" y="662890"/>
                      <a:pt x="986593" y="661543"/>
                      <a:pt x="1025236" y="674424"/>
                    </a:cubicBezTo>
                    <a:cubicBezTo>
                      <a:pt x="1034472" y="680582"/>
                      <a:pt x="1043016" y="687933"/>
                      <a:pt x="1052945" y="692897"/>
                    </a:cubicBezTo>
                    <a:cubicBezTo>
                      <a:pt x="1105392" y="719120"/>
                      <a:pt x="1182902" y="695743"/>
                      <a:pt x="1228436" y="692897"/>
                    </a:cubicBezTo>
                    <a:cubicBezTo>
                      <a:pt x="1293709" y="679843"/>
                      <a:pt x="1259728" y="688625"/>
                      <a:pt x="1330036" y="665188"/>
                    </a:cubicBezTo>
                    <a:lnTo>
                      <a:pt x="1357745" y="655951"/>
                    </a:lnTo>
                    <a:lnTo>
                      <a:pt x="1385455" y="646715"/>
                    </a:lnTo>
                    <a:lnTo>
                      <a:pt x="1440873" y="609770"/>
                    </a:lnTo>
                    <a:cubicBezTo>
                      <a:pt x="1450109" y="603612"/>
                      <a:pt x="1460733" y="599146"/>
                      <a:pt x="1468582" y="591297"/>
                    </a:cubicBezTo>
                    <a:cubicBezTo>
                      <a:pt x="1477818" y="582061"/>
                      <a:pt x="1485980" y="571607"/>
                      <a:pt x="1496291" y="563588"/>
                    </a:cubicBezTo>
                    <a:cubicBezTo>
                      <a:pt x="1513816" y="549958"/>
                      <a:pt x="1533236" y="538957"/>
                      <a:pt x="1551709" y="526642"/>
                    </a:cubicBezTo>
                    <a:cubicBezTo>
                      <a:pt x="1560945" y="520485"/>
                      <a:pt x="1568887" y="511681"/>
                      <a:pt x="1579418" y="508170"/>
                    </a:cubicBezTo>
                    <a:cubicBezTo>
                      <a:pt x="1588654" y="505091"/>
                      <a:pt x="1598616" y="503661"/>
                      <a:pt x="1607127" y="498933"/>
                    </a:cubicBezTo>
                    <a:cubicBezTo>
                      <a:pt x="1626534" y="488151"/>
                      <a:pt x="1641483" y="469009"/>
                      <a:pt x="1662545" y="461988"/>
                    </a:cubicBezTo>
                    <a:cubicBezTo>
                      <a:pt x="1732193" y="438771"/>
                      <a:pt x="1696412" y="444285"/>
                      <a:pt x="1717964" y="434279"/>
                    </a:cubicBezTo>
                    <a:cubicBezTo>
                      <a:pt x="1739516" y="424273"/>
                      <a:pt x="1769149" y="410418"/>
                      <a:pt x="1791855" y="401951"/>
                    </a:cubicBezTo>
                    <a:cubicBezTo>
                      <a:pt x="1814561" y="393484"/>
                      <a:pt x="1835727" y="389636"/>
                      <a:pt x="1854200" y="383478"/>
                    </a:cubicBezTo>
                    <a:lnTo>
                      <a:pt x="1902691" y="378861"/>
                    </a:lnTo>
                    <a:lnTo>
                      <a:pt x="1930400" y="369624"/>
                    </a:lnTo>
                    <a:cubicBezTo>
                      <a:pt x="1982739" y="372703"/>
                      <a:pt x="2018530" y="374243"/>
                      <a:pt x="2049318" y="378861"/>
                    </a:cubicBezTo>
                    <a:cubicBezTo>
                      <a:pt x="2080106" y="383479"/>
                      <a:pt x="2094923" y="391176"/>
                      <a:pt x="2115127" y="397333"/>
                    </a:cubicBezTo>
                    <a:cubicBezTo>
                      <a:pt x="2135332" y="403491"/>
                      <a:pt x="2150918" y="406570"/>
                      <a:pt x="2170545" y="415806"/>
                    </a:cubicBezTo>
                    <a:cubicBezTo>
                      <a:pt x="2190172" y="425042"/>
                      <a:pt x="2216150" y="441975"/>
                      <a:pt x="2232891" y="452751"/>
                    </a:cubicBezTo>
                    <a:cubicBezTo>
                      <a:pt x="2249632" y="463527"/>
                      <a:pt x="2259831" y="471225"/>
                      <a:pt x="2270991" y="480461"/>
                    </a:cubicBezTo>
                    <a:cubicBezTo>
                      <a:pt x="2282151" y="489697"/>
                      <a:pt x="2287539" y="497394"/>
                      <a:pt x="2299854" y="508170"/>
                    </a:cubicBezTo>
                    <a:cubicBezTo>
                      <a:pt x="2312169" y="518946"/>
                      <a:pt x="2329103" y="532223"/>
                      <a:pt x="2344882" y="545115"/>
                    </a:cubicBezTo>
                    <a:cubicBezTo>
                      <a:pt x="2360661" y="558007"/>
                      <a:pt x="2375862" y="571671"/>
                      <a:pt x="2394527" y="585525"/>
                    </a:cubicBezTo>
                    <a:cubicBezTo>
                      <a:pt x="2413192" y="599379"/>
                      <a:pt x="2394177" y="607344"/>
                      <a:pt x="2456873" y="628242"/>
                    </a:cubicBezTo>
                    <a:cubicBezTo>
                      <a:pt x="2466109" y="634400"/>
                      <a:pt x="2475439" y="641653"/>
                      <a:pt x="2512291" y="650179"/>
                    </a:cubicBezTo>
                    <a:cubicBezTo>
                      <a:pt x="2549144" y="658705"/>
                      <a:pt x="2627188" y="683055"/>
                      <a:pt x="2677988" y="679399"/>
                    </a:cubicBezTo>
                    <a:cubicBezTo>
                      <a:pt x="2728788" y="675743"/>
                      <a:pt x="2754076" y="688916"/>
                      <a:pt x="2830945" y="649024"/>
                    </a:cubicBezTo>
                    <a:cubicBezTo>
                      <a:pt x="2849418" y="642867"/>
                      <a:pt x="2856308" y="620571"/>
                      <a:pt x="2872509" y="609770"/>
                    </a:cubicBezTo>
                    <a:lnTo>
                      <a:pt x="2927927" y="558970"/>
                    </a:lnTo>
                    <a:cubicBezTo>
                      <a:pt x="2940242" y="540497"/>
                      <a:pt x="2946400" y="529721"/>
                      <a:pt x="2964873" y="517406"/>
                    </a:cubicBezTo>
                    <a:lnTo>
                      <a:pt x="3020291" y="480461"/>
                    </a:lnTo>
                    <a:cubicBezTo>
                      <a:pt x="3029527" y="474303"/>
                      <a:pt x="3040151" y="469837"/>
                      <a:pt x="3048000" y="461988"/>
                    </a:cubicBezTo>
                    <a:cubicBezTo>
                      <a:pt x="3057236" y="452752"/>
                      <a:pt x="3065398" y="442298"/>
                      <a:pt x="3075709" y="434279"/>
                    </a:cubicBezTo>
                    <a:cubicBezTo>
                      <a:pt x="3093234" y="420649"/>
                      <a:pt x="3115428" y="413032"/>
                      <a:pt x="3131127" y="397333"/>
                    </a:cubicBezTo>
                    <a:cubicBezTo>
                      <a:pt x="3165720" y="362740"/>
                      <a:pt x="3146444" y="373754"/>
                      <a:pt x="3186545" y="360388"/>
                    </a:cubicBezTo>
                    <a:cubicBezTo>
                      <a:pt x="3195782" y="354230"/>
                      <a:pt x="3204111" y="346424"/>
                      <a:pt x="3214255" y="341915"/>
                    </a:cubicBezTo>
                    <a:cubicBezTo>
                      <a:pt x="3214265" y="341910"/>
                      <a:pt x="3283522" y="318826"/>
                      <a:pt x="3297382" y="314206"/>
                    </a:cubicBezTo>
                    <a:lnTo>
                      <a:pt x="3325091" y="304970"/>
                    </a:lnTo>
                    <a:cubicBezTo>
                      <a:pt x="3334327" y="301891"/>
                      <a:pt x="3343355" y="298094"/>
                      <a:pt x="3352800" y="295733"/>
                    </a:cubicBezTo>
                    <a:cubicBezTo>
                      <a:pt x="3365115" y="292654"/>
                      <a:pt x="3377539" y="289984"/>
                      <a:pt x="3389745" y="286497"/>
                    </a:cubicBezTo>
                    <a:cubicBezTo>
                      <a:pt x="3399107" y="283822"/>
                      <a:pt x="3408009" y="279622"/>
                      <a:pt x="3417455" y="277261"/>
                    </a:cubicBezTo>
                    <a:cubicBezTo>
                      <a:pt x="3432685" y="273453"/>
                      <a:pt x="3448242" y="271103"/>
                      <a:pt x="3463636" y="268024"/>
                    </a:cubicBezTo>
                    <a:cubicBezTo>
                      <a:pt x="3497503" y="271103"/>
                      <a:pt x="3531528" y="272767"/>
                      <a:pt x="3565236" y="277261"/>
                    </a:cubicBezTo>
                    <a:cubicBezTo>
                      <a:pt x="3584567" y="279839"/>
                      <a:pt x="3610893" y="289400"/>
                      <a:pt x="3629891" y="295733"/>
                    </a:cubicBezTo>
                    <a:cubicBezTo>
                      <a:pt x="3701514" y="343482"/>
                      <a:pt x="3664244" y="325657"/>
                      <a:pt x="3740727" y="351151"/>
                    </a:cubicBezTo>
                    <a:lnTo>
                      <a:pt x="3768436" y="360388"/>
                    </a:lnTo>
                    <a:cubicBezTo>
                      <a:pt x="3811845" y="403797"/>
                      <a:pt x="3785275" y="380850"/>
                      <a:pt x="3851564" y="425042"/>
                    </a:cubicBezTo>
                    <a:cubicBezTo>
                      <a:pt x="3860800" y="431200"/>
                      <a:pt x="3868258" y="442138"/>
                      <a:pt x="3879273" y="443515"/>
                    </a:cubicBezTo>
                    <a:lnTo>
                      <a:pt x="3953164" y="452751"/>
                    </a:lnTo>
                    <a:cubicBezTo>
                      <a:pt x="3997783" y="463907"/>
                      <a:pt x="4020040" y="471224"/>
                      <a:pt x="4073236" y="471224"/>
                    </a:cubicBezTo>
                    <a:cubicBezTo>
                      <a:pt x="4141039" y="471224"/>
                      <a:pt x="4208703" y="465067"/>
                      <a:pt x="4276436" y="461988"/>
                    </a:cubicBezTo>
                    <a:cubicBezTo>
                      <a:pt x="4359772" y="441154"/>
                      <a:pt x="4326241" y="451543"/>
                      <a:pt x="4378036" y="434279"/>
                    </a:cubicBezTo>
                    <a:cubicBezTo>
                      <a:pt x="4441556" y="391932"/>
                      <a:pt x="4412392" y="404354"/>
                      <a:pt x="4461164" y="388097"/>
                    </a:cubicBezTo>
                    <a:lnTo>
                      <a:pt x="4544291" y="332679"/>
                    </a:lnTo>
                    <a:cubicBezTo>
                      <a:pt x="4553527" y="326521"/>
                      <a:pt x="4561469" y="317716"/>
                      <a:pt x="4572000" y="314206"/>
                    </a:cubicBezTo>
                    <a:lnTo>
                      <a:pt x="4627418" y="295733"/>
                    </a:lnTo>
                    <a:lnTo>
                      <a:pt x="4655127" y="286497"/>
                    </a:lnTo>
                    <a:cubicBezTo>
                      <a:pt x="4734533" y="233559"/>
                      <a:pt x="4634069" y="297025"/>
                      <a:pt x="4710545" y="258788"/>
                    </a:cubicBezTo>
                    <a:cubicBezTo>
                      <a:pt x="4782165" y="222978"/>
                      <a:pt x="4696318" y="254294"/>
                      <a:pt x="4765964" y="231079"/>
                    </a:cubicBezTo>
                    <a:cubicBezTo>
                      <a:pt x="4775200" y="224921"/>
                      <a:pt x="4783142" y="216116"/>
                      <a:pt x="4793673" y="212606"/>
                    </a:cubicBezTo>
                    <a:cubicBezTo>
                      <a:pt x="4826925" y="201522"/>
                      <a:pt x="4962808" y="194622"/>
                      <a:pt x="4969164" y="194133"/>
                    </a:cubicBezTo>
                    <a:cubicBezTo>
                      <a:pt x="4993794" y="197212"/>
                      <a:pt x="5018784" y="198169"/>
                      <a:pt x="5043055" y="203370"/>
                    </a:cubicBezTo>
                    <a:cubicBezTo>
                      <a:pt x="5062095" y="207450"/>
                      <a:pt x="5098473" y="221842"/>
                      <a:pt x="5098473" y="221842"/>
                    </a:cubicBezTo>
                    <a:cubicBezTo>
                      <a:pt x="5107709" y="228000"/>
                      <a:pt x="5116038" y="235806"/>
                      <a:pt x="5126182" y="240315"/>
                    </a:cubicBezTo>
                    <a:cubicBezTo>
                      <a:pt x="5126197" y="240322"/>
                      <a:pt x="5195447" y="263403"/>
                      <a:pt x="5209309" y="268024"/>
                    </a:cubicBezTo>
                    <a:lnTo>
                      <a:pt x="5237018" y="277261"/>
                    </a:lnTo>
                    <a:lnTo>
                      <a:pt x="5264727" y="286497"/>
                    </a:lnTo>
                    <a:cubicBezTo>
                      <a:pt x="5273963" y="292655"/>
                      <a:pt x="5282292" y="300462"/>
                      <a:pt x="5292436" y="304970"/>
                    </a:cubicBezTo>
                    <a:cubicBezTo>
                      <a:pt x="5362547" y="336130"/>
                      <a:pt x="5397875" y="326777"/>
                      <a:pt x="5486400" y="332679"/>
                    </a:cubicBezTo>
                    <a:cubicBezTo>
                      <a:pt x="5538739" y="329600"/>
                      <a:pt x="5591429" y="330223"/>
                      <a:pt x="5643418" y="323442"/>
                    </a:cubicBezTo>
                    <a:cubicBezTo>
                      <a:pt x="5662726" y="320924"/>
                      <a:pt x="5698836" y="304970"/>
                      <a:pt x="5698836" y="304970"/>
                    </a:cubicBezTo>
                    <a:cubicBezTo>
                      <a:pt x="5708072" y="298812"/>
                      <a:pt x="5716401" y="291005"/>
                      <a:pt x="5726545" y="286497"/>
                    </a:cubicBezTo>
                    <a:cubicBezTo>
                      <a:pt x="5726557" y="286492"/>
                      <a:pt x="5795812" y="263408"/>
                      <a:pt x="5809673" y="258788"/>
                    </a:cubicBezTo>
                    <a:lnTo>
                      <a:pt x="5837382" y="249551"/>
                    </a:lnTo>
                    <a:lnTo>
                      <a:pt x="5865091" y="240315"/>
                    </a:lnTo>
                    <a:cubicBezTo>
                      <a:pt x="5944502" y="187374"/>
                      <a:pt x="5844029" y="250846"/>
                      <a:pt x="5920509" y="212606"/>
                    </a:cubicBezTo>
                    <a:cubicBezTo>
                      <a:pt x="5992128" y="176796"/>
                      <a:pt x="5906280" y="208112"/>
                      <a:pt x="5975927" y="184897"/>
                    </a:cubicBezTo>
                    <a:cubicBezTo>
                      <a:pt x="5985163" y="178739"/>
                      <a:pt x="5993707" y="171388"/>
                      <a:pt x="6003636" y="166424"/>
                    </a:cubicBezTo>
                    <a:cubicBezTo>
                      <a:pt x="6028584" y="153950"/>
                      <a:pt x="6061229" y="153626"/>
                      <a:pt x="6086764" y="147951"/>
                    </a:cubicBezTo>
                    <a:cubicBezTo>
                      <a:pt x="6096268" y="145839"/>
                      <a:pt x="6093218" y="142356"/>
                      <a:pt x="6114473" y="138715"/>
                    </a:cubicBezTo>
                    <a:cubicBezTo>
                      <a:pt x="6135729" y="135074"/>
                      <a:pt x="6177933" y="129774"/>
                      <a:pt x="6214297" y="126103"/>
                    </a:cubicBezTo>
                    <a:cubicBezTo>
                      <a:pt x="6250661" y="122432"/>
                      <a:pt x="6287719" y="113050"/>
                      <a:pt x="6332657" y="116691"/>
                    </a:cubicBezTo>
                    <a:cubicBezTo>
                      <a:pt x="6377595" y="120332"/>
                      <a:pt x="6462623" y="144695"/>
                      <a:pt x="6483927" y="147951"/>
                    </a:cubicBezTo>
                    <a:lnTo>
                      <a:pt x="6483927" y="147951"/>
                    </a:lnTo>
                    <a:cubicBezTo>
                      <a:pt x="6599413" y="176824"/>
                      <a:pt x="6455838" y="139925"/>
                      <a:pt x="6548582" y="166424"/>
                    </a:cubicBezTo>
                    <a:cubicBezTo>
                      <a:pt x="6560788" y="169911"/>
                      <a:pt x="6573368" y="172013"/>
                      <a:pt x="6585527" y="175661"/>
                    </a:cubicBezTo>
                    <a:cubicBezTo>
                      <a:pt x="6604178" y="181256"/>
                      <a:pt x="6640945" y="194133"/>
                      <a:pt x="6640945" y="194133"/>
                    </a:cubicBezTo>
                    <a:cubicBezTo>
                      <a:pt x="6692473" y="228484"/>
                      <a:pt x="6650563" y="206511"/>
                      <a:pt x="6742545" y="221842"/>
                    </a:cubicBezTo>
                    <a:cubicBezTo>
                      <a:pt x="6765736" y="225707"/>
                      <a:pt x="6785242" y="232996"/>
                      <a:pt x="6807200" y="240315"/>
                    </a:cubicBezTo>
                    <a:cubicBezTo>
                      <a:pt x="6874933" y="237236"/>
                      <a:pt x="6942813" y="236486"/>
                      <a:pt x="7010400" y="231079"/>
                    </a:cubicBezTo>
                    <a:cubicBezTo>
                      <a:pt x="7069990" y="226312"/>
                      <a:pt x="7006228" y="211214"/>
                      <a:pt x="7065818" y="231079"/>
                    </a:cubicBezTo>
                    <a:cubicBezTo>
                      <a:pt x="7177550" y="219905"/>
                      <a:pt x="7128833" y="231626"/>
                      <a:pt x="7213600" y="203370"/>
                    </a:cubicBezTo>
                    <a:lnTo>
                      <a:pt x="7269018" y="184897"/>
                    </a:lnTo>
                    <a:lnTo>
                      <a:pt x="7296727" y="175661"/>
                    </a:lnTo>
                    <a:cubicBezTo>
                      <a:pt x="7315200" y="163346"/>
                      <a:pt x="7339830" y="157188"/>
                      <a:pt x="7352145" y="138715"/>
                    </a:cubicBezTo>
                    <a:cubicBezTo>
                      <a:pt x="7382933" y="92533"/>
                      <a:pt x="7361381" y="117164"/>
                      <a:pt x="7426036" y="74061"/>
                    </a:cubicBezTo>
                    <a:cubicBezTo>
                      <a:pt x="7435272" y="67903"/>
                      <a:pt x="7443214" y="59098"/>
                      <a:pt x="7453745" y="55588"/>
                    </a:cubicBezTo>
                    <a:lnTo>
                      <a:pt x="7536873" y="27879"/>
                    </a:lnTo>
                    <a:cubicBezTo>
                      <a:pt x="7546109" y="24800"/>
                      <a:pt x="7555137" y="21003"/>
                      <a:pt x="7564582" y="18642"/>
                    </a:cubicBezTo>
                    <a:lnTo>
                      <a:pt x="7601527" y="9406"/>
                    </a:lnTo>
                    <a:cubicBezTo>
                      <a:pt x="7663103" y="12485"/>
                      <a:pt x="7666219" y="-4283"/>
                      <a:pt x="7727640" y="1058"/>
                    </a:cubicBezTo>
                    <a:cubicBezTo>
                      <a:pt x="7737339" y="1901"/>
                      <a:pt x="7790340" y="21870"/>
                      <a:pt x="7813964" y="27879"/>
                    </a:cubicBezTo>
                    <a:cubicBezTo>
                      <a:pt x="7837588" y="33889"/>
                      <a:pt x="7851018" y="33442"/>
                      <a:pt x="7869382" y="37115"/>
                    </a:cubicBezTo>
                    <a:cubicBezTo>
                      <a:pt x="7879252" y="39089"/>
                      <a:pt x="7922295" y="49717"/>
                      <a:pt x="7934036" y="55588"/>
                    </a:cubicBezTo>
                    <a:cubicBezTo>
                      <a:pt x="7937930" y="57535"/>
                      <a:pt x="7940194" y="61745"/>
                      <a:pt x="7943273" y="64824"/>
                    </a:cubicBezTo>
                  </a:path>
                </a:pathLst>
              </a:custGeom>
              <a:noFill/>
              <a:ln w="571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a:extLst>
                  <a:ext uri="{FF2B5EF4-FFF2-40B4-BE49-F238E27FC236}">
                    <a16:creationId xmlns:a16="http://schemas.microsoft.com/office/drawing/2014/main" id="{73578913-9CF4-7647-B184-6C29887345F7}"/>
                  </a:ext>
                </a:extLst>
              </p:cNvPr>
              <p:cNvSpPr/>
              <p:nvPr/>
            </p:nvSpPr>
            <p:spPr>
              <a:xfrm>
                <a:off x="101915" y="2816149"/>
                <a:ext cx="7854461" cy="617415"/>
              </a:xfrm>
              <a:custGeom>
                <a:avLst/>
                <a:gdLst>
                  <a:gd name="connsiteX0" fmla="*/ 0 w 7854461"/>
                  <a:gd name="connsiteY0" fmla="*/ 257907 h 617415"/>
                  <a:gd name="connsiteX1" fmla="*/ 39077 w 7854461"/>
                  <a:gd name="connsiteY1" fmla="*/ 281354 h 617415"/>
                  <a:gd name="connsiteX2" fmla="*/ 85969 w 7854461"/>
                  <a:gd name="connsiteY2" fmla="*/ 312615 h 617415"/>
                  <a:gd name="connsiteX3" fmla="*/ 101600 w 7854461"/>
                  <a:gd name="connsiteY3" fmla="*/ 336061 h 617415"/>
                  <a:gd name="connsiteX4" fmla="*/ 148492 w 7854461"/>
                  <a:gd name="connsiteY4" fmla="*/ 367323 h 617415"/>
                  <a:gd name="connsiteX5" fmla="*/ 164123 w 7854461"/>
                  <a:gd name="connsiteY5" fmla="*/ 390769 h 617415"/>
                  <a:gd name="connsiteX6" fmla="*/ 211015 w 7854461"/>
                  <a:gd name="connsiteY6" fmla="*/ 422031 h 617415"/>
                  <a:gd name="connsiteX7" fmla="*/ 250092 w 7854461"/>
                  <a:gd name="connsiteY7" fmla="*/ 461107 h 617415"/>
                  <a:gd name="connsiteX8" fmla="*/ 289169 w 7854461"/>
                  <a:gd name="connsiteY8" fmla="*/ 500184 h 617415"/>
                  <a:gd name="connsiteX9" fmla="*/ 328246 w 7854461"/>
                  <a:gd name="connsiteY9" fmla="*/ 531446 h 617415"/>
                  <a:gd name="connsiteX10" fmla="*/ 367323 w 7854461"/>
                  <a:gd name="connsiteY10" fmla="*/ 562707 h 617415"/>
                  <a:gd name="connsiteX11" fmla="*/ 414215 w 7854461"/>
                  <a:gd name="connsiteY11" fmla="*/ 586154 h 617415"/>
                  <a:gd name="connsiteX12" fmla="*/ 437661 w 7854461"/>
                  <a:gd name="connsiteY12" fmla="*/ 601784 h 617415"/>
                  <a:gd name="connsiteX13" fmla="*/ 484553 w 7854461"/>
                  <a:gd name="connsiteY13" fmla="*/ 617415 h 617415"/>
                  <a:gd name="connsiteX14" fmla="*/ 617415 w 7854461"/>
                  <a:gd name="connsiteY14" fmla="*/ 609600 h 617415"/>
                  <a:gd name="connsiteX15" fmla="*/ 664307 w 7854461"/>
                  <a:gd name="connsiteY15" fmla="*/ 593969 h 617415"/>
                  <a:gd name="connsiteX16" fmla="*/ 719015 w 7854461"/>
                  <a:gd name="connsiteY16" fmla="*/ 578338 h 617415"/>
                  <a:gd name="connsiteX17" fmla="*/ 750277 w 7854461"/>
                  <a:gd name="connsiteY17" fmla="*/ 570523 h 617415"/>
                  <a:gd name="connsiteX18" fmla="*/ 773723 w 7854461"/>
                  <a:gd name="connsiteY18" fmla="*/ 562707 h 617415"/>
                  <a:gd name="connsiteX19" fmla="*/ 851877 w 7854461"/>
                  <a:gd name="connsiteY19" fmla="*/ 539261 h 617415"/>
                  <a:gd name="connsiteX20" fmla="*/ 875323 w 7854461"/>
                  <a:gd name="connsiteY20" fmla="*/ 531446 h 617415"/>
                  <a:gd name="connsiteX21" fmla="*/ 898769 w 7854461"/>
                  <a:gd name="connsiteY21" fmla="*/ 523631 h 617415"/>
                  <a:gd name="connsiteX22" fmla="*/ 969107 w 7854461"/>
                  <a:gd name="connsiteY22" fmla="*/ 484554 h 617415"/>
                  <a:gd name="connsiteX23" fmla="*/ 1016000 w 7854461"/>
                  <a:gd name="connsiteY23" fmla="*/ 453292 h 617415"/>
                  <a:gd name="connsiteX24" fmla="*/ 1055077 w 7854461"/>
                  <a:gd name="connsiteY24" fmla="*/ 422031 h 617415"/>
                  <a:gd name="connsiteX25" fmla="*/ 1125415 w 7854461"/>
                  <a:gd name="connsiteY25" fmla="*/ 367323 h 617415"/>
                  <a:gd name="connsiteX26" fmla="*/ 1148861 w 7854461"/>
                  <a:gd name="connsiteY26" fmla="*/ 359507 h 617415"/>
                  <a:gd name="connsiteX27" fmla="*/ 1195753 w 7854461"/>
                  <a:gd name="connsiteY27" fmla="*/ 328246 h 617415"/>
                  <a:gd name="connsiteX28" fmla="*/ 1266092 w 7854461"/>
                  <a:gd name="connsiteY28" fmla="*/ 304800 h 617415"/>
                  <a:gd name="connsiteX29" fmla="*/ 1289538 w 7854461"/>
                  <a:gd name="connsiteY29" fmla="*/ 296984 h 617415"/>
                  <a:gd name="connsiteX30" fmla="*/ 1453661 w 7854461"/>
                  <a:gd name="connsiteY30" fmla="*/ 312615 h 617415"/>
                  <a:gd name="connsiteX31" fmla="*/ 1477107 w 7854461"/>
                  <a:gd name="connsiteY31" fmla="*/ 320431 h 617415"/>
                  <a:gd name="connsiteX32" fmla="*/ 1524000 w 7854461"/>
                  <a:gd name="connsiteY32" fmla="*/ 351692 h 617415"/>
                  <a:gd name="connsiteX33" fmla="*/ 1547446 w 7854461"/>
                  <a:gd name="connsiteY33" fmla="*/ 367323 h 617415"/>
                  <a:gd name="connsiteX34" fmla="*/ 1594338 w 7854461"/>
                  <a:gd name="connsiteY34" fmla="*/ 398584 h 617415"/>
                  <a:gd name="connsiteX35" fmla="*/ 1664677 w 7854461"/>
                  <a:gd name="connsiteY35" fmla="*/ 461107 h 617415"/>
                  <a:gd name="connsiteX36" fmla="*/ 1727200 w 7854461"/>
                  <a:gd name="connsiteY36" fmla="*/ 515815 h 617415"/>
                  <a:gd name="connsiteX37" fmla="*/ 1750646 w 7854461"/>
                  <a:gd name="connsiteY37" fmla="*/ 531446 h 617415"/>
                  <a:gd name="connsiteX38" fmla="*/ 1774092 w 7854461"/>
                  <a:gd name="connsiteY38" fmla="*/ 547077 h 617415"/>
                  <a:gd name="connsiteX39" fmla="*/ 1820984 w 7854461"/>
                  <a:gd name="connsiteY39" fmla="*/ 562707 h 617415"/>
                  <a:gd name="connsiteX40" fmla="*/ 1844430 w 7854461"/>
                  <a:gd name="connsiteY40" fmla="*/ 578338 h 617415"/>
                  <a:gd name="connsiteX41" fmla="*/ 1914769 w 7854461"/>
                  <a:gd name="connsiteY41" fmla="*/ 593969 h 617415"/>
                  <a:gd name="connsiteX42" fmla="*/ 1938215 w 7854461"/>
                  <a:gd name="connsiteY42" fmla="*/ 601784 h 617415"/>
                  <a:gd name="connsiteX43" fmla="*/ 1969477 w 7854461"/>
                  <a:gd name="connsiteY43" fmla="*/ 609600 h 617415"/>
                  <a:gd name="connsiteX44" fmla="*/ 2141415 w 7854461"/>
                  <a:gd name="connsiteY44" fmla="*/ 601784 h 617415"/>
                  <a:gd name="connsiteX45" fmla="*/ 2250830 w 7854461"/>
                  <a:gd name="connsiteY45" fmla="*/ 570523 h 617415"/>
                  <a:gd name="connsiteX46" fmla="*/ 2274277 w 7854461"/>
                  <a:gd name="connsiteY46" fmla="*/ 562707 h 617415"/>
                  <a:gd name="connsiteX47" fmla="*/ 2321169 w 7854461"/>
                  <a:gd name="connsiteY47" fmla="*/ 531446 h 617415"/>
                  <a:gd name="connsiteX48" fmla="*/ 2344615 w 7854461"/>
                  <a:gd name="connsiteY48" fmla="*/ 515815 h 617415"/>
                  <a:gd name="connsiteX49" fmla="*/ 2368061 w 7854461"/>
                  <a:gd name="connsiteY49" fmla="*/ 508000 h 617415"/>
                  <a:gd name="connsiteX50" fmla="*/ 2391507 w 7854461"/>
                  <a:gd name="connsiteY50" fmla="*/ 492369 h 617415"/>
                  <a:gd name="connsiteX51" fmla="*/ 2407138 w 7854461"/>
                  <a:gd name="connsiteY51" fmla="*/ 468923 h 617415"/>
                  <a:gd name="connsiteX52" fmla="*/ 2454030 w 7854461"/>
                  <a:gd name="connsiteY52" fmla="*/ 437661 h 617415"/>
                  <a:gd name="connsiteX53" fmla="*/ 2524369 w 7854461"/>
                  <a:gd name="connsiteY53" fmla="*/ 390769 h 617415"/>
                  <a:gd name="connsiteX54" fmla="*/ 2571261 w 7854461"/>
                  <a:gd name="connsiteY54" fmla="*/ 359507 h 617415"/>
                  <a:gd name="connsiteX55" fmla="*/ 2594707 w 7854461"/>
                  <a:gd name="connsiteY55" fmla="*/ 343877 h 617415"/>
                  <a:gd name="connsiteX56" fmla="*/ 2641600 w 7854461"/>
                  <a:gd name="connsiteY56" fmla="*/ 328246 h 617415"/>
                  <a:gd name="connsiteX57" fmla="*/ 2704123 w 7854461"/>
                  <a:gd name="connsiteY57" fmla="*/ 312615 h 617415"/>
                  <a:gd name="connsiteX58" fmla="*/ 2758830 w 7854461"/>
                  <a:gd name="connsiteY58" fmla="*/ 296984 h 617415"/>
                  <a:gd name="connsiteX59" fmla="*/ 2899507 w 7854461"/>
                  <a:gd name="connsiteY59" fmla="*/ 304800 h 617415"/>
                  <a:gd name="connsiteX60" fmla="*/ 2946400 w 7854461"/>
                  <a:gd name="connsiteY60" fmla="*/ 320431 h 617415"/>
                  <a:gd name="connsiteX61" fmla="*/ 2969846 w 7854461"/>
                  <a:gd name="connsiteY61" fmla="*/ 328246 h 617415"/>
                  <a:gd name="connsiteX62" fmla="*/ 2993292 w 7854461"/>
                  <a:gd name="connsiteY62" fmla="*/ 343877 h 617415"/>
                  <a:gd name="connsiteX63" fmla="*/ 3016738 w 7854461"/>
                  <a:gd name="connsiteY63" fmla="*/ 351692 h 617415"/>
                  <a:gd name="connsiteX64" fmla="*/ 3063630 w 7854461"/>
                  <a:gd name="connsiteY64" fmla="*/ 382954 h 617415"/>
                  <a:gd name="connsiteX65" fmla="*/ 3087077 w 7854461"/>
                  <a:gd name="connsiteY65" fmla="*/ 398584 h 617415"/>
                  <a:gd name="connsiteX66" fmla="*/ 3126153 w 7854461"/>
                  <a:gd name="connsiteY66" fmla="*/ 437661 h 617415"/>
                  <a:gd name="connsiteX67" fmla="*/ 3141784 w 7854461"/>
                  <a:gd name="connsiteY67" fmla="*/ 461107 h 617415"/>
                  <a:gd name="connsiteX68" fmla="*/ 3165230 w 7854461"/>
                  <a:gd name="connsiteY68" fmla="*/ 468923 h 617415"/>
                  <a:gd name="connsiteX69" fmla="*/ 3188677 w 7854461"/>
                  <a:gd name="connsiteY69" fmla="*/ 484554 h 617415"/>
                  <a:gd name="connsiteX70" fmla="*/ 3235569 w 7854461"/>
                  <a:gd name="connsiteY70" fmla="*/ 515815 h 617415"/>
                  <a:gd name="connsiteX71" fmla="*/ 3329353 w 7854461"/>
                  <a:gd name="connsiteY71" fmla="*/ 562707 h 617415"/>
                  <a:gd name="connsiteX72" fmla="*/ 3352800 w 7854461"/>
                  <a:gd name="connsiteY72" fmla="*/ 570523 h 617415"/>
                  <a:gd name="connsiteX73" fmla="*/ 3376246 w 7854461"/>
                  <a:gd name="connsiteY73" fmla="*/ 578338 h 617415"/>
                  <a:gd name="connsiteX74" fmla="*/ 3524738 w 7854461"/>
                  <a:gd name="connsiteY74" fmla="*/ 570523 h 617415"/>
                  <a:gd name="connsiteX75" fmla="*/ 3548184 w 7854461"/>
                  <a:gd name="connsiteY75" fmla="*/ 562707 h 617415"/>
                  <a:gd name="connsiteX76" fmla="*/ 3579446 w 7854461"/>
                  <a:gd name="connsiteY76" fmla="*/ 554892 h 617415"/>
                  <a:gd name="connsiteX77" fmla="*/ 3626338 w 7854461"/>
                  <a:gd name="connsiteY77" fmla="*/ 531446 h 617415"/>
                  <a:gd name="connsiteX78" fmla="*/ 3673230 w 7854461"/>
                  <a:gd name="connsiteY78" fmla="*/ 508000 h 617415"/>
                  <a:gd name="connsiteX79" fmla="*/ 3743569 w 7854461"/>
                  <a:gd name="connsiteY79" fmla="*/ 461107 h 617415"/>
                  <a:gd name="connsiteX80" fmla="*/ 3790461 w 7854461"/>
                  <a:gd name="connsiteY80" fmla="*/ 429846 h 617415"/>
                  <a:gd name="connsiteX81" fmla="*/ 3837353 w 7854461"/>
                  <a:gd name="connsiteY81" fmla="*/ 398584 h 617415"/>
                  <a:gd name="connsiteX82" fmla="*/ 3884246 w 7854461"/>
                  <a:gd name="connsiteY82" fmla="*/ 367323 h 617415"/>
                  <a:gd name="connsiteX83" fmla="*/ 3907692 w 7854461"/>
                  <a:gd name="connsiteY83" fmla="*/ 343877 h 617415"/>
                  <a:gd name="connsiteX84" fmla="*/ 3954584 w 7854461"/>
                  <a:gd name="connsiteY84" fmla="*/ 312615 h 617415"/>
                  <a:gd name="connsiteX85" fmla="*/ 3978030 w 7854461"/>
                  <a:gd name="connsiteY85" fmla="*/ 296984 h 617415"/>
                  <a:gd name="connsiteX86" fmla="*/ 4001477 w 7854461"/>
                  <a:gd name="connsiteY86" fmla="*/ 281354 h 617415"/>
                  <a:gd name="connsiteX87" fmla="*/ 4024923 w 7854461"/>
                  <a:gd name="connsiteY87" fmla="*/ 273538 h 617415"/>
                  <a:gd name="connsiteX88" fmla="*/ 4095261 w 7854461"/>
                  <a:gd name="connsiteY88" fmla="*/ 226646 h 617415"/>
                  <a:gd name="connsiteX89" fmla="*/ 4118707 w 7854461"/>
                  <a:gd name="connsiteY89" fmla="*/ 211015 h 617415"/>
                  <a:gd name="connsiteX90" fmla="*/ 4142153 w 7854461"/>
                  <a:gd name="connsiteY90" fmla="*/ 203200 h 617415"/>
                  <a:gd name="connsiteX91" fmla="*/ 4212492 w 7854461"/>
                  <a:gd name="connsiteY91" fmla="*/ 187569 h 617415"/>
                  <a:gd name="connsiteX92" fmla="*/ 4392246 w 7854461"/>
                  <a:gd name="connsiteY92" fmla="*/ 195384 h 617415"/>
                  <a:gd name="connsiteX93" fmla="*/ 4462584 w 7854461"/>
                  <a:gd name="connsiteY93" fmla="*/ 218831 h 617415"/>
                  <a:gd name="connsiteX94" fmla="*/ 4486030 w 7854461"/>
                  <a:gd name="connsiteY94" fmla="*/ 226646 h 617415"/>
                  <a:gd name="connsiteX95" fmla="*/ 4532923 w 7854461"/>
                  <a:gd name="connsiteY95" fmla="*/ 250092 h 617415"/>
                  <a:gd name="connsiteX96" fmla="*/ 4556369 w 7854461"/>
                  <a:gd name="connsiteY96" fmla="*/ 265723 h 617415"/>
                  <a:gd name="connsiteX97" fmla="*/ 4603261 w 7854461"/>
                  <a:gd name="connsiteY97" fmla="*/ 281354 h 617415"/>
                  <a:gd name="connsiteX98" fmla="*/ 4626707 w 7854461"/>
                  <a:gd name="connsiteY98" fmla="*/ 289169 h 617415"/>
                  <a:gd name="connsiteX99" fmla="*/ 4650153 w 7854461"/>
                  <a:gd name="connsiteY99" fmla="*/ 296984 h 617415"/>
                  <a:gd name="connsiteX100" fmla="*/ 4720492 w 7854461"/>
                  <a:gd name="connsiteY100" fmla="*/ 328246 h 617415"/>
                  <a:gd name="connsiteX101" fmla="*/ 4743938 w 7854461"/>
                  <a:gd name="connsiteY101" fmla="*/ 336061 h 617415"/>
                  <a:gd name="connsiteX102" fmla="*/ 4767384 w 7854461"/>
                  <a:gd name="connsiteY102" fmla="*/ 343877 h 617415"/>
                  <a:gd name="connsiteX103" fmla="*/ 4853353 w 7854461"/>
                  <a:gd name="connsiteY103" fmla="*/ 351692 h 617415"/>
                  <a:gd name="connsiteX104" fmla="*/ 5126892 w 7854461"/>
                  <a:gd name="connsiteY104" fmla="*/ 336061 h 617415"/>
                  <a:gd name="connsiteX105" fmla="*/ 5150338 w 7854461"/>
                  <a:gd name="connsiteY105" fmla="*/ 328246 h 617415"/>
                  <a:gd name="connsiteX106" fmla="*/ 5197230 w 7854461"/>
                  <a:gd name="connsiteY106" fmla="*/ 296984 h 617415"/>
                  <a:gd name="connsiteX107" fmla="*/ 5212861 w 7854461"/>
                  <a:gd name="connsiteY107" fmla="*/ 273538 h 617415"/>
                  <a:gd name="connsiteX108" fmla="*/ 5259753 w 7854461"/>
                  <a:gd name="connsiteY108" fmla="*/ 242277 h 617415"/>
                  <a:gd name="connsiteX109" fmla="*/ 5306646 w 7854461"/>
                  <a:gd name="connsiteY109" fmla="*/ 211015 h 617415"/>
                  <a:gd name="connsiteX110" fmla="*/ 5330092 w 7854461"/>
                  <a:gd name="connsiteY110" fmla="*/ 195384 h 617415"/>
                  <a:gd name="connsiteX111" fmla="*/ 5353538 w 7854461"/>
                  <a:gd name="connsiteY111" fmla="*/ 171938 h 617415"/>
                  <a:gd name="connsiteX112" fmla="*/ 5400430 w 7854461"/>
                  <a:gd name="connsiteY112" fmla="*/ 140677 h 617415"/>
                  <a:gd name="connsiteX113" fmla="*/ 5447323 w 7854461"/>
                  <a:gd name="connsiteY113" fmla="*/ 109415 h 617415"/>
                  <a:gd name="connsiteX114" fmla="*/ 5494215 w 7854461"/>
                  <a:gd name="connsiteY114" fmla="*/ 85969 h 617415"/>
                  <a:gd name="connsiteX115" fmla="*/ 5752123 w 7854461"/>
                  <a:gd name="connsiteY115" fmla="*/ 93784 h 617415"/>
                  <a:gd name="connsiteX116" fmla="*/ 5799015 w 7854461"/>
                  <a:gd name="connsiteY116" fmla="*/ 109415 h 617415"/>
                  <a:gd name="connsiteX117" fmla="*/ 5869353 w 7854461"/>
                  <a:gd name="connsiteY117" fmla="*/ 132861 h 617415"/>
                  <a:gd name="connsiteX118" fmla="*/ 5892800 w 7854461"/>
                  <a:gd name="connsiteY118" fmla="*/ 140677 h 617415"/>
                  <a:gd name="connsiteX119" fmla="*/ 5916246 w 7854461"/>
                  <a:gd name="connsiteY119" fmla="*/ 148492 h 617415"/>
                  <a:gd name="connsiteX120" fmla="*/ 5986584 w 7854461"/>
                  <a:gd name="connsiteY120" fmla="*/ 187569 h 617415"/>
                  <a:gd name="connsiteX121" fmla="*/ 6056923 w 7854461"/>
                  <a:gd name="connsiteY121" fmla="*/ 226646 h 617415"/>
                  <a:gd name="connsiteX122" fmla="*/ 6080369 w 7854461"/>
                  <a:gd name="connsiteY122" fmla="*/ 242277 h 617415"/>
                  <a:gd name="connsiteX123" fmla="*/ 6205415 w 7854461"/>
                  <a:gd name="connsiteY123" fmla="*/ 265723 h 617415"/>
                  <a:gd name="connsiteX124" fmla="*/ 6330461 w 7854461"/>
                  <a:gd name="connsiteY124" fmla="*/ 257907 h 617415"/>
                  <a:gd name="connsiteX125" fmla="*/ 6353907 w 7854461"/>
                  <a:gd name="connsiteY125" fmla="*/ 250092 h 617415"/>
                  <a:gd name="connsiteX126" fmla="*/ 6385169 w 7854461"/>
                  <a:gd name="connsiteY126" fmla="*/ 242277 h 617415"/>
                  <a:gd name="connsiteX127" fmla="*/ 6408615 w 7854461"/>
                  <a:gd name="connsiteY127" fmla="*/ 234461 h 617415"/>
                  <a:gd name="connsiteX128" fmla="*/ 6463323 w 7854461"/>
                  <a:gd name="connsiteY128" fmla="*/ 226646 h 617415"/>
                  <a:gd name="connsiteX129" fmla="*/ 6533661 w 7854461"/>
                  <a:gd name="connsiteY129" fmla="*/ 203200 h 617415"/>
                  <a:gd name="connsiteX130" fmla="*/ 6557107 w 7854461"/>
                  <a:gd name="connsiteY130" fmla="*/ 195384 h 617415"/>
                  <a:gd name="connsiteX131" fmla="*/ 6580553 w 7854461"/>
                  <a:gd name="connsiteY131" fmla="*/ 187569 h 617415"/>
                  <a:gd name="connsiteX132" fmla="*/ 6650892 w 7854461"/>
                  <a:gd name="connsiteY132" fmla="*/ 148492 h 617415"/>
                  <a:gd name="connsiteX133" fmla="*/ 6697784 w 7854461"/>
                  <a:gd name="connsiteY133" fmla="*/ 117231 h 617415"/>
                  <a:gd name="connsiteX134" fmla="*/ 6721230 w 7854461"/>
                  <a:gd name="connsiteY134" fmla="*/ 101600 h 617415"/>
                  <a:gd name="connsiteX135" fmla="*/ 6744677 w 7854461"/>
                  <a:gd name="connsiteY135" fmla="*/ 93784 h 617415"/>
                  <a:gd name="connsiteX136" fmla="*/ 6791569 w 7854461"/>
                  <a:gd name="connsiteY136" fmla="*/ 62523 h 617415"/>
                  <a:gd name="connsiteX137" fmla="*/ 6815015 w 7854461"/>
                  <a:gd name="connsiteY137" fmla="*/ 54707 h 617415"/>
                  <a:gd name="connsiteX138" fmla="*/ 6838461 w 7854461"/>
                  <a:gd name="connsiteY138" fmla="*/ 39077 h 617415"/>
                  <a:gd name="connsiteX139" fmla="*/ 6885353 w 7854461"/>
                  <a:gd name="connsiteY139" fmla="*/ 23446 h 617415"/>
                  <a:gd name="connsiteX140" fmla="*/ 6908800 w 7854461"/>
                  <a:gd name="connsiteY140" fmla="*/ 15631 h 617415"/>
                  <a:gd name="connsiteX141" fmla="*/ 6979138 w 7854461"/>
                  <a:gd name="connsiteY141" fmla="*/ 0 h 617415"/>
                  <a:gd name="connsiteX142" fmla="*/ 7158892 w 7854461"/>
                  <a:gd name="connsiteY142" fmla="*/ 7815 h 617415"/>
                  <a:gd name="connsiteX143" fmla="*/ 7190153 w 7854461"/>
                  <a:gd name="connsiteY143" fmla="*/ 15631 h 617415"/>
                  <a:gd name="connsiteX144" fmla="*/ 7237046 w 7854461"/>
                  <a:gd name="connsiteY144" fmla="*/ 31261 h 617415"/>
                  <a:gd name="connsiteX145" fmla="*/ 7260492 w 7854461"/>
                  <a:gd name="connsiteY145" fmla="*/ 39077 h 617415"/>
                  <a:gd name="connsiteX146" fmla="*/ 7291753 w 7854461"/>
                  <a:gd name="connsiteY146" fmla="*/ 54707 h 617415"/>
                  <a:gd name="connsiteX147" fmla="*/ 7338646 w 7854461"/>
                  <a:gd name="connsiteY147" fmla="*/ 70338 h 617415"/>
                  <a:gd name="connsiteX148" fmla="*/ 7385538 w 7854461"/>
                  <a:gd name="connsiteY148" fmla="*/ 85969 h 617415"/>
                  <a:gd name="connsiteX149" fmla="*/ 7416800 w 7854461"/>
                  <a:gd name="connsiteY149" fmla="*/ 93784 h 617415"/>
                  <a:gd name="connsiteX150" fmla="*/ 7502769 w 7854461"/>
                  <a:gd name="connsiteY150" fmla="*/ 117231 h 617415"/>
                  <a:gd name="connsiteX151" fmla="*/ 7690338 w 7854461"/>
                  <a:gd name="connsiteY151" fmla="*/ 109415 h 617415"/>
                  <a:gd name="connsiteX152" fmla="*/ 7713784 w 7854461"/>
                  <a:gd name="connsiteY152" fmla="*/ 101600 h 617415"/>
                  <a:gd name="connsiteX153" fmla="*/ 7807569 w 7854461"/>
                  <a:gd name="connsiteY153" fmla="*/ 85969 h 617415"/>
                  <a:gd name="connsiteX154" fmla="*/ 7854461 w 7854461"/>
                  <a:gd name="connsiteY154" fmla="*/ 70338 h 61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854461" h="617415">
                    <a:moveTo>
                      <a:pt x="0" y="257907"/>
                    </a:moveTo>
                    <a:cubicBezTo>
                      <a:pt x="13026" y="265723"/>
                      <a:pt x="26261" y="273199"/>
                      <a:pt x="39077" y="281354"/>
                    </a:cubicBezTo>
                    <a:cubicBezTo>
                      <a:pt x="54926" y="291440"/>
                      <a:pt x="85969" y="312615"/>
                      <a:pt x="85969" y="312615"/>
                    </a:cubicBezTo>
                    <a:cubicBezTo>
                      <a:pt x="91179" y="320430"/>
                      <a:pt x="94531" y="329876"/>
                      <a:pt x="101600" y="336061"/>
                    </a:cubicBezTo>
                    <a:cubicBezTo>
                      <a:pt x="115738" y="348432"/>
                      <a:pt x="148492" y="367323"/>
                      <a:pt x="148492" y="367323"/>
                    </a:cubicBezTo>
                    <a:cubicBezTo>
                      <a:pt x="153702" y="375138"/>
                      <a:pt x="157054" y="384584"/>
                      <a:pt x="164123" y="390769"/>
                    </a:cubicBezTo>
                    <a:cubicBezTo>
                      <a:pt x="178261" y="403140"/>
                      <a:pt x="211015" y="422031"/>
                      <a:pt x="211015" y="422031"/>
                    </a:cubicBezTo>
                    <a:cubicBezTo>
                      <a:pt x="252701" y="484558"/>
                      <a:pt x="197986" y="409001"/>
                      <a:pt x="250092" y="461107"/>
                    </a:cubicBezTo>
                    <a:cubicBezTo>
                      <a:pt x="302194" y="513209"/>
                      <a:pt x="226648" y="458505"/>
                      <a:pt x="289169" y="500184"/>
                    </a:cubicBezTo>
                    <a:cubicBezTo>
                      <a:pt x="333964" y="567378"/>
                      <a:pt x="274319" y="488305"/>
                      <a:pt x="328246" y="531446"/>
                    </a:cubicBezTo>
                    <a:cubicBezTo>
                      <a:pt x="378747" y="571846"/>
                      <a:pt x="308391" y="543064"/>
                      <a:pt x="367323" y="562707"/>
                    </a:cubicBezTo>
                    <a:cubicBezTo>
                      <a:pt x="434506" y="607497"/>
                      <a:pt x="349510" y="553801"/>
                      <a:pt x="414215" y="586154"/>
                    </a:cubicBezTo>
                    <a:cubicBezTo>
                      <a:pt x="422616" y="590355"/>
                      <a:pt x="429078" y="597969"/>
                      <a:pt x="437661" y="601784"/>
                    </a:cubicBezTo>
                    <a:cubicBezTo>
                      <a:pt x="452717" y="608476"/>
                      <a:pt x="484553" y="617415"/>
                      <a:pt x="484553" y="617415"/>
                    </a:cubicBezTo>
                    <a:cubicBezTo>
                      <a:pt x="528840" y="614810"/>
                      <a:pt x="573424" y="615338"/>
                      <a:pt x="617415" y="609600"/>
                    </a:cubicBezTo>
                    <a:cubicBezTo>
                      <a:pt x="633753" y="607469"/>
                      <a:pt x="648323" y="597965"/>
                      <a:pt x="664307" y="593969"/>
                    </a:cubicBezTo>
                    <a:cubicBezTo>
                      <a:pt x="762038" y="569538"/>
                      <a:pt x="640530" y="600763"/>
                      <a:pt x="719015" y="578338"/>
                    </a:cubicBezTo>
                    <a:cubicBezTo>
                      <a:pt x="729343" y="575387"/>
                      <a:pt x="739949" y="573474"/>
                      <a:pt x="750277" y="570523"/>
                    </a:cubicBezTo>
                    <a:cubicBezTo>
                      <a:pt x="758198" y="568260"/>
                      <a:pt x="765802" y="564970"/>
                      <a:pt x="773723" y="562707"/>
                    </a:cubicBezTo>
                    <a:cubicBezTo>
                      <a:pt x="856432" y="539075"/>
                      <a:pt x="740395" y="576421"/>
                      <a:pt x="851877" y="539261"/>
                    </a:cubicBezTo>
                    <a:lnTo>
                      <a:pt x="875323" y="531446"/>
                    </a:lnTo>
                    <a:lnTo>
                      <a:pt x="898769" y="523631"/>
                    </a:lnTo>
                    <a:cubicBezTo>
                      <a:pt x="952515" y="487799"/>
                      <a:pt x="927839" y="498309"/>
                      <a:pt x="969107" y="484554"/>
                    </a:cubicBezTo>
                    <a:cubicBezTo>
                      <a:pt x="984738" y="474133"/>
                      <a:pt x="1005580" y="468923"/>
                      <a:pt x="1016000" y="453292"/>
                    </a:cubicBezTo>
                    <a:cubicBezTo>
                      <a:pt x="1036200" y="422991"/>
                      <a:pt x="1022719" y="432816"/>
                      <a:pt x="1055077" y="422031"/>
                    </a:cubicBezTo>
                    <a:cubicBezTo>
                      <a:pt x="1075308" y="401799"/>
                      <a:pt x="1097367" y="376673"/>
                      <a:pt x="1125415" y="367323"/>
                    </a:cubicBezTo>
                    <a:cubicBezTo>
                      <a:pt x="1133230" y="364718"/>
                      <a:pt x="1141660" y="363508"/>
                      <a:pt x="1148861" y="359507"/>
                    </a:cubicBezTo>
                    <a:cubicBezTo>
                      <a:pt x="1165283" y="350384"/>
                      <a:pt x="1177931" y="334187"/>
                      <a:pt x="1195753" y="328246"/>
                    </a:cubicBezTo>
                    <a:lnTo>
                      <a:pt x="1266092" y="304800"/>
                    </a:lnTo>
                    <a:lnTo>
                      <a:pt x="1289538" y="296984"/>
                    </a:lnTo>
                    <a:cubicBezTo>
                      <a:pt x="1384796" y="302588"/>
                      <a:pt x="1391061" y="294729"/>
                      <a:pt x="1453661" y="312615"/>
                    </a:cubicBezTo>
                    <a:cubicBezTo>
                      <a:pt x="1461582" y="314878"/>
                      <a:pt x="1469906" y="316430"/>
                      <a:pt x="1477107" y="320431"/>
                    </a:cubicBezTo>
                    <a:cubicBezTo>
                      <a:pt x="1493529" y="329554"/>
                      <a:pt x="1508369" y="341272"/>
                      <a:pt x="1524000" y="351692"/>
                    </a:cubicBezTo>
                    <a:cubicBezTo>
                      <a:pt x="1531815" y="356902"/>
                      <a:pt x="1540804" y="360681"/>
                      <a:pt x="1547446" y="367323"/>
                    </a:cubicBezTo>
                    <a:cubicBezTo>
                      <a:pt x="1576717" y="396594"/>
                      <a:pt x="1560407" y="387274"/>
                      <a:pt x="1594338" y="398584"/>
                    </a:cubicBezTo>
                    <a:cubicBezTo>
                      <a:pt x="1647872" y="452119"/>
                      <a:pt x="1622837" y="433216"/>
                      <a:pt x="1664677" y="461107"/>
                    </a:cubicBezTo>
                    <a:cubicBezTo>
                      <a:pt x="1690727" y="500186"/>
                      <a:pt x="1672491" y="479343"/>
                      <a:pt x="1727200" y="515815"/>
                    </a:cubicBezTo>
                    <a:lnTo>
                      <a:pt x="1750646" y="531446"/>
                    </a:lnTo>
                    <a:cubicBezTo>
                      <a:pt x="1758461" y="536656"/>
                      <a:pt x="1765181" y="544107"/>
                      <a:pt x="1774092" y="547077"/>
                    </a:cubicBezTo>
                    <a:lnTo>
                      <a:pt x="1820984" y="562707"/>
                    </a:lnTo>
                    <a:cubicBezTo>
                      <a:pt x="1828799" y="567917"/>
                      <a:pt x="1836029" y="574137"/>
                      <a:pt x="1844430" y="578338"/>
                    </a:cubicBezTo>
                    <a:cubicBezTo>
                      <a:pt x="1865544" y="588895"/>
                      <a:pt x="1893153" y="589166"/>
                      <a:pt x="1914769" y="593969"/>
                    </a:cubicBezTo>
                    <a:cubicBezTo>
                      <a:pt x="1922811" y="595756"/>
                      <a:pt x="1930294" y="599521"/>
                      <a:pt x="1938215" y="601784"/>
                    </a:cubicBezTo>
                    <a:cubicBezTo>
                      <a:pt x="1948543" y="604735"/>
                      <a:pt x="1959056" y="606995"/>
                      <a:pt x="1969477" y="609600"/>
                    </a:cubicBezTo>
                    <a:cubicBezTo>
                      <a:pt x="2026790" y="606995"/>
                      <a:pt x="2084328" y="607493"/>
                      <a:pt x="2141415" y="601784"/>
                    </a:cubicBezTo>
                    <a:cubicBezTo>
                      <a:pt x="2169458" y="598980"/>
                      <a:pt x="2222262" y="580046"/>
                      <a:pt x="2250830" y="570523"/>
                    </a:cubicBezTo>
                    <a:cubicBezTo>
                      <a:pt x="2258646" y="567918"/>
                      <a:pt x="2267422" y="567277"/>
                      <a:pt x="2274277" y="562707"/>
                    </a:cubicBezTo>
                    <a:lnTo>
                      <a:pt x="2321169" y="531446"/>
                    </a:lnTo>
                    <a:cubicBezTo>
                      <a:pt x="2328984" y="526236"/>
                      <a:pt x="2335704" y="518785"/>
                      <a:pt x="2344615" y="515815"/>
                    </a:cubicBezTo>
                    <a:lnTo>
                      <a:pt x="2368061" y="508000"/>
                    </a:lnTo>
                    <a:cubicBezTo>
                      <a:pt x="2375876" y="502790"/>
                      <a:pt x="2384865" y="499011"/>
                      <a:pt x="2391507" y="492369"/>
                    </a:cubicBezTo>
                    <a:cubicBezTo>
                      <a:pt x="2398149" y="485727"/>
                      <a:pt x="2400069" y="475108"/>
                      <a:pt x="2407138" y="468923"/>
                    </a:cubicBezTo>
                    <a:cubicBezTo>
                      <a:pt x="2421276" y="456552"/>
                      <a:pt x="2438399" y="448081"/>
                      <a:pt x="2454030" y="437661"/>
                    </a:cubicBezTo>
                    <a:lnTo>
                      <a:pt x="2524369" y="390769"/>
                    </a:lnTo>
                    <a:lnTo>
                      <a:pt x="2571261" y="359507"/>
                    </a:lnTo>
                    <a:cubicBezTo>
                      <a:pt x="2579076" y="354297"/>
                      <a:pt x="2585796" y="346847"/>
                      <a:pt x="2594707" y="343877"/>
                    </a:cubicBezTo>
                    <a:cubicBezTo>
                      <a:pt x="2610338" y="338667"/>
                      <a:pt x="2625443" y="331477"/>
                      <a:pt x="2641600" y="328246"/>
                    </a:cubicBezTo>
                    <a:cubicBezTo>
                      <a:pt x="2721054" y="312356"/>
                      <a:pt x="2648044" y="328638"/>
                      <a:pt x="2704123" y="312615"/>
                    </a:cubicBezTo>
                    <a:cubicBezTo>
                      <a:pt x="2772816" y="292988"/>
                      <a:pt x="2702614" y="315724"/>
                      <a:pt x="2758830" y="296984"/>
                    </a:cubicBezTo>
                    <a:cubicBezTo>
                      <a:pt x="2805722" y="299589"/>
                      <a:pt x="2852905" y="298975"/>
                      <a:pt x="2899507" y="304800"/>
                    </a:cubicBezTo>
                    <a:cubicBezTo>
                      <a:pt x="2915856" y="306844"/>
                      <a:pt x="2930769" y="315221"/>
                      <a:pt x="2946400" y="320431"/>
                    </a:cubicBezTo>
                    <a:lnTo>
                      <a:pt x="2969846" y="328246"/>
                    </a:lnTo>
                    <a:cubicBezTo>
                      <a:pt x="2977661" y="333456"/>
                      <a:pt x="2984891" y="339676"/>
                      <a:pt x="2993292" y="343877"/>
                    </a:cubicBezTo>
                    <a:cubicBezTo>
                      <a:pt x="3000660" y="347561"/>
                      <a:pt x="3009537" y="347691"/>
                      <a:pt x="3016738" y="351692"/>
                    </a:cubicBezTo>
                    <a:cubicBezTo>
                      <a:pt x="3033160" y="360815"/>
                      <a:pt x="3047999" y="372534"/>
                      <a:pt x="3063630" y="382954"/>
                    </a:cubicBezTo>
                    <a:lnTo>
                      <a:pt x="3087077" y="398584"/>
                    </a:lnTo>
                    <a:cubicBezTo>
                      <a:pt x="3128752" y="461102"/>
                      <a:pt x="3074057" y="385566"/>
                      <a:pt x="3126153" y="437661"/>
                    </a:cubicBezTo>
                    <a:cubicBezTo>
                      <a:pt x="3132795" y="444303"/>
                      <a:pt x="3134449" y="455239"/>
                      <a:pt x="3141784" y="461107"/>
                    </a:cubicBezTo>
                    <a:cubicBezTo>
                      <a:pt x="3148217" y="466253"/>
                      <a:pt x="3157862" y="465239"/>
                      <a:pt x="3165230" y="468923"/>
                    </a:cubicBezTo>
                    <a:cubicBezTo>
                      <a:pt x="3173631" y="473124"/>
                      <a:pt x="3181461" y="478541"/>
                      <a:pt x="3188677" y="484554"/>
                    </a:cubicBezTo>
                    <a:cubicBezTo>
                      <a:pt x="3227706" y="517078"/>
                      <a:pt x="3194365" y="502081"/>
                      <a:pt x="3235569" y="515815"/>
                    </a:cubicBezTo>
                    <a:cubicBezTo>
                      <a:pt x="3296172" y="556218"/>
                      <a:pt x="3264637" y="541135"/>
                      <a:pt x="3329353" y="562707"/>
                    </a:cubicBezTo>
                    <a:lnTo>
                      <a:pt x="3352800" y="570523"/>
                    </a:lnTo>
                    <a:lnTo>
                      <a:pt x="3376246" y="578338"/>
                    </a:lnTo>
                    <a:cubicBezTo>
                      <a:pt x="3425743" y="575733"/>
                      <a:pt x="3475376" y="575011"/>
                      <a:pt x="3524738" y="570523"/>
                    </a:cubicBezTo>
                    <a:cubicBezTo>
                      <a:pt x="3532942" y="569777"/>
                      <a:pt x="3540263" y="564970"/>
                      <a:pt x="3548184" y="562707"/>
                    </a:cubicBezTo>
                    <a:cubicBezTo>
                      <a:pt x="3558512" y="559756"/>
                      <a:pt x="3569025" y="557497"/>
                      <a:pt x="3579446" y="554892"/>
                    </a:cubicBezTo>
                    <a:cubicBezTo>
                      <a:pt x="3646639" y="510095"/>
                      <a:pt x="3561624" y="563803"/>
                      <a:pt x="3626338" y="531446"/>
                    </a:cubicBezTo>
                    <a:cubicBezTo>
                      <a:pt x="3686939" y="501146"/>
                      <a:pt x="3614298" y="527643"/>
                      <a:pt x="3673230" y="508000"/>
                    </a:cubicBezTo>
                    <a:lnTo>
                      <a:pt x="3743569" y="461107"/>
                    </a:lnTo>
                    <a:cubicBezTo>
                      <a:pt x="3743574" y="461104"/>
                      <a:pt x="3790457" y="429850"/>
                      <a:pt x="3790461" y="429846"/>
                    </a:cubicBezTo>
                    <a:cubicBezTo>
                      <a:pt x="3819732" y="400575"/>
                      <a:pt x="3803422" y="409895"/>
                      <a:pt x="3837353" y="398584"/>
                    </a:cubicBezTo>
                    <a:cubicBezTo>
                      <a:pt x="3912156" y="323784"/>
                      <a:pt x="3816378" y="412568"/>
                      <a:pt x="3884246" y="367323"/>
                    </a:cubicBezTo>
                    <a:cubicBezTo>
                      <a:pt x="3893442" y="361192"/>
                      <a:pt x="3898968" y="350663"/>
                      <a:pt x="3907692" y="343877"/>
                    </a:cubicBezTo>
                    <a:cubicBezTo>
                      <a:pt x="3922521" y="332344"/>
                      <a:pt x="3938953" y="323036"/>
                      <a:pt x="3954584" y="312615"/>
                    </a:cubicBezTo>
                    <a:lnTo>
                      <a:pt x="3978030" y="296984"/>
                    </a:lnTo>
                    <a:cubicBezTo>
                      <a:pt x="3985846" y="291774"/>
                      <a:pt x="3992566" y="284325"/>
                      <a:pt x="4001477" y="281354"/>
                    </a:cubicBezTo>
                    <a:cubicBezTo>
                      <a:pt x="4009292" y="278749"/>
                      <a:pt x="4017722" y="277539"/>
                      <a:pt x="4024923" y="273538"/>
                    </a:cubicBezTo>
                    <a:cubicBezTo>
                      <a:pt x="4024933" y="273532"/>
                      <a:pt x="4083533" y="234465"/>
                      <a:pt x="4095261" y="226646"/>
                    </a:cubicBezTo>
                    <a:cubicBezTo>
                      <a:pt x="4103076" y="221436"/>
                      <a:pt x="4109796" y="213985"/>
                      <a:pt x="4118707" y="211015"/>
                    </a:cubicBezTo>
                    <a:cubicBezTo>
                      <a:pt x="4126522" y="208410"/>
                      <a:pt x="4134232" y="205463"/>
                      <a:pt x="4142153" y="203200"/>
                    </a:cubicBezTo>
                    <a:cubicBezTo>
                      <a:pt x="4167916" y="195839"/>
                      <a:pt x="4185619" y="192943"/>
                      <a:pt x="4212492" y="187569"/>
                    </a:cubicBezTo>
                    <a:cubicBezTo>
                      <a:pt x="4272410" y="190174"/>
                      <a:pt x="4332590" y="189213"/>
                      <a:pt x="4392246" y="195384"/>
                    </a:cubicBezTo>
                    <a:cubicBezTo>
                      <a:pt x="4392253" y="195385"/>
                      <a:pt x="4450858" y="214922"/>
                      <a:pt x="4462584" y="218831"/>
                    </a:cubicBezTo>
                    <a:lnTo>
                      <a:pt x="4486030" y="226646"/>
                    </a:lnTo>
                    <a:cubicBezTo>
                      <a:pt x="4553232" y="271447"/>
                      <a:pt x="4468203" y="217732"/>
                      <a:pt x="4532923" y="250092"/>
                    </a:cubicBezTo>
                    <a:cubicBezTo>
                      <a:pt x="4541324" y="254293"/>
                      <a:pt x="4547786" y="261908"/>
                      <a:pt x="4556369" y="265723"/>
                    </a:cubicBezTo>
                    <a:cubicBezTo>
                      <a:pt x="4571425" y="272415"/>
                      <a:pt x="4587630" y="276144"/>
                      <a:pt x="4603261" y="281354"/>
                    </a:cubicBezTo>
                    <a:lnTo>
                      <a:pt x="4626707" y="289169"/>
                    </a:lnTo>
                    <a:lnTo>
                      <a:pt x="4650153" y="296984"/>
                    </a:lnTo>
                    <a:cubicBezTo>
                      <a:pt x="4687308" y="321754"/>
                      <a:pt x="4664690" y="309645"/>
                      <a:pt x="4720492" y="328246"/>
                    </a:cubicBezTo>
                    <a:lnTo>
                      <a:pt x="4743938" y="336061"/>
                    </a:lnTo>
                    <a:cubicBezTo>
                      <a:pt x="4751753" y="338666"/>
                      <a:pt x="4759180" y="343131"/>
                      <a:pt x="4767384" y="343877"/>
                    </a:cubicBezTo>
                    <a:lnTo>
                      <a:pt x="4853353" y="351692"/>
                    </a:lnTo>
                    <a:cubicBezTo>
                      <a:pt x="4943880" y="348675"/>
                      <a:pt x="5037842" y="358324"/>
                      <a:pt x="5126892" y="336061"/>
                    </a:cubicBezTo>
                    <a:cubicBezTo>
                      <a:pt x="5134884" y="334063"/>
                      <a:pt x="5142523" y="330851"/>
                      <a:pt x="5150338" y="328246"/>
                    </a:cubicBezTo>
                    <a:cubicBezTo>
                      <a:pt x="5165969" y="317825"/>
                      <a:pt x="5186809" y="312615"/>
                      <a:pt x="5197230" y="296984"/>
                    </a:cubicBezTo>
                    <a:cubicBezTo>
                      <a:pt x="5202440" y="289169"/>
                      <a:pt x="5205792" y="279723"/>
                      <a:pt x="5212861" y="273538"/>
                    </a:cubicBezTo>
                    <a:cubicBezTo>
                      <a:pt x="5226999" y="261168"/>
                      <a:pt x="5244122" y="252697"/>
                      <a:pt x="5259753" y="242277"/>
                    </a:cubicBezTo>
                    <a:lnTo>
                      <a:pt x="5306646" y="211015"/>
                    </a:lnTo>
                    <a:cubicBezTo>
                      <a:pt x="5314461" y="205805"/>
                      <a:pt x="5323450" y="202026"/>
                      <a:pt x="5330092" y="195384"/>
                    </a:cubicBezTo>
                    <a:cubicBezTo>
                      <a:pt x="5337907" y="187569"/>
                      <a:pt x="5344814" y="178724"/>
                      <a:pt x="5353538" y="171938"/>
                    </a:cubicBezTo>
                    <a:cubicBezTo>
                      <a:pt x="5368367" y="160405"/>
                      <a:pt x="5387146" y="153960"/>
                      <a:pt x="5400430" y="140677"/>
                    </a:cubicBezTo>
                    <a:cubicBezTo>
                      <a:pt x="5444878" y="96230"/>
                      <a:pt x="5402080" y="132037"/>
                      <a:pt x="5447323" y="109415"/>
                    </a:cubicBezTo>
                    <a:cubicBezTo>
                      <a:pt x="5507916" y="79117"/>
                      <a:pt x="5435290" y="105610"/>
                      <a:pt x="5494215" y="85969"/>
                    </a:cubicBezTo>
                    <a:cubicBezTo>
                      <a:pt x="5580184" y="88574"/>
                      <a:pt x="5666368" y="87187"/>
                      <a:pt x="5752123" y="93784"/>
                    </a:cubicBezTo>
                    <a:cubicBezTo>
                      <a:pt x="5768551" y="95048"/>
                      <a:pt x="5783384" y="104205"/>
                      <a:pt x="5799015" y="109415"/>
                    </a:cubicBezTo>
                    <a:lnTo>
                      <a:pt x="5869353" y="132861"/>
                    </a:lnTo>
                    <a:lnTo>
                      <a:pt x="5892800" y="140677"/>
                    </a:lnTo>
                    <a:lnTo>
                      <a:pt x="5916246" y="148492"/>
                    </a:lnTo>
                    <a:cubicBezTo>
                      <a:pt x="5969992" y="184324"/>
                      <a:pt x="5945316" y="173814"/>
                      <a:pt x="5986584" y="187569"/>
                    </a:cubicBezTo>
                    <a:cubicBezTo>
                      <a:pt x="6040331" y="223401"/>
                      <a:pt x="6015655" y="212891"/>
                      <a:pt x="6056923" y="226646"/>
                    </a:cubicBezTo>
                    <a:cubicBezTo>
                      <a:pt x="6064738" y="231856"/>
                      <a:pt x="6071786" y="238462"/>
                      <a:pt x="6080369" y="242277"/>
                    </a:cubicBezTo>
                    <a:cubicBezTo>
                      <a:pt x="6128957" y="263872"/>
                      <a:pt x="6147640" y="259945"/>
                      <a:pt x="6205415" y="265723"/>
                    </a:cubicBezTo>
                    <a:cubicBezTo>
                      <a:pt x="6247097" y="263118"/>
                      <a:pt x="6288927" y="262279"/>
                      <a:pt x="6330461" y="257907"/>
                    </a:cubicBezTo>
                    <a:cubicBezTo>
                      <a:pt x="6338654" y="257045"/>
                      <a:pt x="6345986" y="252355"/>
                      <a:pt x="6353907" y="250092"/>
                    </a:cubicBezTo>
                    <a:cubicBezTo>
                      <a:pt x="6364235" y="247141"/>
                      <a:pt x="6374841" y="245228"/>
                      <a:pt x="6385169" y="242277"/>
                    </a:cubicBezTo>
                    <a:cubicBezTo>
                      <a:pt x="6393090" y="240014"/>
                      <a:pt x="6400537" y="236077"/>
                      <a:pt x="6408615" y="234461"/>
                    </a:cubicBezTo>
                    <a:cubicBezTo>
                      <a:pt x="6426678" y="230848"/>
                      <a:pt x="6445087" y="229251"/>
                      <a:pt x="6463323" y="226646"/>
                    </a:cubicBezTo>
                    <a:lnTo>
                      <a:pt x="6533661" y="203200"/>
                    </a:lnTo>
                    <a:lnTo>
                      <a:pt x="6557107" y="195384"/>
                    </a:lnTo>
                    <a:lnTo>
                      <a:pt x="6580553" y="187569"/>
                    </a:lnTo>
                    <a:cubicBezTo>
                      <a:pt x="6634300" y="151737"/>
                      <a:pt x="6609624" y="162247"/>
                      <a:pt x="6650892" y="148492"/>
                    </a:cubicBezTo>
                    <a:lnTo>
                      <a:pt x="6697784" y="117231"/>
                    </a:lnTo>
                    <a:cubicBezTo>
                      <a:pt x="6705599" y="112021"/>
                      <a:pt x="6712319" y="104570"/>
                      <a:pt x="6721230" y="101600"/>
                    </a:cubicBezTo>
                    <a:cubicBezTo>
                      <a:pt x="6729046" y="98995"/>
                      <a:pt x="6737475" y="97785"/>
                      <a:pt x="6744677" y="93784"/>
                    </a:cubicBezTo>
                    <a:cubicBezTo>
                      <a:pt x="6761099" y="84661"/>
                      <a:pt x="6773748" y="68464"/>
                      <a:pt x="6791569" y="62523"/>
                    </a:cubicBezTo>
                    <a:cubicBezTo>
                      <a:pt x="6799384" y="59918"/>
                      <a:pt x="6807647" y="58391"/>
                      <a:pt x="6815015" y="54707"/>
                    </a:cubicBezTo>
                    <a:cubicBezTo>
                      <a:pt x="6823416" y="50506"/>
                      <a:pt x="6829878" y="42892"/>
                      <a:pt x="6838461" y="39077"/>
                    </a:cubicBezTo>
                    <a:cubicBezTo>
                      <a:pt x="6853517" y="32385"/>
                      <a:pt x="6869722" y="28656"/>
                      <a:pt x="6885353" y="23446"/>
                    </a:cubicBezTo>
                    <a:cubicBezTo>
                      <a:pt x="6893169" y="20841"/>
                      <a:pt x="6900722" y="17247"/>
                      <a:pt x="6908800" y="15631"/>
                    </a:cubicBezTo>
                    <a:cubicBezTo>
                      <a:pt x="6958409" y="5708"/>
                      <a:pt x="6934990" y="11037"/>
                      <a:pt x="6979138" y="0"/>
                    </a:cubicBezTo>
                    <a:cubicBezTo>
                      <a:pt x="7039056" y="2605"/>
                      <a:pt x="7099081" y="3385"/>
                      <a:pt x="7158892" y="7815"/>
                    </a:cubicBezTo>
                    <a:cubicBezTo>
                      <a:pt x="7169604" y="8608"/>
                      <a:pt x="7179865" y="12545"/>
                      <a:pt x="7190153" y="15631"/>
                    </a:cubicBezTo>
                    <a:cubicBezTo>
                      <a:pt x="7205935" y="20365"/>
                      <a:pt x="7221415" y="26051"/>
                      <a:pt x="7237046" y="31261"/>
                    </a:cubicBezTo>
                    <a:cubicBezTo>
                      <a:pt x="7244861" y="33866"/>
                      <a:pt x="7253124" y="35393"/>
                      <a:pt x="7260492" y="39077"/>
                    </a:cubicBezTo>
                    <a:cubicBezTo>
                      <a:pt x="7270912" y="44287"/>
                      <a:pt x="7280936" y="50380"/>
                      <a:pt x="7291753" y="54707"/>
                    </a:cubicBezTo>
                    <a:cubicBezTo>
                      <a:pt x="7307051" y="60826"/>
                      <a:pt x="7323015" y="65128"/>
                      <a:pt x="7338646" y="70338"/>
                    </a:cubicBezTo>
                    <a:lnTo>
                      <a:pt x="7385538" y="85969"/>
                    </a:lnTo>
                    <a:cubicBezTo>
                      <a:pt x="7395959" y="88574"/>
                      <a:pt x="7406512" y="90698"/>
                      <a:pt x="7416800" y="93784"/>
                    </a:cubicBezTo>
                    <a:cubicBezTo>
                      <a:pt x="7496135" y="117584"/>
                      <a:pt x="7431540" y="102984"/>
                      <a:pt x="7502769" y="117231"/>
                    </a:cubicBezTo>
                    <a:cubicBezTo>
                      <a:pt x="7565292" y="114626"/>
                      <a:pt x="7627932" y="114038"/>
                      <a:pt x="7690338" y="109415"/>
                    </a:cubicBezTo>
                    <a:cubicBezTo>
                      <a:pt x="7698554" y="108806"/>
                      <a:pt x="7705706" y="103216"/>
                      <a:pt x="7713784" y="101600"/>
                    </a:cubicBezTo>
                    <a:cubicBezTo>
                      <a:pt x="7744861" y="95385"/>
                      <a:pt x="7777503" y="95991"/>
                      <a:pt x="7807569" y="85969"/>
                    </a:cubicBezTo>
                    <a:lnTo>
                      <a:pt x="7854461" y="70338"/>
                    </a:lnTo>
                  </a:path>
                </a:pathLst>
              </a:custGeom>
              <a:noFill/>
              <a:ln w="571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grpSp>
      <p:grpSp>
        <p:nvGrpSpPr>
          <p:cNvPr id="11" name="Group 10">
            <a:extLst>
              <a:ext uri="{FF2B5EF4-FFF2-40B4-BE49-F238E27FC236}">
                <a16:creationId xmlns:a16="http://schemas.microsoft.com/office/drawing/2014/main" id="{4116951E-4FD0-8144-9FF2-63283D96EB09}"/>
              </a:ext>
            </a:extLst>
          </p:cNvPr>
          <p:cNvGrpSpPr/>
          <p:nvPr/>
        </p:nvGrpSpPr>
        <p:grpSpPr>
          <a:xfrm>
            <a:off x="-68483" y="3030900"/>
            <a:ext cx="4665330" cy="458536"/>
            <a:chOff x="-1811684" y="-1562111"/>
            <a:chExt cx="7141479" cy="839290"/>
          </a:xfrm>
        </p:grpSpPr>
        <p:grpSp>
          <p:nvGrpSpPr>
            <p:cNvPr id="460" name="Group 459">
              <a:extLst>
                <a:ext uri="{FF2B5EF4-FFF2-40B4-BE49-F238E27FC236}">
                  <a16:creationId xmlns:a16="http://schemas.microsoft.com/office/drawing/2014/main" id="{BEF9B17F-5869-034B-8B0C-6748C16A9E05}"/>
                </a:ext>
              </a:extLst>
            </p:cNvPr>
            <p:cNvGrpSpPr/>
            <p:nvPr/>
          </p:nvGrpSpPr>
          <p:grpSpPr>
            <a:xfrm>
              <a:off x="-1811684" y="-1384324"/>
              <a:ext cx="7141479" cy="661503"/>
              <a:chOff x="57802" y="3121126"/>
              <a:chExt cx="7141479" cy="661503"/>
            </a:xfrm>
          </p:grpSpPr>
          <p:grpSp>
            <p:nvGrpSpPr>
              <p:cNvPr id="461" name="Group 460">
                <a:extLst>
                  <a:ext uri="{FF2B5EF4-FFF2-40B4-BE49-F238E27FC236}">
                    <a16:creationId xmlns:a16="http://schemas.microsoft.com/office/drawing/2014/main" id="{87EA6437-90EA-D146-9C62-90FD45047E93}"/>
                  </a:ext>
                </a:extLst>
              </p:cNvPr>
              <p:cNvGrpSpPr/>
              <p:nvPr/>
            </p:nvGrpSpPr>
            <p:grpSpPr>
              <a:xfrm>
                <a:off x="606240" y="3121126"/>
                <a:ext cx="5741172" cy="312832"/>
                <a:chOff x="1147605" y="3860808"/>
                <a:chExt cx="5741172" cy="148804"/>
              </a:xfrm>
            </p:grpSpPr>
            <p:grpSp>
              <p:nvGrpSpPr>
                <p:cNvPr id="466" name="Group 465">
                  <a:extLst>
                    <a:ext uri="{FF2B5EF4-FFF2-40B4-BE49-F238E27FC236}">
                      <a16:creationId xmlns:a16="http://schemas.microsoft.com/office/drawing/2014/main" id="{85E170DE-DA8C-0745-BC34-3C853A8AAA46}"/>
                    </a:ext>
                  </a:extLst>
                </p:cNvPr>
                <p:cNvGrpSpPr/>
                <p:nvPr/>
              </p:nvGrpSpPr>
              <p:grpSpPr>
                <a:xfrm>
                  <a:off x="5387662" y="3865612"/>
                  <a:ext cx="1501115" cy="144000"/>
                  <a:chOff x="5447149" y="3865612"/>
                  <a:chExt cx="1501115" cy="144000"/>
                </a:xfrm>
              </p:grpSpPr>
              <p:grpSp>
                <p:nvGrpSpPr>
                  <p:cNvPr id="504" name="Group 503">
                    <a:extLst>
                      <a:ext uri="{FF2B5EF4-FFF2-40B4-BE49-F238E27FC236}">
                        <a16:creationId xmlns:a16="http://schemas.microsoft.com/office/drawing/2014/main" id="{822E2137-8BFA-724C-A043-7FDE76AEB639}"/>
                      </a:ext>
                    </a:extLst>
                  </p:cNvPr>
                  <p:cNvGrpSpPr/>
                  <p:nvPr/>
                </p:nvGrpSpPr>
                <p:grpSpPr>
                  <a:xfrm>
                    <a:off x="6287242" y="3865612"/>
                    <a:ext cx="661022" cy="144000"/>
                    <a:chOff x="6287242" y="3865612"/>
                    <a:chExt cx="661022" cy="144000"/>
                  </a:xfrm>
                </p:grpSpPr>
                <p:grpSp>
                  <p:nvGrpSpPr>
                    <p:cNvPr id="512" name="Group 511">
                      <a:extLst>
                        <a:ext uri="{FF2B5EF4-FFF2-40B4-BE49-F238E27FC236}">
                          <a16:creationId xmlns:a16="http://schemas.microsoft.com/office/drawing/2014/main" id="{82E81454-1536-D44B-B237-4C6014CB1486}"/>
                        </a:ext>
                      </a:extLst>
                    </p:cNvPr>
                    <p:cNvGrpSpPr/>
                    <p:nvPr/>
                  </p:nvGrpSpPr>
                  <p:grpSpPr>
                    <a:xfrm>
                      <a:off x="6732240" y="3865612"/>
                      <a:ext cx="216024" cy="144000"/>
                      <a:chOff x="6732240" y="3865612"/>
                      <a:chExt cx="216024" cy="144000"/>
                    </a:xfrm>
                  </p:grpSpPr>
                  <p:cxnSp>
                    <p:nvCxnSpPr>
                      <p:cNvPr id="516" name="Straight Connector 515">
                        <a:extLst>
                          <a:ext uri="{FF2B5EF4-FFF2-40B4-BE49-F238E27FC236}">
                            <a16:creationId xmlns:a16="http://schemas.microsoft.com/office/drawing/2014/main" id="{604C5F77-9892-2148-95BD-273541182057}"/>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17" name="Straight Connector 516">
                        <a:extLst>
                          <a:ext uri="{FF2B5EF4-FFF2-40B4-BE49-F238E27FC236}">
                            <a16:creationId xmlns:a16="http://schemas.microsoft.com/office/drawing/2014/main" id="{6E51358A-85C6-6744-AEBE-C5F409912D4A}"/>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513" name="Group 512">
                      <a:extLst>
                        <a:ext uri="{FF2B5EF4-FFF2-40B4-BE49-F238E27FC236}">
                          <a16:creationId xmlns:a16="http://schemas.microsoft.com/office/drawing/2014/main" id="{A7A412A9-5101-3F4E-86BD-9158EEBC54A5}"/>
                        </a:ext>
                      </a:extLst>
                    </p:cNvPr>
                    <p:cNvGrpSpPr/>
                    <p:nvPr/>
                  </p:nvGrpSpPr>
                  <p:grpSpPr>
                    <a:xfrm>
                      <a:off x="6287242" y="3865612"/>
                      <a:ext cx="216024" cy="144000"/>
                      <a:chOff x="6732240" y="3865612"/>
                      <a:chExt cx="216024" cy="144000"/>
                    </a:xfrm>
                  </p:grpSpPr>
                  <p:cxnSp>
                    <p:nvCxnSpPr>
                      <p:cNvPr id="514" name="Straight Connector 513">
                        <a:extLst>
                          <a:ext uri="{FF2B5EF4-FFF2-40B4-BE49-F238E27FC236}">
                            <a16:creationId xmlns:a16="http://schemas.microsoft.com/office/drawing/2014/main" id="{108DA144-97ED-BA42-91A1-15EEEF8873A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15" name="Straight Connector 514">
                        <a:extLst>
                          <a:ext uri="{FF2B5EF4-FFF2-40B4-BE49-F238E27FC236}">
                            <a16:creationId xmlns:a16="http://schemas.microsoft.com/office/drawing/2014/main" id="{543A137B-CD6C-4141-87C9-D73AB8A357A2}"/>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05" name="Group 504">
                    <a:extLst>
                      <a:ext uri="{FF2B5EF4-FFF2-40B4-BE49-F238E27FC236}">
                        <a16:creationId xmlns:a16="http://schemas.microsoft.com/office/drawing/2014/main" id="{F30EC1FC-97D6-5F45-810C-3D06D47D04D2}"/>
                      </a:ext>
                    </a:extLst>
                  </p:cNvPr>
                  <p:cNvGrpSpPr/>
                  <p:nvPr/>
                </p:nvGrpSpPr>
                <p:grpSpPr>
                  <a:xfrm>
                    <a:off x="5447149" y="3865612"/>
                    <a:ext cx="661022" cy="144000"/>
                    <a:chOff x="6287242" y="3865612"/>
                    <a:chExt cx="661022" cy="144000"/>
                  </a:xfrm>
                </p:grpSpPr>
                <p:grpSp>
                  <p:nvGrpSpPr>
                    <p:cNvPr id="506" name="Group 505">
                      <a:extLst>
                        <a:ext uri="{FF2B5EF4-FFF2-40B4-BE49-F238E27FC236}">
                          <a16:creationId xmlns:a16="http://schemas.microsoft.com/office/drawing/2014/main" id="{65A1A04F-BF16-254D-9FAC-7435D912834A}"/>
                        </a:ext>
                      </a:extLst>
                    </p:cNvPr>
                    <p:cNvGrpSpPr/>
                    <p:nvPr/>
                  </p:nvGrpSpPr>
                  <p:grpSpPr>
                    <a:xfrm>
                      <a:off x="6732240" y="3865612"/>
                      <a:ext cx="216024" cy="144000"/>
                      <a:chOff x="6732240" y="3865612"/>
                      <a:chExt cx="216024" cy="144000"/>
                    </a:xfrm>
                  </p:grpSpPr>
                  <p:cxnSp>
                    <p:nvCxnSpPr>
                      <p:cNvPr id="510" name="Straight Connector 509">
                        <a:extLst>
                          <a:ext uri="{FF2B5EF4-FFF2-40B4-BE49-F238E27FC236}">
                            <a16:creationId xmlns:a16="http://schemas.microsoft.com/office/drawing/2014/main" id="{026CEB16-5267-F247-B42F-6BCB4DF4CC01}"/>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11" name="Straight Connector 510">
                        <a:extLst>
                          <a:ext uri="{FF2B5EF4-FFF2-40B4-BE49-F238E27FC236}">
                            <a16:creationId xmlns:a16="http://schemas.microsoft.com/office/drawing/2014/main" id="{D43B7B1F-EBE6-7E4C-9DF7-1C3C9ADA9E26}"/>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507" name="Group 506">
                      <a:extLst>
                        <a:ext uri="{FF2B5EF4-FFF2-40B4-BE49-F238E27FC236}">
                          <a16:creationId xmlns:a16="http://schemas.microsoft.com/office/drawing/2014/main" id="{3DDEC875-CE55-1D41-81B7-6E3EBC1F9774}"/>
                        </a:ext>
                      </a:extLst>
                    </p:cNvPr>
                    <p:cNvGrpSpPr/>
                    <p:nvPr/>
                  </p:nvGrpSpPr>
                  <p:grpSpPr>
                    <a:xfrm>
                      <a:off x="6287242" y="3865612"/>
                      <a:ext cx="216024" cy="144000"/>
                      <a:chOff x="6732240" y="3865612"/>
                      <a:chExt cx="216024" cy="144000"/>
                    </a:xfrm>
                  </p:grpSpPr>
                  <p:cxnSp>
                    <p:nvCxnSpPr>
                      <p:cNvPr id="508" name="Straight Connector 507">
                        <a:extLst>
                          <a:ext uri="{FF2B5EF4-FFF2-40B4-BE49-F238E27FC236}">
                            <a16:creationId xmlns:a16="http://schemas.microsoft.com/office/drawing/2014/main" id="{1AD7B9B9-84EA-E148-89CF-1FE17A75320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09" name="Straight Connector 508">
                        <a:extLst>
                          <a:ext uri="{FF2B5EF4-FFF2-40B4-BE49-F238E27FC236}">
                            <a16:creationId xmlns:a16="http://schemas.microsoft.com/office/drawing/2014/main" id="{D53E6008-5DA0-584A-A3C6-4BB43A9B4341}"/>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67" name="Group 466">
                  <a:extLst>
                    <a:ext uri="{FF2B5EF4-FFF2-40B4-BE49-F238E27FC236}">
                      <a16:creationId xmlns:a16="http://schemas.microsoft.com/office/drawing/2014/main" id="{21888556-D785-8144-B762-2E35D77FD064}"/>
                    </a:ext>
                  </a:extLst>
                </p:cNvPr>
                <p:cNvGrpSpPr/>
                <p:nvPr/>
              </p:nvGrpSpPr>
              <p:grpSpPr>
                <a:xfrm>
                  <a:off x="3689947" y="3865612"/>
                  <a:ext cx="1501115" cy="144000"/>
                  <a:chOff x="5447149" y="3865612"/>
                  <a:chExt cx="1501115" cy="144000"/>
                </a:xfrm>
              </p:grpSpPr>
              <p:grpSp>
                <p:nvGrpSpPr>
                  <p:cNvPr id="490" name="Group 489">
                    <a:extLst>
                      <a:ext uri="{FF2B5EF4-FFF2-40B4-BE49-F238E27FC236}">
                        <a16:creationId xmlns:a16="http://schemas.microsoft.com/office/drawing/2014/main" id="{56EB0CB1-40BC-FB41-822C-725B09619642}"/>
                      </a:ext>
                    </a:extLst>
                  </p:cNvPr>
                  <p:cNvGrpSpPr/>
                  <p:nvPr/>
                </p:nvGrpSpPr>
                <p:grpSpPr>
                  <a:xfrm>
                    <a:off x="6287242" y="3865612"/>
                    <a:ext cx="661022" cy="144000"/>
                    <a:chOff x="6287242" y="3865612"/>
                    <a:chExt cx="661022" cy="144000"/>
                  </a:xfrm>
                </p:grpSpPr>
                <p:grpSp>
                  <p:nvGrpSpPr>
                    <p:cNvPr id="498" name="Group 497">
                      <a:extLst>
                        <a:ext uri="{FF2B5EF4-FFF2-40B4-BE49-F238E27FC236}">
                          <a16:creationId xmlns:a16="http://schemas.microsoft.com/office/drawing/2014/main" id="{A4B68242-31C6-014A-9DA8-F1F772188116}"/>
                        </a:ext>
                      </a:extLst>
                    </p:cNvPr>
                    <p:cNvGrpSpPr/>
                    <p:nvPr/>
                  </p:nvGrpSpPr>
                  <p:grpSpPr>
                    <a:xfrm>
                      <a:off x="6732240" y="3865612"/>
                      <a:ext cx="216024" cy="144000"/>
                      <a:chOff x="6732240" y="3865612"/>
                      <a:chExt cx="216024" cy="144000"/>
                    </a:xfrm>
                  </p:grpSpPr>
                  <p:cxnSp>
                    <p:nvCxnSpPr>
                      <p:cNvPr id="502" name="Straight Connector 501">
                        <a:extLst>
                          <a:ext uri="{FF2B5EF4-FFF2-40B4-BE49-F238E27FC236}">
                            <a16:creationId xmlns:a16="http://schemas.microsoft.com/office/drawing/2014/main" id="{83B7128D-BE13-3E4F-9E87-A996CF36EFD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03" name="Straight Connector 502">
                        <a:extLst>
                          <a:ext uri="{FF2B5EF4-FFF2-40B4-BE49-F238E27FC236}">
                            <a16:creationId xmlns:a16="http://schemas.microsoft.com/office/drawing/2014/main" id="{A7DD93EB-1D02-B743-BBAA-2B02424D73A5}"/>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99" name="Group 498">
                      <a:extLst>
                        <a:ext uri="{FF2B5EF4-FFF2-40B4-BE49-F238E27FC236}">
                          <a16:creationId xmlns:a16="http://schemas.microsoft.com/office/drawing/2014/main" id="{794CC241-3980-B74B-8EB2-940C58136FE3}"/>
                        </a:ext>
                      </a:extLst>
                    </p:cNvPr>
                    <p:cNvGrpSpPr/>
                    <p:nvPr/>
                  </p:nvGrpSpPr>
                  <p:grpSpPr>
                    <a:xfrm>
                      <a:off x="6287242" y="3865612"/>
                      <a:ext cx="216024" cy="144000"/>
                      <a:chOff x="6732240" y="3865612"/>
                      <a:chExt cx="216024" cy="144000"/>
                    </a:xfrm>
                  </p:grpSpPr>
                  <p:cxnSp>
                    <p:nvCxnSpPr>
                      <p:cNvPr id="500" name="Straight Connector 499">
                        <a:extLst>
                          <a:ext uri="{FF2B5EF4-FFF2-40B4-BE49-F238E27FC236}">
                            <a16:creationId xmlns:a16="http://schemas.microsoft.com/office/drawing/2014/main" id="{AB3845EB-7406-E245-8D18-0EC2DC0DCDE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501" name="Straight Connector 500">
                        <a:extLst>
                          <a:ext uri="{FF2B5EF4-FFF2-40B4-BE49-F238E27FC236}">
                            <a16:creationId xmlns:a16="http://schemas.microsoft.com/office/drawing/2014/main" id="{139E1CCD-4EAA-AF47-BE36-7BCE941CA3E0}"/>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91" name="Group 490">
                    <a:extLst>
                      <a:ext uri="{FF2B5EF4-FFF2-40B4-BE49-F238E27FC236}">
                        <a16:creationId xmlns:a16="http://schemas.microsoft.com/office/drawing/2014/main" id="{73365A64-ABF3-8F44-8C1E-1FB1744193CC}"/>
                      </a:ext>
                    </a:extLst>
                  </p:cNvPr>
                  <p:cNvGrpSpPr/>
                  <p:nvPr/>
                </p:nvGrpSpPr>
                <p:grpSpPr>
                  <a:xfrm>
                    <a:off x="5447149" y="3865612"/>
                    <a:ext cx="661022" cy="144000"/>
                    <a:chOff x="6287242" y="3865612"/>
                    <a:chExt cx="661022" cy="144000"/>
                  </a:xfrm>
                </p:grpSpPr>
                <p:grpSp>
                  <p:nvGrpSpPr>
                    <p:cNvPr id="492" name="Group 491">
                      <a:extLst>
                        <a:ext uri="{FF2B5EF4-FFF2-40B4-BE49-F238E27FC236}">
                          <a16:creationId xmlns:a16="http://schemas.microsoft.com/office/drawing/2014/main" id="{792BA826-5B1F-CF44-A329-26510A4397C4}"/>
                        </a:ext>
                      </a:extLst>
                    </p:cNvPr>
                    <p:cNvGrpSpPr/>
                    <p:nvPr/>
                  </p:nvGrpSpPr>
                  <p:grpSpPr>
                    <a:xfrm>
                      <a:off x="6732240" y="3865612"/>
                      <a:ext cx="216024" cy="144000"/>
                      <a:chOff x="6732240" y="3865612"/>
                      <a:chExt cx="216024" cy="144000"/>
                    </a:xfrm>
                  </p:grpSpPr>
                  <p:cxnSp>
                    <p:nvCxnSpPr>
                      <p:cNvPr id="496" name="Straight Connector 495">
                        <a:extLst>
                          <a:ext uri="{FF2B5EF4-FFF2-40B4-BE49-F238E27FC236}">
                            <a16:creationId xmlns:a16="http://schemas.microsoft.com/office/drawing/2014/main" id="{04015D9B-2575-9D4D-A4FC-A65378CDBB27}"/>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97" name="Straight Connector 496">
                        <a:extLst>
                          <a:ext uri="{FF2B5EF4-FFF2-40B4-BE49-F238E27FC236}">
                            <a16:creationId xmlns:a16="http://schemas.microsoft.com/office/drawing/2014/main" id="{E9F91FB0-E23D-F247-A428-746DC822F576}"/>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93" name="Group 492">
                      <a:extLst>
                        <a:ext uri="{FF2B5EF4-FFF2-40B4-BE49-F238E27FC236}">
                          <a16:creationId xmlns:a16="http://schemas.microsoft.com/office/drawing/2014/main" id="{01B39D67-8216-9444-8AF1-9232B89748B1}"/>
                        </a:ext>
                      </a:extLst>
                    </p:cNvPr>
                    <p:cNvGrpSpPr/>
                    <p:nvPr/>
                  </p:nvGrpSpPr>
                  <p:grpSpPr>
                    <a:xfrm>
                      <a:off x="6287242" y="3865612"/>
                      <a:ext cx="216024" cy="144000"/>
                      <a:chOff x="6732240" y="3865612"/>
                      <a:chExt cx="216024" cy="144000"/>
                    </a:xfrm>
                  </p:grpSpPr>
                  <p:cxnSp>
                    <p:nvCxnSpPr>
                      <p:cNvPr id="494" name="Straight Connector 493">
                        <a:extLst>
                          <a:ext uri="{FF2B5EF4-FFF2-40B4-BE49-F238E27FC236}">
                            <a16:creationId xmlns:a16="http://schemas.microsoft.com/office/drawing/2014/main" id="{DAFE8B10-4C0C-2C42-9330-33158ED0727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95" name="Straight Connector 494">
                        <a:extLst>
                          <a:ext uri="{FF2B5EF4-FFF2-40B4-BE49-F238E27FC236}">
                            <a16:creationId xmlns:a16="http://schemas.microsoft.com/office/drawing/2014/main" id="{647060BC-3DF9-F74D-AAF7-F7B0854AF35C}"/>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68" name="Group 467">
                  <a:extLst>
                    <a:ext uri="{FF2B5EF4-FFF2-40B4-BE49-F238E27FC236}">
                      <a16:creationId xmlns:a16="http://schemas.microsoft.com/office/drawing/2014/main" id="{9BEA9B7A-6D99-0647-9F41-C49AB9E09B61}"/>
                    </a:ext>
                  </a:extLst>
                </p:cNvPr>
                <p:cNvGrpSpPr/>
                <p:nvPr/>
              </p:nvGrpSpPr>
              <p:grpSpPr>
                <a:xfrm>
                  <a:off x="1979712" y="3865612"/>
                  <a:ext cx="1501115" cy="144000"/>
                  <a:chOff x="5447149" y="3865612"/>
                  <a:chExt cx="1501115" cy="144000"/>
                </a:xfrm>
              </p:grpSpPr>
              <p:grpSp>
                <p:nvGrpSpPr>
                  <p:cNvPr id="476" name="Group 475">
                    <a:extLst>
                      <a:ext uri="{FF2B5EF4-FFF2-40B4-BE49-F238E27FC236}">
                        <a16:creationId xmlns:a16="http://schemas.microsoft.com/office/drawing/2014/main" id="{7B3159C3-894D-7F4F-B3F4-9D8DF803E033}"/>
                      </a:ext>
                    </a:extLst>
                  </p:cNvPr>
                  <p:cNvGrpSpPr/>
                  <p:nvPr/>
                </p:nvGrpSpPr>
                <p:grpSpPr>
                  <a:xfrm>
                    <a:off x="6287242" y="3865612"/>
                    <a:ext cx="661022" cy="144000"/>
                    <a:chOff x="6287242" y="3865612"/>
                    <a:chExt cx="661022" cy="144000"/>
                  </a:xfrm>
                </p:grpSpPr>
                <p:grpSp>
                  <p:nvGrpSpPr>
                    <p:cNvPr id="484" name="Group 483">
                      <a:extLst>
                        <a:ext uri="{FF2B5EF4-FFF2-40B4-BE49-F238E27FC236}">
                          <a16:creationId xmlns:a16="http://schemas.microsoft.com/office/drawing/2014/main" id="{00A0C65F-AAFF-7F4C-AC33-DB226ACFC203}"/>
                        </a:ext>
                      </a:extLst>
                    </p:cNvPr>
                    <p:cNvGrpSpPr/>
                    <p:nvPr/>
                  </p:nvGrpSpPr>
                  <p:grpSpPr>
                    <a:xfrm>
                      <a:off x="6732240" y="3865612"/>
                      <a:ext cx="216024" cy="144000"/>
                      <a:chOff x="6732240" y="3865612"/>
                      <a:chExt cx="216024" cy="144000"/>
                    </a:xfrm>
                  </p:grpSpPr>
                  <p:cxnSp>
                    <p:nvCxnSpPr>
                      <p:cNvPr id="488" name="Straight Connector 487">
                        <a:extLst>
                          <a:ext uri="{FF2B5EF4-FFF2-40B4-BE49-F238E27FC236}">
                            <a16:creationId xmlns:a16="http://schemas.microsoft.com/office/drawing/2014/main" id="{C0F0FE46-5D4C-D947-8A1F-33767D83CE3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89" name="Straight Connector 488">
                        <a:extLst>
                          <a:ext uri="{FF2B5EF4-FFF2-40B4-BE49-F238E27FC236}">
                            <a16:creationId xmlns:a16="http://schemas.microsoft.com/office/drawing/2014/main" id="{A8EE5681-140B-D745-AA6C-D1FBBBCF6F6E}"/>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85" name="Group 484">
                      <a:extLst>
                        <a:ext uri="{FF2B5EF4-FFF2-40B4-BE49-F238E27FC236}">
                          <a16:creationId xmlns:a16="http://schemas.microsoft.com/office/drawing/2014/main" id="{C4CD5809-1E1D-C748-AD11-4670F8B27501}"/>
                        </a:ext>
                      </a:extLst>
                    </p:cNvPr>
                    <p:cNvGrpSpPr/>
                    <p:nvPr/>
                  </p:nvGrpSpPr>
                  <p:grpSpPr>
                    <a:xfrm>
                      <a:off x="6287242" y="3865612"/>
                      <a:ext cx="216024" cy="144000"/>
                      <a:chOff x="6732240" y="3865612"/>
                      <a:chExt cx="216024" cy="144000"/>
                    </a:xfrm>
                  </p:grpSpPr>
                  <p:cxnSp>
                    <p:nvCxnSpPr>
                      <p:cNvPr id="486" name="Straight Connector 485">
                        <a:extLst>
                          <a:ext uri="{FF2B5EF4-FFF2-40B4-BE49-F238E27FC236}">
                            <a16:creationId xmlns:a16="http://schemas.microsoft.com/office/drawing/2014/main" id="{29D7EE81-DED6-654A-8774-7A9B73D55BE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87" name="Straight Connector 486">
                        <a:extLst>
                          <a:ext uri="{FF2B5EF4-FFF2-40B4-BE49-F238E27FC236}">
                            <a16:creationId xmlns:a16="http://schemas.microsoft.com/office/drawing/2014/main" id="{4409FAF8-9B75-B147-AF2B-A740C977EC9A}"/>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77" name="Group 476">
                    <a:extLst>
                      <a:ext uri="{FF2B5EF4-FFF2-40B4-BE49-F238E27FC236}">
                        <a16:creationId xmlns:a16="http://schemas.microsoft.com/office/drawing/2014/main" id="{AE5E78B4-4CF8-C34D-BA14-43C9C8A59B8C}"/>
                      </a:ext>
                    </a:extLst>
                  </p:cNvPr>
                  <p:cNvGrpSpPr/>
                  <p:nvPr/>
                </p:nvGrpSpPr>
                <p:grpSpPr>
                  <a:xfrm>
                    <a:off x="5447149" y="3865612"/>
                    <a:ext cx="661022" cy="144000"/>
                    <a:chOff x="6287242" y="3865612"/>
                    <a:chExt cx="661022" cy="144000"/>
                  </a:xfrm>
                </p:grpSpPr>
                <p:grpSp>
                  <p:nvGrpSpPr>
                    <p:cNvPr id="478" name="Group 477">
                      <a:extLst>
                        <a:ext uri="{FF2B5EF4-FFF2-40B4-BE49-F238E27FC236}">
                          <a16:creationId xmlns:a16="http://schemas.microsoft.com/office/drawing/2014/main" id="{0D678DF2-75CB-A844-85FA-51B95D68D8E3}"/>
                        </a:ext>
                      </a:extLst>
                    </p:cNvPr>
                    <p:cNvGrpSpPr/>
                    <p:nvPr/>
                  </p:nvGrpSpPr>
                  <p:grpSpPr>
                    <a:xfrm>
                      <a:off x="6732240" y="3865612"/>
                      <a:ext cx="216024" cy="144000"/>
                      <a:chOff x="6732240" y="3865612"/>
                      <a:chExt cx="216024" cy="144000"/>
                    </a:xfrm>
                  </p:grpSpPr>
                  <p:cxnSp>
                    <p:nvCxnSpPr>
                      <p:cNvPr id="482" name="Straight Connector 481">
                        <a:extLst>
                          <a:ext uri="{FF2B5EF4-FFF2-40B4-BE49-F238E27FC236}">
                            <a16:creationId xmlns:a16="http://schemas.microsoft.com/office/drawing/2014/main" id="{B53AD74D-D847-9C4F-B12B-5596E6E1BD7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83" name="Straight Connector 482">
                        <a:extLst>
                          <a:ext uri="{FF2B5EF4-FFF2-40B4-BE49-F238E27FC236}">
                            <a16:creationId xmlns:a16="http://schemas.microsoft.com/office/drawing/2014/main" id="{2BD1FFAA-0341-C54C-8889-A0387F5464C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79" name="Group 478">
                      <a:extLst>
                        <a:ext uri="{FF2B5EF4-FFF2-40B4-BE49-F238E27FC236}">
                          <a16:creationId xmlns:a16="http://schemas.microsoft.com/office/drawing/2014/main" id="{42ECF473-5C1E-F645-8F61-C6F53F0F154A}"/>
                        </a:ext>
                      </a:extLst>
                    </p:cNvPr>
                    <p:cNvGrpSpPr/>
                    <p:nvPr/>
                  </p:nvGrpSpPr>
                  <p:grpSpPr>
                    <a:xfrm>
                      <a:off x="6287242" y="3865612"/>
                      <a:ext cx="216024" cy="144000"/>
                      <a:chOff x="6732240" y="3865612"/>
                      <a:chExt cx="216024" cy="144000"/>
                    </a:xfrm>
                  </p:grpSpPr>
                  <p:cxnSp>
                    <p:nvCxnSpPr>
                      <p:cNvPr id="480" name="Straight Connector 479">
                        <a:extLst>
                          <a:ext uri="{FF2B5EF4-FFF2-40B4-BE49-F238E27FC236}">
                            <a16:creationId xmlns:a16="http://schemas.microsoft.com/office/drawing/2014/main" id="{C36C09AB-C881-2340-954C-F32DBA7A27B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81" name="Straight Connector 480">
                        <a:extLst>
                          <a:ext uri="{FF2B5EF4-FFF2-40B4-BE49-F238E27FC236}">
                            <a16:creationId xmlns:a16="http://schemas.microsoft.com/office/drawing/2014/main" id="{D026B342-56BB-B649-8D14-C3039BFA4C67}"/>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69" name="Group 468">
                  <a:extLst>
                    <a:ext uri="{FF2B5EF4-FFF2-40B4-BE49-F238E27FC236}">
                      <a16:creationId xmlns:a16="http://schemas.microsoft.com/office/drawing/2014/main" id="{9BBC87FD-D30B-0B4A-A4D2-56CBE89EF3FB}"/>
                    </a:ext>
                  </a:extLst>
                </p:cNvPr>
                <p:cNvGrpSpPr/>
                <p:nvPr/>
              </p:nvGrpSpPr>
              <p:grpSpPr>
                <a:xfrm>
                  <a:off x="1147605" y="3860808"/>
                  <a:ext cx="661022" cy="144000"/>
                  <a:chOff x="6287242" y="3865612"/>
                  <a:chExt cx="661022" cy="144000"/>
                </a:xfrm>
              </p:grpSpPr>
              <p:grpSp>
                <p:nvGrpSpPr>
                  <p:cNvPr id="470" name="Group 469">
                    <a:extLst>
                      <a:ext uri="{FF2B5EF4-FFF2-40B4-BE49-F238E27FC236}">
                        <a16:creationId xmlns:a16="http://schemas.microsoft.com/office/drawing/2014/main" id="{5E237959-F84E-C642-9FA9-31DB8D220886}"/>
                      </a:ext>
                    </a:extLst>
                  </p:cNvPr>
                  <p:cNvGrpSpPr/>
                  <p:nvPr/>
                </p:nvGrpSpPr>
                <p:grpSpPr>
                  <a:xfrm>
                    <a:off x="6732240" y="3865612"/>
                    <a:ext cx="216024" cy="144000"/>
                    <a:chOff x="6732240" y="3865612"/>
                    <a:chExt cx="216024" cy="144000"/>
                  </a:xfrm>
                </p:grpSpPr>
                <p:cxnSp>
                  <p:nvCxnSpPr>
                    <p:cNvPr id="474" name="Straight Connector 473">
                      <a:extLst>
                        <a:ext uri="{FF2B5EF4-FFF2-40B4-BE49-F238E27FC236}">
                          <a16:creationId xmlns:a16="http://schemas.microsoft.com/office/drawing/2014/main" id="{9EB3770E-E05A-954E-9FC8-A460174D459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75" name="Straight Connector 474">
                      <a:extLst>
                        <a:ext uri="{FF2B5EF4-FFF2-40B4-BE49-F238E27FC236}">
                          <a16:creationId xmlns:a16="http://schemas.microsoft.com/office/drawing/2014/main" id="{605F24AE-8941-374C-901B-4175D5BFB296}"/>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71" name="Group 470">
                    <a:extLst>
                      <a:ext uri="{FF2B5EF4-FFF2-40B4-BE49-F238E27FC236}">
                        <a16:creationId xmlns:a16="http://schemas.microsoft.com/office/drawing/2014/main" id="{C06BA51B-7945-BB44-AB7A-AAE280AAE970}"/>
                      </a:ext>
                    </a:extLst>
                  </p:cNvPr>
                  <p:cNvGrpSpPr/>
                  <p:nvPr/>
                </p:nvGrpSpPr>
                <p:grpSpPr>
                  <a:xfrm>
                    <a:off x="6287242" y="3865612"/>
                    <a:ext cx="216024" cy="144000"/>
                    <a:chOff x="6732240" y="3865612"/>
                    <a:chExt cx="216024" cy="144000"/>
                  </a:xfrm>
                </p:grpSpPr>
                <p:cxnSp>
                  <p:nvCxnSpPr>
                    <p:cNvPr id="472" name="Straight Connector 471">
                      <a:extLst>
                        <a:ext uri="{FF2B5EF4-FFF2-40B4-BE49-F238E27FC236}">
                          <a16:creationId xmlns:a16="http://schemas.microsoft.com/office/drawing/2014/main" id="{1AB6EBC4-EB25-E24A-9491-960C030F838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73" name="Straight Connector 472">
                      <a:extLst>
                        <a:ext uri="{FF2B5EF4-FFF2-40B4-BE49-F238E27FC236}">
                          <a16:creationId xmlns:a16="http://schemas.microsoft.com/office/drawing/2014/main" id="{E51BB595-0018-734D-B934-9C8118CE475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62" name="Group 461">
                <a:extLst>
                  <a:ext uri="{FF2B5EF4-FFF2-40B4-BE49-F238E27FC236}">
                    <a16:creationId xmlns:a16="http://schemas.microsoft.com/office/drawing/2014/main" id="{C8AD060F-48E4-0346-A8F2-5306C5C67D8D}"/>
                  </a:ext>
                </a:extLst>
              </p:cNvPr>
              <p:cNvGrpSpPr/>
              <p:nvPr/>
            </p:nvGrpSpPr>
            <p:grpSpPr>
              <a:xfrm>
                <a:off x="57802" y="3219283"/>
                <a:ext cx="7141479" cy="563346"/>
                <a:chOff x="57802" y="3404958"/>
                <a:chExt cx="7141479" cy="563346"/>
              </a:xfrm>
            </p:grpSpPr>
            <p:cxnSp>
              <p:nvCxnSpPr>
                <p:cNvPr id="463" name="Straight Arrow Connector 462">
                  <a:extLst>
                    <a:ext uri="{FF2B5EF4-FFF2-40B4-BE49-F238E27FC236}">
                      <a16:creationId xmlns:a16="http://schemas.microsoft.com/office/drawing/2014/main" id="{208E27D8-CE4B-1F45-8E14-C45DB152E0DA}"/>
                    </a:ext>
                  </a:extLst>
                </p:cNvPr>
                <p:cNvCxnSpPr>
                  <a:cxnSpLocks/>
                </p:cNvCxnSpPr>
                <p:nvPr/>
              </p:nvCxnSpPr>
              <p:spPr>
                <a:xfrm>
                  <a:off x="422287" y="3595351"/>
                  <a:ext cx="6336704" cy="0"/>
                </a:xfrm>
                <a:prstGeom prst="straightConnector1">
                  <a:avLst/>
                </a:prstGeom>
                <a:ln>
                  <a:tailEnd type="none"/>
                </a:ln>
              </p:spPr>
              <p:style>
                <a:lnRef idx="3">
                  <a:schemeClr val="accent3"/>
                </a:lnRef>
                <a:fillRef idx="0">
                  <a:schemeClr val="accent3"/>
                </a:fillRef>
                <a:effectRef idx="2">
                  <a:schemeClr val="accent3"/>
                </a:effectRef>
                <a:fontRef idx="minor">
                  <a:schemeClr val="tx1"/>
                </a:fontRef>
              </p:style>
            </p:cxnSp>
            <p:sp>
              <p:nvSpPr>
                <p:cNvPr id="464" name="Rectangle 463">
                  <a:extLst>
                    <a:ext uri="{FF2B5EF4-FFF2-40B4-BE49-F238E27FC236}">
                      <a16:creationId xmlns:a16="http://schemas.microsoft.com/office/drawing/2014/main" id="{A2D3189F-646F-0042-AA89-027AA726E7D9}"/>
                    </a:ext>
                  </a:extLst>
                </p:cNvPr>
                <p:cNvSpPr/>
                <p:nvPr/>
              </p:nvSpPr>
              <p:spPr>
                <a:xfrm>
                  <a:off x="57802" y="3404958"/>
                  <a:ext cx="483890" cy="563345"/>
                </a:xfrm>
                <a:prstGeom prst="rect">
                  <a:avLst/>
                </a:prstGeom>
              </p:spPr>
              <p:txBody>
                <a:bodyPr wrap="none">
                  <a:spAutoFit/>
                </a:bodyPr>
                <a:lstStyle/>
                <a:p>
                  <a:r>
                    <a:rPr lang="en-IN" sz="1400" dirty="0">
                      <a:solidFill>
                        <a:prstClr val="white"/>
                      </a:solidFill>
                    </a:rPr>
                    <a:t>5'</a:t>
                  </a:r>
                  <a:endParaRPr lang="en-US" sz="1400" dirty="0"/>
                </a:p>
              </p:txBody>
            </p:sp>
            <p:sp>
              <p:nvSpPr>
                <p:cNvPr id="465" name="Rectangle 464">
                  <a:extLst>
                    <a:ext uri="{FF2B5EF4-FFF2-40B4-BE49-F238E27FC236}">
                      <a16:creationId xmlns:a16="http://schemas.microsoft.com/office/drawing/2014/main" id="{7E9CDE8D-3BFD-6348-A42E-70E6CD34AE97}"/>
                    </a:ext>
                  </a:extLst>
                </p:cNvPr>
                <p:cNvSpPr/>
                <p:nvPr/>
              </p:nvSpPr>
              <p:spPr>
                <a:xfrm>
                  <a:off x="6715391" y="3404958"/>
                  <a:ext cx="483890" cy="563346"/>
                </a:xfrm>
                <a:prstGeom prst="rect">
                  <a:avLst/>
                </a:prstGeom>
              </p:spPr>
              <p:txBody>
                <a:bodyPr wrap="none">
                  <a:spAutoFit/>
                </a:bodyPr>
                <a:lstStyle/>
                <a:p>
                  <a:r>
                    <a:rPr lang="en-IN" sz="1400" dirty="0">
                      <a:solidFill>
                        <a:prstClr val="white"/>
                      </a:solidFill>
                    </a:rPr>
                    <a:t>3'</a:t>
                  </a:r>
                  <a:endParaRPr lang="en-US" sz="1400" dirty="0"/>
                </a:p>
              </p:txBody>
            </p:sp>
          </p:grpSp>
        </p:grpSp>
        <p:grpSp>
          <p:nvGrpSpPr>
            <p:cNvPr id="518" name="Group 517">
              <a:extLst>
                <a:ext uri="{FF2B5EF4-FFF2-40B4-BE49-F238E27FC236}">
                  <a16:creationId xmlns:a16="http://schemas.microsoft.com/office/drawing/2014/main" id="{54535BAB-E3A9-634F-BC0B-284C937ABC7A}"/>
                </a:ext>
              </a:extLst>
            </p:cNvPr>
            <p:cNvGrpSpPr/>
            <p:nvPr/>
          </p:nvGrpSpPr>
          <p:grpSpPr>
            <a:xfrm flipH="1" flipV="1">
              <a:off x="-680331" y="-1562111"/>
              <a:ext cx="684980" cy="144016"/>
              <a:chOff x="934692" y="1991976"/>
              <a:chExt cx="684980" cy="144016"/>
            </a:xfrm>
          </p:grpSpPr>
          <p:cxnSp>
            <p:nvCxnSpPr>
              <p:cNvPr id="519" name="Straight Arrow Connector 518">
                <a:extLst>
                  <a:ext uri="{FF2B5EF4-FFF2-40B4-BE49-F238E27FC236}">
                    <a16:creationId xmlns:a16="http://schemas.microsoft.com/office/drawing/2014/main" id="{693283D5-B6D9-1C4A-A6C5-4027583E88E7}"/>
                  </a:ext>
                </a:extLst>
              </p:cNvPr>
              <p:cNvCxnSpPr>
                <a:cxnSpLocks/>
              </p:cNvCxnSpPr>
              <p:nvPr/>
            </p:nvCxnSpPr>
            <p:spPr>
              <a:xfrm flipH="1">
                <a:off x="935672" y="1993404"/>
                <a:ext cx="684000"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520" name="Straight Arrow Connector 519">
                <a:extLst>
                  <a:ext uri="{FF2B5EF4-FFF2-40B4-BE49-F238E27FC236}">
                    <a16:creationId xmlns:a16="http://schemas.microsoft.com/office/drawing/2014/main" id="{637E7A39-4FC3-E547-9B90-B5D238300FA1}"/>
                  </a:ext>
                </a:extLst>
              </p:cNvPr>
              <p:cNvCxnSpPr>
                <a:cxnSpLocks/>
              </p:cNvCxnSpPr>
              <p:nvPr/>
            </p:nvCxnSpPr>
            <p:spPr>
              <a:xfrm flipH="1" flipV="1">
                <a:off x="934692" y="1991976"/>
                <a:ext cx="131887" cy="144016"/>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grpSp>
        <p:nvGrpSpPr>
          <p:cNvPr id="14" name="Group 13">
            <a:extLst>
              <a:ext uri="{FF2B5EF4-FFF2-40B4-BE49-F238E27FC236}">
                <a16:creationId xmlns:a16="http://schemas.microsoft.com/office/drawing/2014/main" id="{AF9A6C12-38B7-1640-BA75-75B879FDF6FB}"/>
              </a:ext>
            </a:extLst>
          </p:cNvPr>
          <p:cNvGrpSpPr/>
          <p:nvPr/>
        </p:nvGrpSpPr>
        <p:grpSpPr>
          <a:xfrm>
            <a:off x="-46486" y="2461876"/>
            <a:ext cx="4634660" cy="427512"/>
            <a:chOff x="282169" y="2857499"/>
            <a:chExt cx="4634660" cy="427512"/>
          </a:xfrm>
        </p:grpSpPr>
        <p:grpSp>
          <p:nvGrpSpPr>
            <p:cNvPr id="522" name="Group 521">
              <a:extLst>
                <a:ext uri="{FF2B5EF4-FFF2-40B4-BE49-F238E27FC236}">
                  <a16:creationId xmlns:a16="http://schemas.microsoft.com/office/drawing/2014/main" id="{3E78F7CE-ECA8-D04F-8D48-6DF475D6A6C7}"/>
                </a:ext>
              </a:extLst>
            </p:cNvPr>
            <p:cNvGrpSpPr/>
            <p:nvPr/>
          </p:nvGrpSpPr>
          <p:grpSpPr>
            <a:xfrm>
              <a:off x="282169" y="2857499"/>
              <a:ext cx="4634660" cy="329491"/>
              <a:chOff x="139370" y="1188247"/>
              <a:chExt cx="7094531" cy="603089"/>
            </a:xfrm>
          </p:grpSpPr>
          <p:grpSp>
            <p:nvGrpSpPr>
              <p:cNvPr id="523" name="Group 522">
                <a:extLst>
                  <a:ext uri="{FF2B5EF4-FFF2-40B4-BE49-F238E27FC236}">
                    <a16:creationId xmlns:a16="http://schemas.microsoft.com/office/drawing/2014/main" id="{35D11B0C-B9F7-4D4C-B458-78734951BA40}"/>
                  </a:ext>
                </a:extLst>
              </p:cNvPr>
              <p:cNvGrpSpPr/>
              <p:nvPr/>
            </p:nvGrpSpPr>
            <p:grpSpPr>
              <a:xfrm>
                <a:off x="490090" y="1474549"/>
                <a:ext cx="6336704" cy="312840"/>
                <a:chOff x="425228" y="2857493"/>
                <a:chExt cx="6336704" cy="312840"/>
              </a:xfrm>
            </p:grpSpPr>
            <p:grpSp>
              <p:nvGrpSpPr>
                <p:cNvPr id="526" name="Group 525">
                  <a:extLst>
                    <a:ext uri="{FF2B5EF4-FFF2-40B4-BE49-F238E27FC236}">
                      <a16:creationId xmlns:a16="http://schemas.microsoft.com/office/drawing/2014/main" id="{3171BE81-AE42-AE4E-A955-F2F04F72F317}"/>
                    </a:ext>
                  </a:extLst>
                </p:cNvPr>
                <p:cNvGrpSpPr/>
                <p:nvPr/>
              </p:nvGrpSpPr>
              <p:grpSpPr>
                <a:xfrm>
                  <a:off x="606240" y="2857493"/>
                  <a:ext cx="5741172" cy="312840"/>
                  <a:chOff x="1147605" y="3735411"/>
                  <a:chExt cx="5741172" cy="148808"/>
                </a:xfrm>
              </p:grpSpPr>
              <p:grpSp>
                <p:nvGrpSpPr>
                  <p:cNvPr id="528" name="Group 527">
                    <a:extLst>
                      <a:ext uri="{FF2B5EF4-FFF2-40B4-BE49-F238E27FC236}">
                        <a16:creationId xmlns:a16="http://schemas.microsoft.com/office/drawing/2014/main" id="{96D98BE2-F2CA-4045-9B7A-978D421A2D5B}"/>
                      </a:ext>
                    </a:extLst>
                  </p:cNvPr>
                  <p:cNvGrpSpPr/>
                  <p:nvPr/>
                </p:nvGrpSpPr>
                <p:grpSpPr>
                  <a:xfrm>
                    <a:off x="5387662" y="3740219"/>
                    <a:ext cx="1501115" cy="144000"/>
                    <a:chOff x="5447149" y="3740219"/>
                    <a:chExt cx="1501115" cy="144000"/>
                  </a:xfrm>
                </p:grpSpPr>
                <p:grpSp>
                  <p:nvGrpSpPr>
                    <p:cNvPr id="566" name="Group 565">
                      <a:extLst>
                        <a:ext uri="{FF2B5EF4-FFF2-40B4-BE49-F238E27FC236}">
                          <a16:creationId xmlns:a16="http://schemas.microsoft.com/office/drawing/2014/main" id="{A8054DF7-8B07-AF49-B920-DB070BB1E261}"/>
                        </a:ext>
                      </a:extLst>
                    </p:cNvPr>
                    <p:cNvGrpSpPr/>
                    <p:nvPr/>
                  </p:nvGrpSpPr>
                  <p:grpSpPr>
                    <a:xfrm>
                      <a:off x="6287242" y="3740219"/>
                      <a:ext cx="661022" cy="144000"/>
                      <a:chOff x="6287242" y="3740219"/>
                      <a:chExt cx="661022" cy="144000"/>
                    </a:xfrm>
                  </p:grpSpPr>
                  <p:grpSp>
                    <p:nvGrpSpPr>
                      <p:cNvPr id="574" name="Group 573">
                        <a:extLst>
                          <a:ext uri="{FF2B5EF4-FFF2-40B4-BE49-F238E27FC236}">
                            <a16:creationId xmlns:a16="http://schemas.microsoft.com/office/drawing/2014/main" id="{345806A0-9BBA-DC44-99AE-49DB1FD8B591}"/>
                          </a:ext>
                        </a:extLst>
                      </p:cNvPr>
                      <p:cNvGrpSpPr/>
                      <p:nvPr/>
                    </p:nvGrpSpPr>
                    <p:grpSpPr>
                      <a:xfrm>
                        <a:off x="6732240" y="3740219"/>
                        <a:ext cx="216024" cy="144000"/>
                        <a:chOff x="6732240" y="3740219"/>
                        <a:chExt cx="216024" cy="144000"/>
                      </a:xfrm>
                    </p:grpSpPr>
                    <p:cxnSp>
                      <p:nvCxnSpPr>
                        <p:cNvPr id="578" name="Straight Connector 577">
                          <a:extLst>
                            <a:ext uri="{FF2B5EF4-FFF2-40B4-BE49-F238E27FC236}">
                              <a16:creationId xmlns:a16="http://schemas.microsoft.com/office/drawing/2014/main" id="{16B5F216-FFAF-9049-BA85-E455C4CCE29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79" name="Straight Connector 578">
                          <a:extLst>
                            <a:ext uri="{FF2B5EF4-FFF2-40B4-BE49-F238E27FC236}">
                              <a16:creationId xmlns:a16="http://schemas.microsoft.com/office/drawing/2014/main" id="{0F92BFD2-C6C7-044C-87A3-B4C443B1CB84}"/>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75" name="Group 574">
                        <a:extLst>
                          <a:ext uri="{FF2B5EF4-FFF2-40B4-BE49-F238E27FC236}">
                            <a16:creationId xmlns:a16="http://schemas.microsoft.com/office/drawing/2014/main" id="{51DA89A4-466A-874A-BFF5-C187DDAB1012}"/>
                          </a:ext>
                        </a:extLst>
                      </p:cNvPr>
                      <p:cNvGrpSpPr/>
                      <p:nvPr/>
                    </p:nvGrpSpPr>
                    <p:grpSpPr>
                      <a:xfrm>
                        <a:off x="6287242" y="3740219"/>
                        <a:ext cx="216024" cy="144000"/>
                        <a:chOff x="6732240" y="3740219"/>
                        <a:chExt cx="216024" cy="144000"/>
                      </a:xfrm>
                    </p:grpSpPr>
                    <p:cxnSp>
                      <p:nvCxnSpPr>
                        <p:cNvPr id="576" name="Straight Connector 575">
                          <a:extLst>
                            <a:ext uri="{FF2B5EF4-FFF2-40B4-BE49-F238E27FC236}">
                              <a16:creationId xmlns:a16="http://schemas.microsoft.com/office/drawing/2014/main" id="{EDCCB052-4260-244F-8BBA-7AEE4683093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77" name="Straight Connector 576">
                          <a:extLst>
                            <a:ext uri="{FF2B5EF4-FFF2-40B4-BE49-F238E27FC236}">
                              <a16:creationId xmlns:a16="http://schemas.microsoft.com/office/drawing/2014/main" id="{361D2295-A42E-3943-8471-5394AB5662B3}"/>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567" name="Group 566">
                      <a:extLst>
                        <a:ext uri="{FF2B5EF4-FFF2-40B4-BE49-F238E27FC236}">
                          <a16:creationId xmlns:a16="http://schemas.microsoft.com/office/drawing/2014/main" id="{E75153F6-C263-654A-AD28-47335892017B}"/>
                        </a:ext>
                      </a:extLst>
                    </p:cNvPr>
                    <p:cNvGrpSpPr/>
                    <p:nvPr/>
                  </p:nvGrpSpPr>
                  <p:grpSpPr>
                    <a:xfrm>
                      <a:off x="5447149" y="3740219"/>
                      <a:ext cx="661022" cy="144000"/>
                      <a:chOff x="6287242" y="3740219"/>
                      <a:chExt cx="661022" cy="144000"/>
                    </a:xfrm>
                  </p:grpSpPr>
                  <p:grpSp>
                    <p:nvGrpSpPr>
                      <p:cNvPr id="568" name="Group 567">
                        <a:extLst>
                          <a:ext uri="{FF2B5EF4-FFF2-40B4-BE49-F238E27FC236}">
                            <a16:creationId xmlns:a16="http://schemas.microsoft.com/office/drawing/2014/main" id="{53DDA7FA-4F5C-B042-A72B-8D3B8205A74F}"/>
                          </a:ext>
                        </a:extLst>
                      </p:cNvPr>
                      <p:cNvGrpSpPr/>
                      <p:nvPr/>
                    </p:nvGrpSpPr>
                    <p:grpSpPr>
                      <a:xfrm>
                        <a:off x="6732240" y="3740219"/>
                        <a:ext cx="216024" cy="144000"/>
                        <a:chOff x="6732240" y="3740219"/>
                        <a:chExt cx="216024" cy="144000"/>
                      </a:xfrm>
                    </p:grpSpPr>
                    <p:cxnSp>
                      <p:nvCxnSpPr>
                        <p:cNvPr id="572" name="Straight Connector 571">
                          <a:extLst>
                            <a:ext uri="{FF2B5EF4-FFF2-40B4-BE49-F238E27FC236}">
                              <a16:creationId xmlns:a16="http://schemas.microsoft.com/office/drawing/2014/main" id="{AE6C64D4-BCFA-E646-A8A1-AC0459E390A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73" name="Straight Connector 572">
                          <a:extLst>
                            <a:ext uri="{FF2B5EF4-FFF2-40B4-BE49-F238E27FC236}">
                              <a16:creationId xmlns:a16="http://schemas.microsoft.com/office/drawing/2014/main" id="{1601FF1A-5BEB-914D-B3AB-9D4874C1D86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69" name="Group 568">
                        <a:extLst>
                          <a:ext uri="{FF2B5EF4-FFF2-40B4-BE49-F238E27FC236}">
                            <a16:creationId xmlns:a16="http://schemas.microsoft.com/office/drawing/2014/main" id="{58030710-8364-3047-AF1E-16A04F61CA5A}"/>
                          </a:ext>
                        </a:extLst>
                      </p:cNvPr>
                      <p:cNvGrpSpPr/>
                      <p:nvPr/>
                    </p:nvGrpSpPr>
                    <p:grpSpPr>
                      <a:xfrm>
                        <a:off x="6287242" y="3740219"/>
                        <a:ext cx="216024" cy="144000"/>
                        <a:chOff x="6732240" y="3740219"/>
                        <a:chExt cx="216024" cy="144000"/>
                      </a:xfrm>
                    </p:grpSpPr>
                    <p:cxnSp>
                      <p:nvCxnSpPr>
                        <p:cNvPr id="570" name="Straight Connector 569">
                          <a:extLst>
                            <a:ext uri="{FF2B5EF4-FFF2-40B4-BE49-F238E27FC236}">
                              <a16:creationId xmlns:a16="http://schemas.microsoft.com/office/drawing/2014/main" id="{4F11C0E1-9F1E-B248-AC8B-385C143A7EE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71" name="Straight Connector 570">
                          <a:extLst>
                            <a:ext uri="{FF2B5EF4-FFF2-40B4-BE49-F238E27FC236}">
                              <a16:creationId xmlns:a16="http://schemas.microsoft.com/office/drawing/2014/main" id="{3D5E6636-399B-8845-B6B6-6A80EB843525}"/>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529" name="Group 528">
                    <a:extLst>
                      <a:ext uri="{FF2B5EF4-FFF2-40B4-BE49-F238E27FC236}">
                        <a16:creationId xmlns:a16="http://schemas.microsoft.com/office/drawing/2014/main" id="{45648009-3ECB-6844-B0A5-5924193B7830}"/>
                      </a:ext>
                    </a:extLst>
                  </p:cNvPr>
                  <p:cNvGrpSpPr/>
                  <p:nvPr/>
                </p:nvGrpSpPr>
                <p:grpSpPr>
                  <a:xfrm>
                    <a:off x="3689947" y="3740219"/>
                    <a:ext cx="1501115" cy="144000"/>
                    <a:chOff x="5447149" y="3740219"/>
                    <a:chExt cx="1501115" cy="144000"/>
                  </a:xfrm>
                </p:grpSpPr>
                <p:grpSp>
                  <p:nvGrpSpPr>
                    <p:cNvPr id="552" name="Group 551">
                      <a:extLst>
                        <a:ext uri="{FF2B5EF4-FFF2-40B4-BE49-F238E27FC236}">
                          <a16:creationId xmlns:a16="http://schemas.microsoft.com/office/drawing/2014/main" id="{28354C55-14FF-A649-9C59-E3A7D651F846}"/>
                        </a:ext>
                      </a:extLst>
                    </p:cNvPr>
                    <p:cNvGrpSpPr/>
                    <p:nvPr/>
                  </p:nvGrpSpPr>
                  <p:grpSpPr>
                    <a:xfrm>
                      <a:off x="6287242" y="3740219"/>
                      <a:ext cx="661022" cy="144000"/>
                      <a:chOff x="6287242" y="3740219"/>
                      <a:chExt cx="661022" cy="144000"/>
                    </a:xfrm>
                  </p:grpSpPr>
                  <p:grpSp>
                    <p:nvGrpSpPr>
                      <p:cNvPr id="560" name="Group 559">
                        <a:extLst>
                          <a:ext uri="{FF2B5EF4-FFF2-40B4-BE49-F238E27FC236}">
                            <a16:creationId xmlns:a16="http://schemas.microsoft.com/office/drawing/2014/main" id="{95D2EBE5-F5BD-664F-AAC1-19C94A990F92}"/>
                          </a:ext>
                        </a:extLst>
                      </p:cNvPr>
                      <p:cNvGrpSpPr/>
                      <p:nvPr/>
                    </p:nvGrpSpPr>
                    <p:grpSpPr>
                      <a:xfrm>
                        <a:off x="6732240" y="3740219"/>
                        <a:ext cx="216024" cy="144000"/>
                        <a:chOff x="6732240" y="3740219"/>
                        <a:chExt cx="216024" cy="144000"/>
                      </a:xfrm>
                    </p:grpSpPr>
                    <p:cxnSp>
                      <p:nvCxnSpPr>
                        <p:cNvPr id="564" name="Straight Connector 563">
                          <a:extLst>
                            <a:ext uri="{FF2B5EF4-FFF2-40B4-BE49-F238E27FC236}">
                              <a16:creationId xmlns:a16="http://schemas.microsoft.com/office/drawing/2014/main" id="{4AD7A67F-1914-2744-8E35-693392C680B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65" name="Straight Connector 564">
                          <a:extLst>
                            <a:ext uri="{FF2B5EF4-FFF2-40B4-BE49-F238E27FC236}">
                              <a16:creationId xmlns:a16="http://schemas.microsoft.com/office/drawing/2014/main" id="{2A9DCA9B-CE57-5F42-BA0F-70F22B1AAAE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61" name="Group 560">
                        <a:extLst>
                          <a:ext uri="{FF2B5EF4-FFF2-40B4-BE49-F238E27FC236}">
                            <a16:creationId xmlns:a16="http://schemas.microsoft.com/office/drawing/2014/main" id="{9D26DECA-1DF2-4642-B4B1-5037184891D6}"/>
                          </a:ext>
                        </a:extLst>
                      </p:cNvPr>
                      <p:cNvGrpSpPr/>
                      <p:nvPr/>
                    </p:nvGrpSpPr>
                    <p:grpSpPr>
                      <a:xfrm>
                        <a:off x="6287242" y="3740219"/>
                        <a:ext cx="216024" cy="144000"/>
                        <a:chOff x="6732240" y="3740219"/>
                        <a:chExt cx="216024" cy="144000"/>
                      </a:xfrm>
                    </p:grpSpPr>
                    <p:cxnSp>
                      <p:nvCxnSpPr>
                        <p:cNvPr id="562" name="Straight Connector 561">
                          <a:extLst>
                            <a:ext uri="{FF2B5EF4-FFF2-40B4-BE49-F238E27FC236}">
                              <a16:creationId xmlns:a16="http://schemas.microsoft.com/office/drawing/2014/main" id="{A1BD179F-6BDE-2042-B215-DABAC123DBE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63" name="Straight Connector 562">
                          <a:extLst>
                            <a:ext uri="{FF2B5EF4-FFF2-40B4-BE49-F238E27FC236}">
                              <a16:creationId xmlns:a16="http://schemas.microsoft.com/office/drawing/2014/main" id="{1056D3F7-5EBB-0045-B016-42EC99F1AFCC}"/>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553" name="Group 552">
                      <a:extLst>
                        <a:ext uri="{FF2B5EF4-FFF2-40B4-BE49-F238E27FC236}">
                          <a16:creationId xmlns:a16="http://schemas.microsoft.com/office/drawing/2014/main" id="{6DF2BD39-1673-2440-A330-ED932B2B792D}"/>
                        </a:ext>
                      </a:extLst>
                    </p:cNvPr>
                    <p:cNvGrpSpPr/>
                    <p:nvPr/>
                  </p:nvGrpSpPr>
                  <p:grpSpPr>
                    <a:xfrm>
                      <a:off x="5447149" y="3740219"/>
                      <a:ext cx="661022" cy="144000"/>
                      <a:chOff x="6287242" y="3740219"/>
                      <a:chExt cx="661022" cy="144000"/>
                    </a:xfrm>
                  </p:grpSpPr>
                  <p:grpSp>
                    <p:nvGrpSpPr>
                      <p:cNvPr id="554" name="Group 553">
                        <a:extLst>
                          <a:ext uri="{FF2B5EF4-FFF2-40B4-BE49-F238E27FC236}">
                            <a16:creationId xmlns:a16="http://schemas.microsoft.com/office/drawing/2014/main" id="{0AEB1F0C-9FDB-A64C-BB65-34F026DCF992}"/>
                          </a:ext>
                        </a:extLst>
                      </p:cNvPr>
                      <p:cNvGrpSpPr/>
                      <p:nvPr/>
                    </p:nvGrpSpPr>
                    <p:grpSpPr>
                      <a:xfrm>
                        <a:off x="6732240" y="3740219"/>
                        <a:ext cx="216024" cy="144000"/>
                        <a:chOff x="6732240" y="3740219"/>
                        <a:chExt cx="216024" cy="144000"/>
                      </a:xfrm>
                    </p:grpSpPr>
                    <p:cxnSp>
                      <p:nvCxnSpPr>
                        <p:cNvPr id="558" name="Straight Connector 557">
                          <a:extLst>
                            <a:ext uri="{FF2B5EF4-FFF2-40B4-BE49-F238E27FC236}">
                              <a16:creationId xmlns:a16="http://schemas.microsoft.com/office/drawing/2014/main" id="{BA6C315D-967F-1547-BA8C-4CC3AC06ED8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59" name="Straight Connector 558">
                          <a:extLst>
                            <a:ext uri="{FF2B5EF4-FFF2-40B4-BE49-F238E27FC236}">
                              <a16:creationId xmlns:a16="http://schemas.microsoft.com/office/drawing/2014/main" id="{6A3D6C49-AF42-FD4A-9B37-BE35F0D98CCF}"/>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55" name="Group 554">
                        <a:extLst>
                          <a:ext uri="{FF2B5EF4-FFF2-40B4-BE49-F238E27FC236}">
                            <a16:creationId xmlns:a16="http://schemas.microsoft.com/office/drawing/2014/main" id="{9E186896-A87A-894F-95FF-D849E0CCC3E1}"/>
                          </a:ext>
                        </a:extLst>
                      </p:cNvPr>
                      <p:cNvGrpSpPr/>
                      <p:nvPr/>
                    </p:nvGrpSpPr>
                    <p:grpSpPr>
                      <a:xfrm>
                        <a:off x="6287242" y="3740219"/>
                        <a:ext cx="216024" cy="144000"/>
                        <a:chOff x="6732240" y="3740219"/>
                        <a:chExt cx="216024" cy="144000"/>
                      </a:xfrm>
                    </p:grpSpPr>
                    <p:cxnSp>
                      <p:nvCxnSpPr>
                        <p:cNvPr id="556" name="Straight Connector 555">
                          <a:extLst>
                            <a:ext uri="{FF2B5EF4-FFF2-40B4-BE49-F238E27FC236}">
                              <a16:creationId xmlns:a16="http://schemas.microsoft.com/office/drawing/2014/main" id="{545437D3-87C8-D845-B663-4A6E0CC16E0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57" name="Straight Connector 556">
                          <a:extLst>
                            <a:ext uri="{FF2B5EF4-FFF2-40B4-BE49-F238E27FC236}">
                              <a16:creationId xmlns:a16="http://schemas.microsoft.com/office/drawing/2014/main" id="{DCAFC22A-6CFA-484F-AA9F-2C337A5C2F8A}"/>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530" name="Group 529">
                    <a:extLst>
                      <a:ext uri="{FF2B5EF4-FFF2-40B4-BE49-F238E27FC236}">
                        <a16:creationId xmlns:a16="http://schemas.microsoft.com/office/drawing/2014/main" id="{72ED7FEB-D02E-BD47-8D4D-402579894AEA}"/>
                      </a:ext>
                    </a:extLst>
                  </p:cNvPr>
                  <p:cNvGrpSpPr/>
                  <p:nvPr/>
                </p:nvGrpSpPr>
                <p:grpSpPr>
                  <a:xfrm>
                    <a:off x="1979712" y="3740219"/>
                    <a:ext cx="1501115" cy="144000"/>
                    <a:chOff x="5447149" y="3740219"/>
                    <a:chExt cx="1501115" cy="144000"/>
                  </a:xfrm>
                </p:grpSpPr>
                <p:grpSp>
                  <p:nvGrpSpPr>
                    <p:cNvPr id="538" name="Group 537">
                      <a:extLst>
                        <a:ext uri="{FF2B5EF4-FFF2-40B4-BE49-F238E27FC236}">
                          <a16:creationId xmlns:a16="http://schemas.microsoft.com/office/drawing/2014/main" id="{F5A050B6-57AF-2E46-B50D-E64FE79D3602}"/>
                        </a:ext>
                      </a:extLst>
                    </p:cNvPr>
                    <p:cNvGrpSpPr/>
                    <p:nvPr/>
                  </p:nvGrpSpPr>
                  <p:grpSpPr>
                    <a:xfrm>
                      <a:off x="6287242" y="3740219"/>
                      <a:ext cx="661022" cy="144000"/>
                      <a:chOff x="6287242" y="3740219"/>
                      <a:chExt cx="661022" cy="144000"/>
                    </a:xfrm>
                  </p:grpSpPr>
                  <p:grpSp>
                    <p:nvGrpSpPr>
                      <p:cNvPr id="546" name="Group 545">
                        <a:extLst>
                          <a:ext uri="{FF2B5EF4-FFF2-40B4-BE49-F238E27FC236}">
                            <a16:creationId xmlns:a16="http://schemas.microsoft.com/office/drawing/2014/main" id="{790E441D-F1E3-7E4C-9EC2-AF8AF2C3052C}"/>
                          </a:ext>
                        </a:extLst>
                      </p:cNvPr>
                      <p:cNvGrpSpPr/>
                      <p:nvPr/>
                    </p:nvGrpSpPr>
                    <p:grpSpPr>
                      <a:xfrm>
                        <a:off x="6732240" y="3740219"/>
                        <a:ext cx="216024" cy="144000"/>
                        <a:chOff x="6732240" y="3740219"/>
                        <a:chExt cx="216024" cy="144000"/>
                      </a:xfrm>
                    </p:grpSpPr>
                    <p:cxnSp>
                      <p:nvCxnSpPr>
                        <p:cNvPr id="550" name="Straight Connector 549">
                          <a:extLst>
                            <a:ext uri="{FF2B5EF4-FFF2-40B4-BE49-F238E27FC236}">
                              <a16:creationId xmlns:a16="http://schemas.microsoft.com/office/drawing/2014/main" id="{5F298FAD-8032-F747-AB18-E3C5D878D36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51" name="Straight Connector 550">
                          <a:extLst>
                            <a:ext uri="{FF2B5EF4-FFF2-40B4-BE49-F238E27FC236}">
                              <a16:creationId xmlns:a16="http://schemas.microsoft.com/office/drawing/2014/main" id="{881637BA-9476-BF45-A7BB-1001FB2B50D7}"/>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47" name="Group 546">
                        <a:extLst>
                          <a:ext uri="{FF2B5EF4-FFF2-40B4-BE49-F238E27FC236}">
                            <a16:creationId xmlns:a16="http://schemas.microsoft.com/office/drawing/2014/main" id="{90ABA683-8622-0647-AE99-E7AB75F8D1C2}"/>
                          </a:ext>
                        </a:extLst>
                      </p:cNvPr>
                      <p:cNvGrpSpPr/>
                      <p:nvPr/>
                    </p:nvGrpSpPr>
                    <p:grpSpPr>
                      <a:xfrm>
                        <a:off x="6287242" y="3740219"/>
                        <a:ext cx="216024" cy="144000"/>
                        <a:chOff x="6732240" y="3740219"/>
                        <a:chExt cx="216024" cy="144000"/>
                      </a:xfrm>
                    </p:grpSpPr>
                    <p:cxnSp>
                      <p:nvCxnSpPr>
                        <p:cNvPr id="548" name="Straight Connector 547">
                          <a:extLst>
                            <a:ext uri="{FF2B5EF4-FFF2-40B4-BE49-F238E27FC236}">
                              <a16:creationId xmlns:a16="http://schemas.microsoft.com/office/drawing/2014/main" id="{1F0EB857-791C-6043-A1AB-6065A7985B9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49" name="Straight Connector 548">
                          <a:extLst>
                            <a:ext uri="{FF2B5EF4-FFF2-40B4-BE49-F238E27FC236}">
                              <a16:creationId xmlns:a16="http://schemas.microsoft.com/office/drawing/2014/main" id="{A54A3153-A466-0B4B-BEC0-485DA526CC53}"/>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539" name="Group 538">
                      <a:extLst>
                        <a:ext uri="{FF2B5EF4-FFF2-40B4-BE49-F238E27FC236}">
                          <a16:creationId xmlns:a16="http://schemas.microsoft.com/office/drawing/2014/main" id="{E505FDB6-9DE6-F349-BF47-6DEE6A9EC202}"/>
                        </a:ext>
                      </a:extLst>
                    </p:cNvPr>
                    <p:cNvGrpSpPr/>
                    <p:nvPr/>
                  </p:nvGrpSpPr>
                  <p:grpSpPr>
                    <a:xfrm>
                      <a:off x="5447149" y="3740219"/>
                      <a:ext cx="661022" cy="144000"/>
                      <a:chOff x="6287242" y="3740219"/>
                      <a:chExt cx="661022" cy="144000"/>
                    </a:xfrm>
                  </p:grpSpPr>
                  <p:grpSp>
                    <p:nvGrpSpPr>
                      <p:cNvPr id="540" name="Group 539">
                        <a:extLst>
                          <a:ext uri="{FF2B5EF4-FFF2-40B4-BE49-F238E27FC236}">
                            <a16:creationId xmlns:a16="http://schemas.microsoft.com/office/drawing/2014/main" id="{BD518281-2AE0-8046-A389-4DE48A51069F}"/>
                          </a:ext>
                        </a:extLst>
                      </p:cNvPr>
                      <p:cNvGrpSpPr/>
                      <p:nvPr/>
                    </p:nvGrpSpPr>
                    <p:grpSpPr>
                      <a:xfrm>
                        <a:off x="6732240" y="3740219"/>
                        <a:ext cx="216024" cy="144000"/>
                        <a:chOff x="6732240" y="3740219"/>
                        <a:chExt cx="216024" cy="144000"/>
                      </a:xfrm>
                    </p:grpSpPr>
                    <p:cxnSp>
                      <p:nvCxnSpPr>
                        <p:cNvPr id="544" name="Straight Connector 543">
                          <a:extLst>
                            <a:ext uri="{FF2B5EF4-FFF2-40B4-BE49-F238E27FC236}">
                              <a16:creationId xmlns:a16="http://schemas.microsoft.com/office/drawing/2014/main" id="{F1EF1D20-66A8-2747-83B3-0AACE1F8A48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45" name="Straight Connector 544">
                          <a:extLst>
                            <a:ext uri="{FF2B5EF4-FFF2-40B4-BE49-F238E27FC236}">
                              <a16:creationId xmlns:a16="http://schemas.microsoft.com/office/drawing/2014/main" id="{89A1F9C4-B796-024E-BEF7-ABFD0D5354C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41" name="Group 540">
                        <a:extLst>
                          <a:ext uri="{FF2B5EF4-FFF2-40B4-BE49-F238E27FC236}">
                            <a16:creationId xmlns:a16="http://schemas.microsoft.com/office/drawing/2014/main" id="{CFCDC5C8-A106-4F47-9E24-DA595A3FCD0C}"/>
                          </a:ext>
                        </a:extLst>
                      </p:cNvPr>
                      <p:cNvGrpSpPr/>
                      <p:nvPr/>
                    </p:nvGrpSpPr>
                    <p:grpSpPr>
                      <a:xfrm>
                        <a:off x="6287242" y="3740219"/>
                        <a:ext cx="216024" cy="144000"/>
                        <a:chOff x="6732240" y="3740219"/>
                        <a:chExt cx="216024" cy="144000"/>
                      </a:xfrm>
                    </p:grpSpPr>
                    <p:cxnSp>
                      <p:nvCxnSpPr>
                        <p:cNvPr id="542" name="Straight Connector 541">
                          <a:extLst>
                            <a:ext uri="{FF2B5EF4-FFF2-40B4-BE49-F238E27FC236}">
                              <a16:creationId xmlns:a16="http://schemas.microsoft.com/office/drawing/2014/main" id="{EDB8B966-C582-8147-914A-0DFDA2F017F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43" name="Straight Connector 542">
                          <a:extLst>
                            <a:ext uri="{FF2B5EF4-FFF2-40B4-BE49-F238E27FC236}">
                              <a16:creationId xmlns:a16="http://schemas.microsoft.com/office/drawing/2014/main" id="{01285318-4EDA-4343-814F-FE8ED000F38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531" name="Group 530">
                    <a:extLst>
                      <a:ext uri="{FF2B5EF4-FFF2-40B4-BE49-F238E27FC236}">
                        <a16:creationId xmlns:a16="http://schemas.microsoft.com/office/drawing/2014/main" id="{BE1D477A-F24D-0549-81E3-3BCE095E8F70}"/>
                      </a:ext>
                    </a:extLst>
                  </p:cNvPr>
                  <p:cNvGrpSpPr/>
                  <p:nvPr/>
                </p:nvGrpSpPr>
                <p:grpSpPr>
                  <a:xfrm>
                    <a:off x="1147605" y="3735411"/>
                    <a:ext cx="661022" cy="144000"/>
                    <a:chOff x="6287242" y="3740215"/>
                    <a:chExt cx="661022" cy="144000"/>
                  </a:xfrm>
                </p:grpSpPr>
                <p:grpSp>
                  <p:nvGrpSpPr>
                    <p:cNvPr id="532" name="Group 531">
                      <a:extLst>
                        <a:ext uri="{FF2B5EF4-FFF2-40B4-BE49-F238E27FC236}">
                          <a16:creationId xmlns:a16="http://schemas.microsoft.com/office/drawing/2014/main" id="{40DEFDA5-CBB1-4F4C-8E93-7253B4F1F173}"/>
                        </a:ext>
                      </a:extLst>
                    </p:cNvPr>
                    <p:cNvGrpSpPr/>
                    <p:nvPr/>
                  </p:nvGrpSpPr>
                  <p:grpSpPr>
                    <a:xfrm>
                      <a:off x="6732240" y="3740215"/>
                      <a:ext cx="216024" cy="144000"/>
                      <a:chOff x="6732240" y="3740215"/>
                      <a:chExt cx="216024" cy="144000"/>
                    </a:xfrm>
                  </p:grpSpPr>
                  <p:cxnSp>
                    <p:nvCxnSpPr>
                      <p:cNvPr id="536" name="Straight Connector 535">
                        <a:extLst>
                          <a:ext uri="{FF2B5EF4-FFF2-40B4-BE49-F238E27FC236}">
                            <a16:creationId xmlns:a16="http://schemas.microsoft.com/office/drawing/2014/main" id="{A9697020-21F7-DD49-B47A-EDA8B6B18A58}"/>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37" name="Straight Connector 536">
                        <a:extLst>
                          <a:ext uri="{FF2B5EF4-FFF2-40B4-BE49-F238E27FC236}">
                            <a16:creationId xmlns:a16="http://schemas.microsoft.com/office/drawing/2014/main" id="{2EB7BF6C-7D71-F249-8060-1FC53E24D946}"/>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533" name="Group 532">
                      <a:extLst>
                        <a:ext uri="{FF2B5EF4-FFF2-40B4-BE49-F238E27FC236}">
                          <a16:creationId xmlns:a16="http://schemas.microsoft.com/office/drawing/2014/main" id="{C4FC4F8A-8F8B-274F-BFC6-7BD8BFD7A7AC}"/>
                        </a:ext>
                      </a:extLst>
                    </p:cNvPr>
                    <p:cNvGrpSpPr/>
                    <p:nvPr/>
                  </p:nvGrpSpPr>
                  <p:grpSpPr>
                    <a:xfrm>
                      <a:off x="6287242" y="3740215"/>
                      <a:ext cx="216024" cy="144000"/>
                      <a:chOff x="6732240" y="3740215"/>
                      <a:chExt cx="216024" cy="144000"/>
                    </a:xfrm>
                  </p:grpSpPr>
                  <p:cxnSp>
                    <p:nvCxnSpPr>
                      <p:cNvPr id="534" name="Straight Connector 533">
                        <a:extLst>
                          <a:ext uri="{FF2B5EF4-FFF2-40B4-BE49-F238E27FC236}">
                            <a16:creationId xmlns:a16="http://schemas.microsoft.com/office/drawing/2014/main" id="{CE628CB5-C386-6247-9C57-0D7AC0B89BF2}"/>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35" name="Straight Connector 534">
                        <a:extLst>
                          <a:ext uri="{FF2B5EF4-FFF2-40B4-BE49-F238E27FC236}">
                            <a16:creationId xmlns:a16="http://schemas.microsoft.com/office/drawing/2014/main" id="{4A399A1A-931F-624F-A591-44E2956B0080}"/>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527" name="Straight Arrow Connector 526">
                  <a:extLst>
                    <a:ext uri="{FF2B5EF4-FFF2-40B4-BE49-F238E27FC236}">
                      <a16:creationId xmlns:a16="http://schemas.microsoft.com/office/drawing/2014/main" id="{DC5E2C60-2B67-6245-BFB3-F4F2DEC49136}"/>
                    </a:ext>
                  </a:extLst>
                </p:cNvPr>
                <p:cNvCxnSpPr>
                  <a:cxnSpLocks/>
                </p:cNvCxnSpPr>
                <p:nvPr/>
              </p:nvCxnSpPr>
              <p:spPr>
                <a:xfrm flipH="1">
                  <a:off x="425228" y="2878382"/>
                  <a:ext cx="6336704" cy="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grpSp>
          <p:sp>
            <p:nvSpPr>
              <p:cNvPr id="524" name="Rectangle 523">
                <a:extLst>
                  <a:ext uri="{FF2B5EF4-FFF2-40B4-BE49-F238E27FC236}">
                    <a16:creationId xmlns:a16="http://schemas.microsoft.com/office/drawing/2014/main" id="{091FFAE2-B2C6-A048-BFB9-47777A159C8A}"/>
                  </a:ext>
                </a:extLst>
              </p:cNvPr>
              <p:cNvSpPr/>
              <p:nvPr/>
            </p:nvSpPr>
            <p:spPr>
              <a:xfrm>
                <a:off x="6750011" y="1227992"/>
                <a:ext cx="483890" cy="563344"/>
              </a:xfrm>
              <a:prstGeom prst="rect">
                <a:avLst/>
              </a:prstGeom>
            </p:spPr>
            <p:txBody>
              <a:bodyPr wrap="none">
                <a:spAutoFit/>
              </a:bodyPr>
              <a:lstStyle/>
              <a:p>
                <a:r>
                  <a:rPr lang="en-IN" sz="1400" dirty="0">
                    <a:solidFill>
                      <a:prstClr val="white"/>
                    </a:solidFill>
                  </a:rPr>
                  <a:t>5'</a:t>
                </a:r>
                <a:endParaRPr lang="en-US" sz="1400" dirty="0"/>
              </a:p>
            </p:txBody>
          </p:sp>
          <p:sp>
            <p:nvSpPr>
              <p:cNvPr id="525" name="Rectangle 524">
                <a:extLst>
                  <a:ext uri="{FF2B5EF4-FFF2-40B4-BE49-F238E27FC236}">
                    <a16:creationId xmlns:a16="http://schemas.microsoft.com/office/drawing/2014/main" id="{2FCB0766-252F-8D4B-B729-13C35CFF11F4}"/>
                  </a:ext>
                </a:extLst>
              </p:cNvPr>
              <p:cNvSpPr/>
              <p:nvPr/>
            </p:nvSpPr>
            <p:spPr>
              <a:xfrm>
                <a:off x="139370" y="1188247"/>
                <a:ext cx="483890" cy="563346"/>
              </a:xfrm>
              <a:prstGeom prst="rect">
                <a:avLst/>
              </a:prstGeom>
            </p:spPr>
            <p:txBody>
              <a:bodyPr wrap="none">
                <a:spAutoFit/>
              </a:bodyPr>
              <a:lstStyle/>
              <a:p>
                <a:r>
                  <a:rPr lang="en-IN" sz="1400" dirty="0">
                    <a:solidFill>
                      <a:prstClr val="white"/>
                    </a:solidFill>
                  </a:rPr>
                  <a:t>3'</a:t>
                </a:r>
                <a:endParaRPr lang="en-US" sz="1400" dirty="0"/>
              </a:p>
            </p:txBody>
          </p:sp>
        </p:grpSp>
        <p:grpSp>
          <p:nvGrpSpPr>
            <p:cNvPr id="580" name="Group 579">
              <a:extLst>
                <a:ext uri="{FF2B5EF4-FFF2-40B4-BE49-F238E27FC236}">
                  <a16:creationId xmlns:a16="http://schemas.microsoft.com/office/drawing/2014/main" id="{ACDB649C-63EF-6E46-AD30-D7764DEC4763}"/>
                </a:ext>
              </a:extLst>
            </p:cNvPr>
            <p:cNvGrpSpPr/>
            <p:nvPr/>
          </p:nvGrpSpPr>
          <p:grpSpPr>
            <a:xfrm>
              <a:off x="3995261" y="3203803"/>
              <a:ext cx="446838" cy="81208"/>
              <a:chOff x="935672" y="1993404"/>
              <a:chExt cx="684000" cy="148641"/>
            </a:xfrm>
          </p:grpSpPr>
          <p:cxnSp>
            <p:nvCxnSpPr>
              <p:cNvPr id="581" name="Straight Arrow Connector 580">
                <a:extLst>
                  <a:ext uri="{FF2B5EF4-FFF2-40B4-BE49-F238E27FC236}">
                    <a16:creationId xmlns:a16="http://schemas.microsoft.com/office/drawing/2014/main" id="{2E3BF4EB-86A8-D145-A177-BFFF9830839A}"/>
                  </a:ext>
                </a:extLst>
              </p:cNvPr>
              <p:cNvCxnSpPr>
                <a:cxnSpLocks/>
              </p:cNvCxnSpPr>
              <p:nvPr/>
            </p:nvCxnSpPr>
            <p:spPr>
              <a:xfrm flipH="1">
                <a:off x="935672" y="1993404"/>
                <a:ext cx="684000"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582" name="Straight Arrow Connector 581">
                <a:extLst>
                  <a:ext uri="{FF2B5EF4-FFF2-40B4-BE49-F238E27FC236}">
                    <a16:creationId xmlns:a16="http://schemas.microsoft.com/office/drawing/2014/main" id="{C047283F-AB16-6349-AE32-89C84C5657CE}"/>
                  </a:ext>
                </a:extLst>
              </p:cNvPr>
              <p:cNvCxnSpPr>
                <a:cxnSpLocks/>
              </p:cNvCxnSpPr>
              <p:nvPr/>
            </p:nvCxnSpPr>
            <p:spPr>
              <a:xfrm flipH="1" flipV="1">
                <a:off x="937295" y="1998029"/>
                <a:ext cx="131887" cy="144016"/>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grpSp>
        <p:nvGrpSpPr>
          <p:cNvPr id="336" name="Group 335">
            <a:extLst>
              <a:ext uri="{FF2B5EF4-FFF2-40B4-BE49-F238E27FC236}">
                <a16:creationId xmlns:a16="http://schemas.microsoft.com/office/drawing/2014/main" id="{9F91BF14-D357-3445-BCE0-8976901B2FDA}"/>
              </a:ext>
            </a:extLst>
          </p:cNvPr>
          <p:cNvGrpSpPr/>
          <p:nvPr/>
        </p:nvGrpSpPr>
        <p:grpSpPr>
          <a:xfrm>
            <a:off x="21300" y="1964750"/>
            <a:ext cx="4645336" cy="334298"/>
            <a:chOff x="73630" y="3121126"/>
            <a:chExt cx="7110873" cy="611889"/>
          </a:xfrm>
        </p:grpSpPr>
        <p:grpSp>
          <p:nvGrpSpPr>
            <p:cNvPr id="337" name="Group 336">
              <a:extLst>
                <a:ext uri="{FF2B5EF4-FFF2-40B4-BE49-F238E27FC236}">
                  <a16:creationId xmlns:a16="http://schemas.microsoft.com/office/drawing/2014/main" id="{5A136413-5390-7147-9A4A-C667CFADCA65}"/>
                </a:ext>
              </a:extLst>
            </p:cNvPr>
            <p:cNvGrpSpPr/>
            <p:nvPr/>
          </p:nvGrpSpPr>
          <p:grpSpPr>
            <a:xfrm>
              <a:off x="606240" y="3121126"/>
              <a:ext cx="5741172" cy="312832"/>
              <a:chOff x="1147605" y="3860808"/>
              <a:chExt cx="5741172" cy="148804"/>
            </a:xfrm>
          </p:grpSpPr>
          <p:grpSp>
            <p:nvGrpSpPr>
              <p:cNvPr id="346" name="Group 345">
                <a:extLst>
                  <a:ext uri="{FF2B5EF4-FFF2-40B4-BE49-F238E27FC236}">
                    <a16:creationId xmlns:a16="http://schemas.microsoft.com/office/drawing/2014/main" id="{CA4DD205-B2D0-E84E-8A9E-8CC2439EB38D}"/>
                  </a:ext>
                </a:extLst>
              </p:cNvPr>
              <p:cNvGrpSpPr/>
              <p:nvPr/>
            </p:nvGrpSpPr>
            <p:grpSpPr>
              <a:xfrm>
                <a:off x="5387662" y="3865612"/>
                <a:ext cx="1501115" cy="144000"/>
                <a:chOff x="5447149" y="3865612"/>
                <a:chExt cx="1501115" cy="144000"/>
              </a:xfrm>
            </p:grpSpPr>
            <p:grpSp>
              <p:nvGrpSpPr>
                <p:cNvPr id="424" name="Group 423">
                  <a:extLst>
                    <a:ext uri="{FF2B5EF4-FFF2-40B4-BE49-F238E27FC236}">
                      <a16:creationId xmlns:a16="http://schemas.microsoft.com/office/drawing/2014/main" id="{D7E083E7-C225-954E-AAC2-38543B8434F8}"/>
                    </a:ext>
                  </a:extLst>
                </p:cNvPr>
                <p:cNvGrpSpPr/>
                <p:nvPr/>
              </p:nvGrpSpPr>
              <p:grpSpPr>
                <a:xfrm>
                  <a:off x="6287242" y="3865612"/>
                  <a:ext cx="661022" cy="144000"/>
                  <a:chOff x="6287242" y="3865612"/>
                  <a:chExt cx="661022" cy="144000"/>
                </a:xfrm>
              </p:grpSpPr>
              <p:grpSp>
                <p:nvGrpSpPr>
                  <p:cNvPr id="440" name="Group 439">
                    <a:extLst>
                      <a:ext uri="{FF2B5EF4-FFF2-40B4-BE49-F238E27FC236}">
                        <a16:creationId xmlns:a16="http://schemas.microsoft.com/office/drawing/2014/main" id="{5C8B826A-D79C-9648-9E73-4F90F333A16E}"/>
                      </a:ext>
                    </a:extLst>
                  </p:cNvPr>
                  <p:cNvGrpSpPr/>
                  <p:nvPr/>
                </p:nvGrpSpPr>
                <p:grpSpPr>
                  <a:xfrm>
                    <a:off x="6732240" y="3865612"/>
                    <a:ext cx="216024" cy="144000"/>
                    <a:chOff x="6732240" y="3865612"/>
                    <a:chExt cx="216024" cy="144000"/>
                  </a:xfrm>
                </p:grpSpPr>
                <p:cxnSp>
                  <p:nvCxnSpPr>
                    <p:cNvPr id="453" name="Straight Connector 452">
                      <a:extLst>
                        <a:ext uri="{FF2B5EF4-FFF2-40B4-BE49-F238E27FC236}">
                          <a16:creationId xmlns:a16="http://schemas.microsoft.com/office/drawing/2014/main" id="{DB00F1D0-9A14-B042-BA86-45AE30261B3C}"/>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51" name="Straight Connector 450">
                      <a:extLst>
                        <a:ext uri="{FF2B5EF4-FFF2-40B4-BE49-F238E27FC236}">
                          <a16:creationId xmlns:a16="http://schemas.microsoft.com/office/drawing/2014/main" id="{948EFC29-290C-E54B-9B21-A5AD9D37F56B}"/>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41" name="Group 440">
                    <a:extLst>
                      <a:ext uri="{FF2B5EF4-FFF2-40B4-BE49-F238E27FC236}">
                        <a16:creationId xmlns:a16="http://schemas.microsoft.com/office/drawing/2014/main" id="{DD78DA80-1611-5640-B81D-5F865B14FBA7}"/>
                      </a:ext>
                    </a:extLst>
                  </p:cNvPr>
                  <p:cNvGrpSpPr/>
                  <p:nvPr/>
                </p:nvGrpSpPr>
                <p:grpSpPr>
                  <a:xfrm>
                    <a:off x="6287242" y="3865612"/>
                    <a:ext cx="216024" cy="144000"/>
                    <a:chOff x="6732240" y="3865612"/>
                    <a:chExt cx="216024" cy="144000"/>
                  </a:xfrm>
                </p:grpSpPr>
                <p:cxnSp>
                  <p:nvCxnSpPr>
                    <p:cNvPr id="447" name="Straight Connector 446">
                      <a:extLst>
                        <a:ext uri="{FF2B5EF4-FFF2-40B4-BE49-F238E27FC236}">
                          <a16:creationId xmlns:a16="http://schemas.microsoft.com/office/drawing/2014/main" id="{2E8F3917-5FA4-8F4A-B93D-FF4C7D943A4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45" name="Straight Connector 444">
                      <a:extLst>
                        <a:ext uri="{FF2B5EF4-FFF2-40B4-BE49-F238E27FC236}">
                          <a16:creationId xmlns:a16="http://schemas.microsoft.com/office/drawing/2014/main" id="{5A0ACE06-F8A5-404C-AE22-2235C62E6A0B}"/>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25" name="Group 424">
                  <a:extLst>
                    <a:ext uri="{FF2B5EF4-FFF2-40B4-BE49-F238E27FC236}">
                      <a16:creationId xmlns:a16="http://schemas.microsoft.com/office/drawing/2014/main" id="{3706F85F-3488-3745-894E-67F042398891}"/>
                    </a:ext>
                  </a:extLst>
                </p:cNvPr>
                <p:cNvGrpSpPr/>
                <p:nvPr/>
              </p:nvGrpSpPr>
              <p:grpSpPr>
                <a:xfrm>
                  <a:off x="5447149" y="3865612"/>
                  <a:ext cx="661022" cy="144000"/>
                  <a:chOff x="6287242" y="3865612"/>
                  <a:chExt cx="661022" cy="144000"/>
                </a:xfrm>
              </p:grpSpPr>
              <p:grpSp>
                <p:nvGrpSpPr>
                  <p:cNvPr id="426" name="Group 425">
                    <a:extLst>
                      <a:ext uri="{FF2B5EF4-FFF2-40B4-BE49-F238E27FC236}">
                        <a16:creationId xmlns:a16="http://schemas.microsoft.com/office/drawing/2014/main" id="{5A0FD9CA-D526-764B-9846-EBF08D40B118}"/>
                      </a:ext>
                    </a:extLst>
                  </p:cNvPr>
                  <p:cNvGrpSpPr/>
                  <p:nvPr/>
                </p:nvGrpSpPr>
                <p:grpSpPr>
                  <a:xfrm>
                    <a:off x="6732240" y="3865612"/>
                    <a:ext cx="216024" cy="144000"/>
                    <a:chOff x="6732240" y="3865612"/>
                    <a:chExt cx="216024" cy="144000"/>
                  </a:xfrm>
                </p:grpSpPr>
                <p:cxnSp>
                  <p:nvCxnSpPr>
                    <p:cNvPr id="439" name="Straight Connector 438">
                      <a:extLst>
                        <a:ext uri="{FF2B5EF4-FFF2-40B4-BE49-F238E27FC236}">
                          <a16:creationId xmlns:a16="http://schemas.microsoft.com/office/drawing/2014/main" id="{B2E038FF-B690-2047-B407-069B537708DC}"/>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37" name="Straight Connector 436">
                      <a:extLst>
                        <a:ext uri="{FF2B5EF4-FFF2-40B4-BE49-F238E27FC236}">
                          <a16:creationId xmlns:a16="http://schemas.microsoft.com/office/drawing/2014/main" id="{581860B1-328A-4444-A566-130219F63B50}"/>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27" name="Group 426">
                    <a:extLst>
                      <a:ext uri="{FF2B5EF4-FFF2-40B4-BE49-F238E27FC236}">
                        <a16:creationId xmlns:a16="http://schemas.microsoft.com/office/drawing/2014/main" id="{AF0F24D7-D188-064E-A0FB-CBD470AA172A}"/>
                      </a:ext>
                    </a:extLst>
                  </p:cNvPr>
                  <p:cNvGrpSpPr/>
                  <p:nvPr/>
                </p:nvGrpSpPr>
                <p:grpSpPr>
                  <a:xfrm>
                    <a:off x="6287242" y="3865612"/>
                    <a:ext cx="216024" cy="144000"/>
                    <a:chOff x="6732240" y="3865612"/>
                    <a:chExt cx="216024" cy="144000"/>
                  </a:xfrm>
                </p:grpSpPr>
                <p:cxnSp>
                  <p:nvCxnSpPr>
                    <p:cNvPr id="433" name="Straight Connector 432">
                      <a:extLst>
                        <a:ext uri="{FF2B5EF4-FFF2-40B4-BE49-F238E27FC236}">
                          <a16:creationId xmlns:a16="http://schemas.microsoft.com/office/drawing/2014/main" id="{C5070140-BE2C-844F-9197-C8C3B48215EE}"/>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31" name="Straight Connector 430">
                      <a:extLst>
                        <a:ext uri="{FF2B5EF4-FFF2-40B4-BE49-F238E27FC236}">
                          <a16:creationId xmlns:a16="http://schemas.microsoft.com/office/drawing/2014/main" id="{77951CA4-E6DF-E749-9C9F-1333C612894F}"/>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47" name="Group 346">
                <a:extLst>
                  <a:ext uri="{FF2B5EF4-FFF2-40B4-BE49-F238E27FC236}">
                    <a16:creationId xmlns:a16="http://schemas.microsoft.com/office/drawing/2014/main" id="{7075BEB1-5475-E64B-92C2-ABD1020C5555}"/>
                  </a:ext>
                </a:extLst>
              </p:cNvPr>
              <p:cNvGrpSpPr/>
              <p:nvPr/>
            </p:nvGrpSpPr>
            <p:grpSpPr>
              <a:xfrm>
                <a:off x="3689947" y="3865612"/>
                <a:ext cx="1501115" cy="144000"/>
                <a:chOff x="5447149" y="3865612"/>
                <a:chExt cx="1501115" cy="144000"/>
              </a:xfrm>
            </p:grpSpPr>
            <p:grpSp>
              <p:nvGrpSpPr>
                <p:cNvPr id="394" name="Group 393">
                  <a:extLst>
                    <a:ext uri="{FF2B5EF4-FFF2-40B4-BE49-F238E27FC236}">
                      <a16:creationId xmlns:a16="http://schemas.microsoft.com/office/drawing/2014/main" id="{568D202C-FC0B-E34C-A7F0-606A812CE7D9}"/>
                    </a:ext>
                  </a:extLst>
                </p:cNvPr>
                <p:cNvGrpSpPr/>
                <p:nvPr/>
              </p:nvGrpSpPr>
              <p:grpSpPr>
                <a:xfrm>
                  <a:off x="6287242" y="3865612"/>
                  <a:ext cx="661022" cy="144000"/>
                  <a:chOff x="6287242" y="3865612"/>
                  <a:chExt cx="661022" cy="144000"/>
                </a:xfrm>
              </p:grpSpPr>
              <p:grpSp>
                <p:nvGrpSpPr>
                  <p:cNvPr id="410" name="Group 409">
                    <a:extLst>
                      <a:ext uri="{FF2B5EF4-FFF2-40B4-BE49-F238E27FC236}">
                        <a16:creationId xmlns:a16="http://schemas.microsoft.com/office/drawing/2014/main" id="{A6C54189-335C-7146-B600-2FB00741D1EB}"/>
                      </a:ext>
                    </a:extLst>
                  </p:cNvPr>
                  <p:cNvGrpSpPr/>
                  <p:nvPr/>
                </p:nvGrpSpPr>
                <p:grpSpPr>
                  <a:xfrm>
                    <a:off x="6732240" y="3865612"/>
                    <a:ext cx="216024" cy="144000"/>
                    <a:chOff x="6732240" y="3865612"/>
                    <a:chExt cx="216024" cy="144000"/>
                  </a:xfrm>
                </p:grpSpPr>
                <p:cxnSp>
                  <p:nvCxnSpPr>
                    <p:cNvPr id="423" name="Straight Connector 422">
                      <a:extLst>
                        <a:ext uri="{FF2B5EF4-FFF2-40B4-BE49-F238E27FC236}">
                          <a16:creationId xmlns:a16="http://schemas.microsoft.com/office/drawing/2014/main" id="{07558AF3-1A76-5B48-B235-BA93AC4293F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21" name="Straight Connector 420">
                      <a:extLst>
                        <a:ext uri="{FF2B5EF4-FFF2-40B4-BE49-F238E27FC236}">
                          <a16:creationId xmlns:a16="http://schemas.microsoft.com/office/drawing/2014/main" id="{2715A66B-407E-6D44-8460-7B797C6998D8}"/>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11" name="Group 410">
                    <a:extLst>
                      <a:ext uri="{FF2B5EF4-FFF2-40B4-BE49-F238E27FC236}">
                        <a16:creationId xmlns:a16="http://schemas.microsoft.com/office/drawing/2014/main" id="{4F8BDA87-CE43-D448-9C39-D3AC1B8E4A76}"/>
                      </a:ext>
                    </a:extLst>
                  </p:cNvPr>
                  <p:cNvGrpSpPr/>
                  <p:nvPr/>
                </p:nvGrpSpPr>
                <p:grpSpPr>
                  <a:xfrm>
                    <a:off x="6287242" y="3865612"/>
                    <a:ext cx="216024" cy="144000"/>
                    <a:chOff x="6732240" y="3865612"/>
                    <a:chExt cx="216024" cy="144000"/>
                  </a:xfrm>
                </p:grpSpPr>
                <p:cxnSp>
                  <p:nvCxnSpPr>
                    <p:cNvPr id="417" name="Straight Connector 416">
                      <a:extLst>
                        <a:ext uri="{FF2B5EF4-FFF2-40B4-BE49-F238E27FC236}">
                          <a16:creationId xmlns:a16="http://schemas.microsoft.com/office/drawing/2014/main" id="{3B1EC1A9-CFC5-1141-A3A3-14747B0887CE}"/>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15" name="Straight Connector 414">
                      <a:extLst>
                        <a:ext uri="{FF2B5EF4-FFF2-40B4-BE49-F238E27FC236}">
                          <a16:creationId xmlns:a16="http://schemas.microsoft.com/office/drawing/2014/main" id="{2158927A-4461-924A-A80F-3E82BAE4F9DE}"/>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395" name="Group 394">
                  <a:extLst>
                    <a:ext uri="{FF2B5EF4-FFF2-40B4-BE49-F238E27FC236}">
                      <a16:creationId xmlns:a16="http://schemas.microsoft.com/office/drawing/2014/main" id="{BB695928-988D-E047-B17A-583561C59B25}"/>
                    </a:ext>
                  </a:extLst>
                </p:cNvPr>
                <p:cNvGrpSpPr/>
                <p:nvPr/>
              </p:nvGrpSpPr>
              <p:grpSpPr>
                <a:xfrm>
                  <a:off x="5447149" y="3865612"/>
                  <a:ext cx="661022" cy="144000"/>
                  <a:chOff x="6287242" y="3865612"/>
                  <a:chExt cx="661022" cy="144000"/>
                </a:xfrm>
              </p:grpSpPr>
              <p:grpSp>
                <p:nvGrpSpPr>
                  <p:cNvPr id="396" name="Group 395">
                    <a:extLst>
                      <a:ext uri="{FF2B5EF4-FFF2-40B4-BE49-F238E27FC236}">
                        <a16:creationId xmlns:a16="http://schemas.microsoft.com/office/drawing/2014/main" id="{29AD9E60-7AC5-FF48-AEC7-5A751A5BE087}"/>
                      </a:ext>
                    </a:extLst>
                  </p:cNvPr>
                  <p:cNvGrpSpPr/>
                  <p:nvPr/>
                </p:nvGrpSpPr>
                <p:grpSpPr>
                  <a:xfrm>
                    <a:off x="6732240" y="3865612"/>
                    <a:ext cx="216024" cy="144000"/>
                    <a:chOff x="6732240" y="3865612"/>
                    <a:chExt cx="216024" cy="144000"/>
                  </a:xfrm>
                </p:grpSpPr>
                <p:cxnSp>
                  <p:nvCxnSpPr>
                    <p:cNvPr id="409" name="Straight Connector 408">
                      <a:extLst>
                        <a:ext uri="{FF2B5EF4-FFF2-40B4-BE49-F238E27FC236}">
                          <a16:creationId xmlns:a16="http://schemas.microsoft.com/office/drawing/2014/main" id="{6218BE8D-8E8A-2B4C-99CB-4B240B7E70C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07" name="Straight Connector 406">
                      <a:extLst>
                        <a:ext uri="{FF2B5EF4-FFF2-40B4-BE49-F238E27FC236}">
                          <a16:creationId xmlns:a16="http://schemas.microsoft.com/office/drawing/2014/main" id="{BBA4D0B6-A862-294B-9614-ADC6F1126B25}"/>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397" name="Group 396">
                    <a:extLst>
                      <a:ext uri="{FF2B5EF4-FFF2-40B4-BE49-F238E27FC236}">
                        <a16:creationId xmlns:a16="http://schemas.microsoft.com/office/drawing/2014/main" id="{8A6F59B0-6079-7948-8571-4D88364D5E44}"/>
                      </a:ext>
                    </a:extLst>
                  </p:cNvPr>
                  <p:cNvGrpSpPr/>
                  <p:nvPr/>
                </p:nvGrpSpPr>
                <p:grpSpPr>
                  <a:xfrm>
                    <a:off x="6287242" y="3865612"/>
                    <a:ext cx="216024" cy="144000"/>
                    <a:chOff x="6732240" y="3865612"/>
                    <a:chExt cx="216024" cy="144000"/>
                  </a:xfrm>
                </p:grpSpPr>
                <p:cxnSp>
                  <p:nvCxnSpPr>
                    <p:cNvPr id="403" name="Straight Connector 402">
                      <a:extLst>
                        <a:ext uri="{FF2B5EF4-FFF2-40B4-BE49-F238E27FC236}">
                          <a16:creationId xmlns:a16="http://schemas.microsoft.com/office/drawing/2014/main" id="{C0ED5D73-7B83-9D46-8984-96E5F794A773}"/>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401" name="Straight Connector 400">
                      <a:extLst>
                        <a:ext uri="{FF2B5EF4-FFF2-40B4-BE49-F238E27FC236}">
                          <a16:creationId xmlns:a16="http://schemas.microsoft.com/office/drawing/2014/main" id="{B596E106-5486-4340-9519-D06AD8FEB7BD}"/>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48" name="Group 347">
                <a:extLst>
                  <a:ext uri="{FF2B5EF4-FFF2-40B4-BE49-F238E27FC236}">
                    <a16:creationId xmlns:a16="http://schemas.microsoft.com/office/drawing/2014/main" id="{DF221E5C-C141-424E-8AC5-A58A656835CE}"/>
                  </a:ext>
                </a:extLst>
              </p:cNvPr>
              <p:cNvGrpSpPr/>
              <p:nvPr/>
            </p:nvGrpSpPr>
            <p:grpSpPr>
              <a:xfrm>
                <a:off x="1979712" y="3865612"/>
                <a:ext cx="1501115" cy="144000"/>
                <a:chOff x="5447149" y="3865612"/>
                <a:chExt cx="1501115" cy="144000"/>
              </a:xfrm>
            </p:grpSpPr>
            <p:grpSp>
              <p:nvGrpSpPr>
                <p:cNvPr id="364" name="Group 363">
                  <a:extLst>
                    <a:ext uri="{FF2B5EF4-FFF2-40B4-BE49-F238E27FC236}">
                      <a16:creationId xmlns:a16="http://schemas.microsoft.com/office/drawing/2014/main" id="{EFDAD0A4-BE03-D649-B881-0BC210ABA195}"/>
                    </a:ext>
                  </a:extLst>
                </p:cNvPr>
                <p:cNvGrpSpPr/>
                <p:nvPr/>
              </p:nvGrpSpPr>
              <p:grpSpPr>
                <a:xfrm>
                  <a:off x="6287242" y="3865612"/>
                  <a:ext cx="661022" cy="144000"/>
                  <a:chOff x="6287242" y="3865612"/>
                  <a:chExt cx="661022" cy="144000"/>
                </a:xfrm>
              </p:grpSpPr>
              <p:grpSp>
                <p:nvGrpSpPr>
                  <p:cNvPr id="380" name="Group 379">
                    <a:extLst>
                      <a:ext uri="{FF2B5EF4-FFF2-40B4-BE49-F238E27FC236}">
                        <a16:creationId xmlns:a16="http://schemas.microsoft.com/office/drawing/2014/main" id="{63FC46FF-DA5E-4640-82DC-1BB3CFD32087}"/>
                      </a:ext>
                    </a:extLst>
                  </p:cNvPr>
                  <p:cNvGrpSpPr/>
                  <p:nvPr/>
                </p:nvGrpSpPr>
                <p:grpSpPr>
                  <a:xfrm>
                    <a:off x="6732240" y="3865612"/>
                    <a:ext cx="216024" cy="144000"/>
                    <a:chOff x="6732240" y="3865612"/>
                    <a:chExt cx="216024" cy="144000"/>
                  </a:xfrm>
                </p:grpSpPr>
                <p:cxnSp>
                  <p:nvCxnSpPr>
                    <p:cNvPr id="393" name="Straight Connector 392">
                      <a:extLst>
                        <a:ext uri="{FF2B5EF4-FFF2-40B4-BE49-F238E27FC236}">
                          <a16:creationId xmlns:a16="http://schemas.microsoft.com/office/drawing/2014/main" id="{56DAA0BD-AB43-F84B-8EDA-1D9367DCA4D7}"/>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91" name="Straight Connector 390">
                      <a:extLst>
                        <a:ext uri="{FF2B5EF4-FFF2-40B4-BE49-F238E27FC236}">
                          <a16:creationId xmlns:a16="http://schemas.microsoft.com/office/drawing/2014/main" id="{923BB4A5-6344-D547-9EA0-E0824D64E3F9}"/>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381" name="Group 380">
                    <a:extLst>
                      <a:ext uri="{FF2B5EF4-FFF2-40B4-BE49-F238E27FC236}">
                        <a16:creationId xmlns:a16="http://schemas.microsoft.com/office/drawing/2014/main" id="{6B224C74-157B-904A-9A9A-BC7F71AC9505}"/>
                      </a:ext>
                    </a:extLst>
                  </p:cNvPr>
                  <p:cNvGrpSpPr/>
                  <p:nvPr/>
                </p:nvGrpSpPr>
                <p:grpSpPr>
                  <a:xfrm>
                    <a:off x="6287242" y="3865612"/>
                    <a:ext cx="216024" cy="144000"/>
                    <a:chOff x="6732240" y="3865612"/>
                    <a:chExt cx="216024" cy="144000"/>
                  </a:xfrm>
                </p:grpSpPr>
                <p:cxnSp>
                  <p:nvCxnSpPr>
                    <p:cNvPr id="387" name="Straight Connector 386">
                      <a:extLst>
                        <a:ext uri="{FF2B5EF4-FFF2-40B4-BE49-F238E27FC236}">
                          <a16:creationId xmlns:a16="http://schemas.microsoft.com/office/drawing/2014/main" id="{EDB17911-5268-154D-B82A-67A5D1D5584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85" name="Straight Connector 384">
                      <a:extLst>
                        <a:ext uri="{FF2B5EF4-FFF2-40B4-BE49-F238E27FC236}">
                          <a16:creationId xmlns:a16="http://schemas.microsoft.com/office/drawing/2014/main" id="{E6D90A77-3407-BF44-BDD4-57D27E964505}"/>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365" name="Group 364">
                  <a:extLst>
                    <a:ext uri="{FF2B5EF4-FFF2-40B4-BE49-F238E27FC236}">
                      <a16:creationId xmlns:a16="http://schemas.microsoft.com/office/drawing/2014/main" id="{035AAB91-D9A3-714C-A679-EDABABB76AFB}"/>
                    </a:ext>
                  </a:extLst>
                </p:cNvPr>
                <p:cNvGrpSpPr/>
                <p:nvPr/>
              </p:nvGrpSpPr>
              <p:grpSpPr>
                <a:xfrm>
                  <a:off x="5447149" y="3865612"/>
                  <a:ext cx="661022" cy="144000"/>
                  <a:chOff x="6287242" y="3865612"/>
                  <a:chExt cx="661022" cy="144000"/>
                </a:xfrm>
              </p:grpSpPr>
              <p:grpSp>
                <p:nvGrpSpPr>
                  <p:cNvPr id="366" name="Group 365">
                    <a:extLst>
                      <a:ext uri="{FF2B5EF4-FFF2-40B4-BE49-F238E27FC236}">
                        <a16:creationId xmlns:a16="http://schemas.microsoft.com/office/drawing/2014/main" id="{FC078FF6-B2A4-3843-9C37-07F89081BAA7}"/>
                      </a:ext>
                    </a:extLst>
                  </p:cNvPr>
                  <p:cNvGrpSpPr/>
                  <p:nvPr/>
                </p:nvGrpSpPr>
                <p:grpSpPr>
                  <a:xfrm>
                    <a:off x="6732240" y="3865612"/>
                    <a:ext cx="216024" cy="144000"/>
                    <a:chOff x="6732240" y="3865612"/>
                    <a:chExt cx="216024" cy="144000"/>
                  </a:xfrm>
                </p:grpSpPr>
                <p:cxnSp>
                  <p:nvCxnSpPr>
                    <p:cNvPr id="379" name="Straight Connector 378">
                      <a:extLst>
                        <a:ext uri="{FF2B5EF4-FFF2-40B4-BE49-F238E27FC236}">
                          <a16:creationId xmlns:a16="http://schemas.microsoft.com/office/drawing/2014/main" id="{A9A51F33-6656-984A-9019-005C2F8E785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77" name="Straight Connector 376">
                      <a:extLst>
                        <a:ext uri="{FF2B5EF4-FFF2-40B4-BE49-F238E27FC236}">
                          <a16:creationId xmlns:a16="http://schemas.microsoft.com/office/drawing/2014/main" id="{942C5485-6BD1-0746-8404-6C681D99577B}"/>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367" name="Group 366">
                    <a:extLst>
                      <a:ext uri="{FF2B5EF4-FFF2-40B4-BE49-F238E27FC236}">
                        <a16:creationId xmlns:a16="http://schemas.microsoft.com/office/drawing/2014/main" id="{77ED7A93-A0D8-AE45-9A17-AC7A5E0B4316}"/>
                      </a:ext>
                    </a:extLst>
                  </p:cNvPr>
                  <p:cNvGrpSpPr/>
                  <p:nvPr/>
                </p:nvGrpSpPr>
                <p:grpSpPr>
                  <a:xfrm>
                    <a:off x="6287242" y="3865612"/>
                    <a:ext cx="216024" cy="144000"/>
                    <a:chOff x="6732240" y="3865612"/>
                    <a:chExt cx="216024" cy="144000"/>
                  </a:xfrm>
                </p:grpSpPr>
                <p:cxnSp>
                  <p:nvCxnSpPr>
                    <p:cNvPr id="373" name="Straight Connector 372">
                      <a:extLst>
                        <a:ext uri="{FF2B5EF4-FFF2-40B4-BE49-F238E27FC236}">
                          <a16:creationId xmlns:a16="http://schemas.microsoft.com/office/drawing/2014/main" id="{255C1D38-B609-634F-BEA7-0AA24862F16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71" name="Straight Connector 370">
                      <a:extLst>
                        <a:ext uri="{FF2B5EF4-FFF2-40B4-BE49-F238E27FC236}">
                          <a16:creationId xmlns:a16="http://schemas.microsoft.com/office/drawing/2014/main" id="{8BCAC753-4C09-5F47-9B52-5D5B6672C34F}"/>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49" name="Group 348">
                <a:extLst>
                  <a:ext uri="{FF2B5EF4-FFF2-40B4-BE49-F238E27FC236}">
                    <a16:creationId xmlns:a16="http://schemas.microsoft.com/office/drawing/2014/main" id="{EBF68924-F7A3-6149-AFDB-2CB0943546C0}"/>
                  </a:ext>
                </a:extLst>
              </p:cNvPr>
              <p:cNvGrpSpPr/>
              <p:nvPr/>
            </p:nvGrpSpPr>
            <p:grpSpPr>
              <a:xfrm>
                <a:off x="1147605" y="3860808"/>
                <a:ext cx="661022" cy="144000"/>
                <a:chOff x="6287242" y="3865612"/>
                <a:chExt cx="661022" cy="144000"/>
              </a:xfrm>
            </p:grpSpPr>
            <p:grpSp>
              <p:nvGrpSpPr>
                <p:cNvPr id="350" name="Group 349">
                  <a:extLst>
                    <a:ext uri="{FF2B5EF4-FFF2-40B4-BE49-F238E27FC236}">
                      <a16:creationId xmlns:a16="http://schemas.microsoft.com/office/drawing/2014/main" id="{A7E3D3BD-98A2-F748-BE13-AB776A11C62B}"/>
                    </a:ext>
                  </a:extLst>
                </p:cNvPr>
                <p:cNvGrpSpPr/>
                <p:nvPr/>
              </p:nvGrpSpPr>
              <p:grpSpPr>
                <a:xfrm>
                  <a:off x="6732240" y="3865612"/>
                  <a:ext cx="216024" cy="144000"/>
                  <a:chOff x="6732240" y="3865612"/>
                  <a:chExt cx="216024" cy="144000"/>
                </a:xfrm>
              </p:grpSpPr>
              <p:cxnSp>
                <p:nvCxnSpPr>
                  <p:cNvPr id="363" name="Straight Connector 362">
                    <a:extLst>
                      <a:ext uri="{FF2B5EF4-FFF2-40B4-BE49-F238E27FC236}">
                        <a16:creationId xmlns:a16="http://schemas.microsoft.com/office/drawing/2014/main" id="{85F80A2D-857A-CC49-A017-C2EED5D24B3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61" name="Straight Connector 360">
                    <a:extLst>
                      <a:ext uri="{FF2B5EF4-FFF2-40B4-BE49-F238E27FC236}">
                        <a16:creationId xmlns:a16="http://schemas.microsoft.com/office/drawing/2014/main" id="{0CD02F7F-EBB8-C94C-BA5C-87787A9F829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351" name="Group 350">
                  <a:extLst>
                    <a:ext uri="{FF2B5EF4-FFF2-40B4-BE49-F238E27FC236}">
                      <a16:creationId xmlns:a16="http://schemas.microsoft.com/office/drawing/2014/main" id="{2FD63C81-8F4E-E74F-83B9-F441CC1F23D1}"/>
                    </a:ext>
                  </a:extLst>
                </p:cNvPr>
                <p:cNvGrpSpPr/>
                <p:nvPr/>
              </p:nvGrpSpPr>
              <p:grpSpPr>
                <a:xfrm>
                  <a:off x="6287242" y="3865612"/>
                  <a:ext cx="216024" cy="144000"/>
                  <a:chOff x="6732240" y="3865612"/>
                  <a:chExt cx="216024" cy="144000"/>
                </a:xfrm>
              </p:grpSpPr>
              <p:cxnSp>
                <p:nvCxnSpPr>
                  <p:cNvPr id="357" name="Straight Connector 356">
                    <a:extLst>
                      <a:ext uri="{FF2B5EF4-FFF2-40B4-BE49-F238E27FC236}">
                        <a16:creationId xmlns:a16="http://schemas.microsoft.com/office/drawing/2014/main" id="{9B15031F-06AA-364D-A5E0-CDD9A71761C3}"/>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355" name="Straight Connector 354">
                    <a:extLst>
                      <a:ext uri="{FF2B5EF4-FFF2-40B4-BE49-F238E27FC236}">
                        <a16:creationId xmlns:a16="http://schemas.microsoft.com/office/drawing/2014/main" id="{8E3221FD-64C7-8A4F-994B-8AB5DAC61399}"/>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39" name="Group 338">
              <a:extLst>
                <a:ext uri="{FF2B5EF4-FFF2-40B4-BE49-F238E27FC236}">
                  <a16:creationId xmlns:a16="http://schemas.microsoft.com/office/drawing/2014/main" id="{86135443-06BA-104D-8857-0D0FD0A41A8D}"/>
                </a:ext>
              </a:extLst>
            </p:cNvPr>
            <p:cNvGrpSpPr/>
            <p:nvPr/>
          </p:nvGrpSpPr>
          <p:grpSpPr>
            <a:xfrm>
              <a:off x="73630" y="3146057"/>
              <a:ext cx="7110873" cy="586958"/>
              <a:chOff x="73630" y="3331732"/>
              <a:chExt cx="7110873" cy="586958"/>
            </a:xfrm>
          </p:grpSpPr>
          <p:cxnSp>
            <p:nvCxnSpPr>
              <p:cNvPr id="340" name="Straight Arrow Connector 339">
                <a:extLst>
                  <a:ext uri="{FF2B5EF4-FFF2-40B4-BE49-F238E27FC236}">
                    <a16:creationId xmlns:a16="http://schemas.microsoft.com/office/drawing/2014/main" id="{7F98A17A-9FA3-B74F-8ACB-FB0E283663E0}"/>
                  </a:ext>
                </a:extLst>
              </p:cNvPr>
              <p:cNvCxnSpPr>
                <a:cxnSpLocks/>
              </p:cNvCxnSpPr>
              <p:nvPr/>
            </p:nvCxnSpPr>
            <p:spPr>
              <a:xfrm>
                <a:off x="429643" y="3601628"/>
                <a:ext cx="6336704" cy="0"/>
              </a:xfrm>
              <a:prstGeom prst="straightConnector1">
                <a:avLst/>
              </a:prstGeom>
              <a:ln>
                <a:tailEnd type="none"/>
              </a:ln>
            </p:spPr>
            <p:style>
              <a:lnRef idx="3">
                <a:schemeClr val="accent3"/>
              </a:lnRef>
              <a:fillRef idx="0">
                <a:schemeClr val="accent3"/>
              </a:fillRef>
              <a:effectRef idx="2">
                <a:schemeClr val="accent3"/>
              </a:effectRef>
              <a:fontRef idx="minor">
                <a:schemeClr val="tx1"/>
              </a:fontRef>
            </p:style>
          </p:cxnSp>
          <p:sp>
            <p:nvSpPr>
              <p:cNvPr id="341" name="Rectangle 340">
                <a:extLst>
                  <a:ext uri="{FF2B5EF4-FFF2-40B4-BE49-F238E27FC236}">
                    <a16:creationId xmlns:a16="http://schemas.microsoft.com/office/drawing/2014/main" id="{F20C5278-D06E-F548-96D7-E95931DCA259}"/>
                  </a:ext>
                </a:extLst>
              </p:cNvPr>
              <p:cNvSpPr/>
              <p:nvPr/>
            </p:nvSpPr>
            <p:spPr>
              <a:xfrm>
                <a:off x="73630" y="3355346"/>
                <a:ext cx="483890" cy="563344"/>
              </a:xfrm>
              <a:prstGeom prst="rect">
                <a:avLst/>
              </a:prstGeom>
            </p:spPr>
            <p:txBody>
              <a:bodyPr wrap="none">
                <a:spAutoFit/>
              </a:bodyPr>
              <a:lstStyle/>
              <a:p>
                <a:r>
                  <a:rPr lang="en-IN" sz="1400" dirty="0">
                    <a:solidFill>
                      <a:prstClr val="white"/>
                    </a:solidFill>
                  </a:rPr>
                  <a:t>5'</a:t>
                </a:r>
                <a:endParaRPr lang="en-US" sz="1400" dirty="0"/>
              </a:p>
            </p:txBody>
          </p:sp>
          <p:sp>
            <p:nvSpPr>
              <p:cNvPr id="342" name="Rectangle 341">
                <a:extLst>
                  <a:ext uri="{FF2B5EF4-FFF2-40B4-BE49-F238E27FC236}">
                    <a16:creationId xmlns:a16="http://schemas.microsoft.com/office/drawing/2014/main" id="{A474D22B-D6F0-6B45-80BB-3B76E47F9585}"/>
                  </a:ext>
                </a:extLst>
              </p:cNvPr>
              <p:cNvSpPr/>
              <p:nvPr/>
            </p:nvSpPr>
            <p:spPr>
              <a:xfrm>
                <a:off x="6700613" y="3331732"/>
                <a:ext cx="483890" cy="563346"/>
              </a:xfrm>
              <a:prstGeom prst="rect">
                <a:avLst/>
              </a:prstGeom>
            </p:spPr>
            <p:txBody>
              <a:bodyPr wrap="none">
                <a:spAutoFit/>
              </a:bodyPr>
              <a:lstStyle/>
              <a:p>
                <a:r>
                  <a:rPr lang="en-IN" sz="1400" dirty="0">
                    <a:solidFill>
                      <a:prstClr val="white"/>
                    </a:solidFill>
                  </a:rPr>
                  <a:t>3'</a:t>
                </a:r>
                <a:endParaRPr lang="en-US" sz="1400" dirty="0"/>
              </a:p>
            </p:txBody>
          </p:sp>
        </p:grpSp>
      </p:grpSp>
      <p:grpSp>
        <p:nvGrpSpPr>
          <p:cNvPr id="65" name="Group 64">
            <a:extLst>
              <a:ext uri="{FF2B5EF4-FFF2-40B4-BE49-F238E27FC236}">
                <a16:creationId xmlns:a16="http://schemas.microsoft.com/office/drawing/2014/main" id="{E3659826-F6A2-484D-B9AB-5430A65A5261}"/>
              </a:ext>
            </a:extLst>
          </p:cNvPr>
          <p:cNvGrpSpPr/>
          <p:nvPr/>
        </p:nvGrpSpPr>
        <p:grpSpPr>
          <a:xfrm>
            <a:off x="776773" y="1854576"/>
            <a:ext cx="447478" cy="78681"/>
            <a:chOff x="1145430" y="3656116"/>
            <a:chExt cx="447478" cy="78681"/>
          </a:xfrm>
        </p:grpSpPr>
        <p:cxnSp>
          <p:nvCxnSpPr>
            <p:cNvPr id="585" name="Straight Arrow Connector 584">
              <a:extLst>
                <a:ext uri="{FF2B5EF4-FFF2-40B4-BE49-F238E27FC236}">
                  <a16:creationId xmlns:a16="http://schemas.microsoft.com/office/drawing/2014/main" id="{4A11E032-E8FD-7E46-BF7E-6FA84AA14004}"/>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586" name="Straight Arrow Connector 585">
              <a:extLst>
                <a:ext uri="{FF2B5EF4-FFF2-40B4-BE49-F238E27FC236}">
                  <a16:creationId xmlns:a16="http://schemas.microsoft.com/office/drawing/2014/main" id="{630625D6-AC4A-F04E-BD99-3E3DD9F5835B}"/>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A1D9D972-14B2-C04B-B561-909F522245DA}"/>
              </a:ext>
            </a:extLst>
          </p:cNvPr>
          <p:cNvGrpSpPr/>
          <p:nvPr/>
        </p:nvGrpSpPr>
        <p:grpSpPr>
          <a:xfrm>
            <a:off x="2245" y="1299967"/>
            <a:ext cx="4594602" cy="329001"/>
            <a:chOff x="201946" y="1185192"/>
            <a:chExt cx="7033212" cy="602197"/>
          </a:xfrm>
        </p:grpSpPr>
        <p:grpSp>
          <p:nvGrpSpPr>
            <p:cNvPr id="278" name="Group 277">
              <a:extLst>
                <a:ext uri="{FF2B5EF4-FFF2-40B4-BE49-F238E27FC236}">
                  <a16:creationId xmlns:a16="http://schemas.microsoft.com/office/drawing/2014/main" id="{40984BEB-6567-6140-82FD-B86894386EDF}"/>
                </a:ext>
              </a:extLst>
            </p:cNvPr>
            <p:cNvGrpSpPr/>
            <p:nvPr/>
          </p:nvGrpSpPr>
          <p:grpSpPr>
            <a:xfrm>
              <a:off x="490090" y="1474549"/>
              <a:ext cx="6336704" cy="312840"/>
              <a:chOff x="425228" y="2857493"/>
              <a:chExt cx="6336704" cy="312840"/>
            </a:xfrm>
          </p:grpSpPr>
          <p:grpSp>
            <p:nvGrpSpPr>
              <p:cNvPr id="280" name="Group 279">
                <a:extLst>
                  <a:ext uri="{FF2B5EF4-FFF2-40B4-BE49-F238E27FC236}">
                    <a16:creationId xmlns:a16="http://schemas.microsoft.com/office/drawing/2014/main" id="{D938DFF5-2066-DF4F-AA36-417FA3D19B0B}"/>
                  </a:ext>
                </a:extLst>
              </p:cNvPr>
              <p:cNvGrpSpPr/>
              <p:nvPr/>
            </p:nvGrpSpPr>
            <p:grpSpPr>
              <a:xfrm>
                <a:off x="606240" y="2857493"/>
                <a:ext cx="5741172" cy="312840"/>
                <a:chOff x="1147605" y="3735411"/>
                <a:chExt cx="5741172" cy="148808"/>
              </a:xfrm>
            </p:grpSpPr>
            <p:grpSp>
              <p:nvGrpSpPr>
                <p:cNvPr id="282" name="Group 281">
                  <a:extLst>
                    <a:ext uri="{FF2B5EF4-FFF2-40B4-BE49-F238E27FC236}">
                      <a16:creationId xmlns:a16="http://schemas.microsoft.com/office/drawing/2014/main" id="{0C49A510-2E6F-5C40-8D7F-441FF16C3022}"/>
                    </a:ext>
                  </a:extLst>
                </p:cNvPr>
                <p:cNvGrpSpPr/>
                <p:nvPr/>
              </p:nvGrpSpPr>
              <p:grpSpPr>
                <a:xfrm>
                  <a:off x="5387662" y="3740219"/>
                  <a:ext cx="1501115" cy="144000"/>
                  <a:chOff x="5447149" y="3740219"/>
                  <a:chExt cx="1501115" cy="144000"/>
                </a:xfrm>
              </p:grpSpPr>
              <p:grpSp>
                <p:nvGrpSpPr>
                  <p:cNvPr id="320" name="Group 319">
                    <a:extLst>
                      <a:ext uri="{FF2B5EF4-FFF2-40B4-BE49-F238E27FC236}">
                        <a16:creationId xmlns:a16="http://schemas.microsoft.com/office/drawing/2014/main" id="{93C09424-0474-BE4B-BC43-EADD78401E35}"/>
                      </a:ext>
                    </a:extLst>
                  </p:cNvPr>
                  <p:cNvGrpSpPr/>
                  <p:nvPr/>
                </p:nvGrpSpPr>
                <p:grpSpPr>
                  <a:xfrm>
                    <a:off x="6287242" y="3740219"/>
                    <a:ext cx="661022" cy="144000"/>
                    <a:chOff x="6287242" y="3740219"/>
                    <a:chExt cx="661022" cy="144000"/>
                  </a:xfrm>
                </p:grpSpPr>
                <p:grpSp>
                  <p:nvGrpSpPr>
                    <p:cNvPr id="328" name="Group 327">
                      <a:extLst>
                        <a:ext uri="{FF2B5EF4-FFF2-40B4-BE49-F238E27FC236}">
                          <a16:creationId xmlns:a16="http://schemas.microsoft.com/office/drawing/2014/main" id="{A02486E7-4EF1-A743-AE81-580F03000095}"/>
                        </a:ext>
                      </a:extLst>
                    </p:cNvPr>
                    <p:cNvGrpSpPr/>
                    <p:nvPr/>
                  </p:nvGrpSpPr>
                  <p:grpSpPr>
                    <a:xfrm>
                      <a:off x="6732240" y="3740219"/>
                      <a:ext cx="216024" cy="144000"/>
                      <a:chOff x="6732240" y="3740219"/>
                      <a:chExt cx="216024" cy="144000"/>
                    </a:xfrm>
                  </p:grpSpPr>
                  <p:cxnSp>
                    <p:nvCxnSpPr>
                      <p:cNvPr id="332" name="Straight Connector 331">
                        <a:extLst>
                          <a:ext uri="{FF2B5EF4-FFF2-40B4-BE49-F238E27FC236}">
                            <a16:creationId xmlns:a16="http://schemas.microsoft.com/office/drawing/2014/main" id="{8724ECC0-1900-7444-A1D4-C9373737CF3F}"/>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33" name="Straight Connector 332">
                        <a:extLst>
                          <a:ext uri="{FF2B5EF4-FFF2-40B4-BE49-F238E27FC236}">
                            <a16:creationId xmlns:a16="http://schemas.microsoft.com/office/drawing/2014/main" id="{503292C8-36A5-6643-89E1-2B6F0E6A59C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329" name="Group 328">
                      <a:extLst>
                        <a:ext uri="{FF2B5EF4-FFF2-40B4-BE49-F238E27FC236}">
                          <a16:creationId xmlns:a16="http://schemas.microsoft.com/office/drawing/2014/main" id="{6717F4CB-0507-8A4D-9E1F-F1315B8CC5EC}"/>
                        </a:ext>
                      </a:extLst>
                    </p:cNvPr>
                    <p:cNvGrpSpPr/>
                    <p:nvPr/>
                  </p:nvGrpSpPr>
                  <p:grpSpPr>
                    <a:xfrm>
                      <a:off x="6287242" y="3740219"/>
                      <a:ext cx="216024" cy="144000"/>
                      <a:chOff x="6732240" y="3740219"/>
                      <a:chExt cx="216024" cy="144000"/>
                    </a:xfrm>
                  </p:grpSpPr>
                  <p:cxnSp>
                    <p:nvCxnSpPr>
                      <p:cNvPr id="330" name="Straight Connector 329">
                        <a:extLst>
                          <a:ext uri="{FF2B5EF4-FFF2-40B4-BE49-F238E27FC236}">
                            <a16:creationId xmlns:a16="http://schemas.microsoft.com/office/drawing/2014/main" id="{F904947A-A127-CB47-995E-669D4B84196C}"/>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31" name="Straight Connector 330">
                        <a:extLst>
                          <a:ext uri="{FF2B5EF4-FFF2-40B4-BE49-F238E27FC236}">
                            <a16:creationId xmlns:a16="http://schemas.microsoft.com/office/drawing/2014/main" id="{141A4F59-D075-5343-89D2-12FF1435582A}"/>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321" name="Group 320">
                    <a:extLst>
                      <a:ext uri="{FF2B5EF4-FFF2-40B4-BE49-F238E27FC236}">
                        <a16:creationId xmlns:a16="http://schemas.microsoft.com/office/drawing/2014/main" id="{927B2C74-6E10-4A40-8901-DB9510A422EC}"/>
                      </a:ext>
                    </a:extLst>
                  </p:cNvPr>
                  <p:cNvGrpSpPr/>
                  <p:nvPr/>
                </p:nvGrpSpPr>
                <p:grpSpPr>
                  <a:xfrm>
                    <a:off x="5447149" y="3740219"/>
                    <a:ext cx="661022" cy="144000"/>
                    <a:chOff x="6287242" y="3740219"/>
                    <a:chExt cx="661022" cy="144000"/>
                  </a:xfrm>
                </p:grpSpPr>
                <p:grpSp>
                  <p:nvGrpSpPr>
                    <p:cNvPr id="322" name="Group 321">
                      <a:extLst>
                        <a:ext uri="{FF2B5EF4-FFF2-40B4-BE49-F238E27FC236}">
                          <a16:creationId xmlns:a16="http://schemas.microsoft.com/office/drawing/2014/main" id="{C5695332-98D9-F944-B6DB-0CD082F96C97}"/>
                        </a:ext>
                      </a:extLst>
                    </p:cNvPr>
                    <p:cNvGrpSpPr/>
                    <p:nvPr/>
                  </p:nvGrpSpPr>
                  <p:grpSpPr>
                    <a:xfrm>
                      <a:off x="6732240" y="3740219"/>
                      <a:ext cx="216024" cy="144000"/>
                      <a:chOff x="6732240" y="3740219"/>
                      <a:chExt cx="216024" cy="144000"/>
                    </a:xfrm>
                  </p:grpSpPr>
                  <p:cxnSp>
                    <p:nvCxnSpPr>
                      <p:cNvPr id="326" name="Straight Connector 325">
                        <a:extLst>
                          <a:ext uri="{FF2B5EF4-FFF2-40B4-BE49-F238E27FC236}">
                            <a16:creationId xmlns:a16="http://schemas.microsoft.com/office/drawing/2014/main" id="{E54DD002-AD2D-B74D-8C13-12EEAF26400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27" name="Straight Connector 326">
                        <a:extLst>
                          <a:ext uri="{FF2B5EF4-FFF2-40B4-BE49-F238E27FC236}">
                            <a16:creationId xmlns:a16="http://schemas.microsoft.com/office/drawing/2014/main" id="{65405235-F584-6743-B702-CE376D6BDBF5}"/>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323" name="Group 322">
                      <a:extLst>
                        <a:ext uri="{FF2B5EF4-FFF2-40B4-BE49-F238E27FC236}">
                          <a16:creationId xmlns:a16="http://schemas.microsoft.com/office/drawing/2014/main" id="{BDE37A95-1A41-7741-ACBA-BE6AFA5ABC40}"/>
                        </a:ext>
                      </a:extLst>
                    </p:cNvPr>
                    <p:cNvGrpSpPr/>
                    <p:nvPr/>
                  </p:nvGrpSpPr>
                  <p:grpSpPr>
                    <a:xfrm>
                      <a:off x="6287242" y="3740219"/>
                      <a:ext cx="216024" cy="144000"/>
                      <a:chOff x="6732240" y="3740219"/>
                      <a:chExt cx="216024" cy="144000"/>
                    </a:xfrm>
                  </p:grpSpPr>
                  <p:cxnSp>
                    <p:nvCxnSpPr>
                      <p:cNvPr id="324" name="Straight Connector 323">
                        <a:extLst>
                          <a:ext uri="{FF2B5EF4-FFF2-40B4-BE49-F238E27FC236}">
                            <a16:creationId xmlns:a16="http://schemas.microsoft.com/office/drawing/2014/main" id="{03367528-96D3-9A43-BEA7-04965759F4C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25" name="Straight Connector 324">
                        <a:extLst>
                          <a:ext uri="{FF2B5EF4-FFF2-40B4-BE49-F238E27FC236}">
                            <a16:creationId xmlns:a16="http://schemas.microsoft.com/office/drawing/2014/main" id="{7FAA3761-BD4A-AB49-9457-0B843F31C4AE}"/>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283" name="Group 282">
                  <a:extLst>
                    <a:ext uri="{FF2B5EF4-FFF2-40B4-BE49-F238E27FC236}">
                      <a16:creationId xmlns:a16="http://schemas.microsoft.com/office/drawing/2014/main" id="{E00E63B2-28DA-9B46-9409-E789A7FFB709}"/>
                    </a:ext>
                  </a:extLst>
                </p:cNvPr>
                <p:cNvGrpSpPr/>
                <p:nvPr/>
              </p:nvGrpSpPr>
              <p:grpSpPr>
                <a:xfrm>
                  <a:off x="3689947" y="3740219"/>
                  <a:ext cx="1501115" cy="144000"/>
                  <a:chOff x="5447149" y="3740219"/>
                  <a:chExt cx="1501115" cy="144000"/>
                </a:xfrm>
              </p:grpSpPr>
              <p:grpSp>
                <p:nvGrpSpPr>
                  <p:cNvPr id="306" name="Group 305">
                    <a:extLst>
                      <a:ext uri="{FF2B5EF4-FFF2-40B4-BE49-F238E27FC236}">
                        <a16:creationId xmlns:a16="http://schemas.microsoft.com/office/drawing/2014/main" id="{69E8E8FA-AEC7-3347-BECB-3CF87867F277}"/>
                      </a:ext>
                    </a:extLst>
                  </p:cNvPr>
                  <p:cNvGrpSpPr/>
                  <p:nvPr/>
                </p:nvGrpSpPr>
                <p:grpSpPr>
                  <a:xfrm>
                    <a:off x="6287242" y="3740219"/>
                    <a:ext cx="661022" cy="144000"/>
                    <a:chOff x="6287242" y="3740219"/>
                    <a:chExt cx="661022" cy="144000"/>
                  </a:xfrm>
                </p:grpSpPr>
                <p:grpSp>
                  <p:nvGrpSpPr>
                    <p:cNvPr id="314" name="Group 313">
                      <a:extLst>
                        <a:ext uri="{FF2B5EF4-FFF2-40B4-BE49-F238E27FC236}">
                          <a16:creationId xmlns:a16="http://schemas.microsoft.com/office/drawing/2014/main" id="{3DD7C2DE-4BE5-7249-B6FE-369A5274AE8A}"/>
                        </a:ext>
                      </a:extLst>
                    </p:cNvPr>
                    <p:cNvGrpSpPr/>
                    <p:nvPr/>
                  </p:nvGrpSpPr>
                  <p:grpSpPr>
                    <a:xfrm>
                      <a:off x="6732240" y="3740219"/>
                      <a:ext cx="216024" cy="144000"/>
                      <a:chOff x="6732240" y="3740219"/>
                      <a:chExt cx="216024" cy="144000"/>
                    </a:xfrm>
                  </p:grpSpPr>
                  <p:cxnSp>
                    <p:nvCxnSpPr>
                      <p:cNvPr id="318" name="Straight Connector 317">
                        <a:extLst>
                          <a:ext uri="{FF2B5EF4-FFF2-40B4-BE49-F238E27FC236}">
                            <a16:creationId xmlns:a16="http://schemas.microsoft.com/office/drawing/2014/main" id="{2E9FA7E3-7D52-EA41-BB62-C18BB18D420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9" name="Straight Connector 318">
                        <a:extLst>
                          <a:ext uri="{FF2B5EF4-FFF2-40B4-BE49-F238E27FC236}">
                            <a16:creationId xmlns:a16="http://schemas.microsoft.com/office/drawing/2014/main" id="{59893493-0C3E-354F-AC96-336D8EC17D6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315" name="Group 314">
                      <a:extLst>
                        <a:ext uri="{FF2B5EF4-FFF2-40B4-BE49-F238E27FC236}">
                          <a16:creationId xmlns:a16="http://schemas.microsoft.com/office/drawing/2014/main" id="{8CAAD973-6A80-6747-84EE-CA157FB56E2E}"/>
                        </a:ext>
                      </a:extLst>
                    </p:cNvPr>
                    <p:cNvGrpSpPr/>
                    <p:nvPr/>
                  </p:nvGrpSpPr>
                  <p:grpSpPr>
                    <a:xfrm>
                      <a:off x="6287242" y="3740219"/>
                      <a:ext cx="216024" cy="144000"/>
                      <a:chOff x="6732240" y="3740219"/>
                      <a:chExt cx="216024" cy="144000"/>
                    </a:xfrm>
                  </p:grpSpPr>
                  <p:cxnSp>
                    <p:nvCxnSpPr>
                      <p:cNvPr id="316" name="Straight Connector 315">
                        <a:extLst>
                          <a:ext uri="{FF2B5EF4-FFF2-40B4-BE49-F238E27FC236}">
                            <a16:creationId xmlns:a16="http://schemas.microsoft.com/office/drawing/2014/main" id="{F8FCE63F-E43C-9745-9AF4-D6819231766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7" name="Straight Connector 316">
                        <a:extLst>
                          <a:ext uri="{FF2B5EF4-FFF2-40B4-BE49-F238E27FC236}">
                            <a16:creationId xmlns:a16="http://schemas.microsoft.com/office/drawing/2014/main" id="{1C9E5D86-D409-A740-8F7A-C08A5D202BBE}"/>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307" name="Group 306">
                    <a:extLst>
                      <a:ext uri="{FF2B5EF4-FFF2-40B4-BE49-F238E27FC236}">
                        <a16:creationId xmlns:a16="http://schemas.microsoft.com/office/drawing/2014/main" id="{A29F387D-C4C3-7B4F-8933-FA83703CBB76}"/>
                      </a:ext>
                    </a:extLst>
                  </p:cNvPr>
                  <p:cNvGrpSpPr/>
                  <p:nvPr/>
                </p:nvGrpSpPr>
                <p:grpSpPr>
                  <a:xfrm>
                    <a:off x="5447149" y="3740219"/>
                    <a:ext cx="661022" cy="144000"/>
                    <a:chOff x="6287242" y="3740219"/>
                    <a:chExt cx="661022" cy="144000"/>
                  </a:xfrm>
                </p:grpSpPr>
                <p:grpSp>
                  <p:nvGrpSpPr>
                    <p:cNvPr id="308" name="Group 307">
                      <a:extLst>
                        <a:ext uri="{FF2B5EF4-FFF2-40B4-BE49-F238E27FC236}">
                          <a16:creationId xmlns:a16="http://schemas.microsoft.com/office/drawing/2014/main" id="{58E5CADF-779C-FA49-AD4F-1A654ADD6E0C}"/>
                        </a:ext>
                      </a:extLst>
                    </p:cNvPr>
                    <p:cNvGrpSpPr/>
                    <p:nvPr/>
                  </p:nvGrpSpPr>
                  <p:grpSpPr>
                    <a:xfrm>
                      <a:off x="6732240" y="3740219"/>
                      <a:ext cx="216024" cy="144000"/>
                      <a:chOff x="6732240" y="3740219"/>
                      <a:chExt cx="216024" cy="144000"/>
                    </a:xfrm>
                  </p:grpSpPr>
                  <p:cxnSp>
                    <p:nvCxnSpPr>
                      <p:cNvPr id="312" name="Straight Connector 311">
                        <a:extLst>
                          <a:ext uri="{FF2B5EF4-FFF2-40B4-BE49-F238E27FC236}">
                            <a16:creationId xmlns:a16="http://schemas.microsoft.com/office/drawing/2014/main" id="{669715A7-7962-9648-9128-F0BE3879B07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3" name="Straight Connector 312">
                        <a:extLst>
                          <a:ext uri="{FF2B5EF4-FFF2-40B4-BE49-F238E27FC236}">
                            <a16:creationId xmlns:a16="http://schemas.microsoft.com/office/drawing/2014/main" id="{4F7C7969-5620-7D45-8E53-63BA85FBF9CB}"/>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309" name="Group 308">
                      <a:extLst>
                        <a:ext uri="{FF2B5EF4-FFF2-40B4-BE49-F238E27FC236}">
                          <a16:creationId xmlns:a16="http://schemas.microsoft.com/office/drawing/2014/main" id="{8D6D3DBC-15BD-2042-9A43-9B66A5EB274C}"/>
                        </a:ext>
                      </a:extLst>
                    </p:cNvPr>
                    <p:cNvGrpSpPr/>
                    <p:nvPr/>
                  </p:nvGrpSpPr>
                  <p:grpSpPr>
                    <a:xfrm>
                      <a:off x="6287242" y="3740219"/>
                      <a:ext cx="216024" cy="144000"/>
                      <a:chOff x="6732240" y="3740219"/>
                      <a:chExt cx="216024" cy="144000"/>
                    </a:xfrm>
                  </p:grpSpPr>
                  <p:cxnSp>
                    <p:nvCxnSpPr>
                      <p:cNvPr id="310" name="Straight Connector 309">
                        <a:extLst>
                          <a:ext uri="{FF2B5EF4-FFF2-40B4-BE49-F238E27FC236}">
                            <a16:creationId xmlns:a16="http://schemas.microsoft.com/office/drawing/2014/main" id="{B44FE882-3A99-8540-8FB5-6E1EF58EE0E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1" name="Straight Connector 310">
                        <a:extLst>
                          <a:ext uri="{FF2B5EF4-FFF2-40B4-BE49-F238E27FC236}">
                            <a16:creationId xmlns:a16="http://schemas.microsoft.com/office/drawing/2014/main" id="{267B89E1-DA24-9D47-8C99-3E1851CD30F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284" name="Group 283">
                  <a:extLst>
                    <a:ext uri="{FF2B5EF4-FFF2-40B4-BE49-F238E27FC236}">
                      <a16:creationId xmlns:a16="http://schemas.microsoft.com/office/drawing/2014/main" id="{C5642807-2CA2-C241-A5D0-B0A2DEF73651}"/>
                    </a:ext>
                  </a:extLst>
                </p:cNvPr>
                <p:cNvGrpSpPr/>
                <p:nvPr/>
              </p:nvGrpSpPr>
              <p:grpSpPr>
                <a:xfrm>
                  <a:off x="1979712" y="3740219"/>
                  <a:ext cx="1501115" cy="144000"/>
                  <a:chOff x="5447149" y="3740219"/>
                  <a:chExt cx="1501115" cy="144000"/>
                </a:xfrm>
              </p:grpSpPr>
              <p:grpSp>
                <p:nvGrpSpPr>
                  <p:cNvPr id="292" name="Group 291">
                    <a:extLst>
                      <a:ext uri="{FF2B5EF4-FFF2-40B4-BE49-F238E27FC236}">
                        <a16:creationId xmlns:a16="http://schemas.microsoft.com/office/drawing/2014/main" id="{9D394A23-9174-FF43-A70D-063141334402}"/>
                      </a:ext>
                    </a:extLst>
                  </p:cNvPr>
                  <p:cNvGrpSpPr/>
                  <p:nvPr/>
                </p:nvGrpSpPr>
                <p:grpSpPr>
                  <a:xfrm>
                    <a:off x="6287242" y="3740219"/>
                    <a:ext cx="661022" cy="144000"/>
                    <a:chOff x="6287242" y="3740219"/>
                    <a:chExt cx="661022" cy="144000"/>
                  </a:xfrm>
                </p:grpSpPr>
                <p:grpSp>
                  <p:nvGrpSpPr>
                    <p:cNvPr id="300" name="Group 299">
                      <a:extLst>
                        <a:ext uri="{FF2B5EF4-FFF2-40B4-BE49-F238E27FC236}">
                          <a16:creationId xmlns:a16="http://schemas.microsoft.com/office/drawing/2014/main" id="{BBC97C3B-B20E-7849-87F9-18AAAA346335}"/>
                        </a:ext>
                      </a:extLst>
                    </p:cNvPr>
                    <p:cNvGrpSpPr/>
                    <p:nvPr/>
                  </p:nvGrpSpPr>
                  <p:grpSpPr>
                    <a:xfrm>
                      <a:off x="6732240" y="3740219"/>
                      <a:ext cx="216024" cy="144000"/>
                      <a:chOff x="6732240" y="3740219"/>
                      <a:chExt cx="216024" cy="144000"/>
                    </a:xfrm>
                  </p:grpSpPr>
                  <p:cxnSp>
                    <p:nvCxnSpPr>
                      <p:cNvPr id="304" name="Straight Connector 303">
                        <a:extLst>
                          <a:ext uri="{FF2B5EF4-FFF2-40B4-BE49-F238E27FC236}">
                            <a16:creationId xmlns:a16="http://schemas.microsoft.com/office/drawing/2014/main" id="{C300AB1C-B774-6D4D-9BB8-FBC8E0667EC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05" name="Straight Connector 304">
                        <a:extLst>
                          <a:ext uri="{FF2B5EF4-FFF2-40B4-BE49-F238E27FC236}">
                            <a16:creationId xmlns:a16="http://schemas.microsoft.com/office/drawing/2014/main" id="{BD7A6721-A52E-944D-A4B4-B7DD6FAA1785}"/>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301" name="Group 300">
                      <a:extLst>
                        <a:ext uri="{FF2B5EF4-FFF2-40B4-BE49-F238E27FC236}">
                          <a16:creationId xmlns:a16="http://schemas.microsoft.com/office/drawing/2014/main" id="{9984FD85-470E-D748-8B42-C837AF5EC474}"/>
                        </a:ext>
                      </a:extLst>
                    </p:cNvPr>
                    <p:cNvGrpSpPr/>
                    <p:nvPr/>
                  </p:nvGrpSpPr>
                  <p:grpSpPr>
                    <a:xfrm>
                      <a:off x="6287242" y="3740219"/>
                      <a:ext cx="216024" cy="144000"/>
                      <a:chOff x="6732240" y="3740219"/>
                      <a:chExt cx="216024" cy="144000"/>
                    </a:xfrm>
                  </p:grpSpPr>
                  <p:cxnSp>
                    <p:nvCxnSpPr>
                      <p:cNvPr id="302" name="Straight Connector 301">
                        <a:extLst>
                          <a:ext uri="{FF2B5EF4-FFF2-40B4-BE49-F238E27FC236}">
                            <a16:creationId xmlns:a16="http://schemas.microsoft.com/office/drawing/2014/main" id="{3996E3AB-2A67-B84D-BD7B-62B50E3E70D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03" name="Straight Connector 302">
                        <a:extLst>
                          <a:ext uri="{FF2B5EF4-FFF2-40B4-BE49-F238E27FC236}">
                            <a16:creationId xmlns:a16="http://schemas.microsoft.com/office/drawing/2014/main" id="{CC2D80B4-83F9-B149-B8CF-C4D15B96C362}"/>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293" name="Group 292">
                    <a:extLst>
                      <a:ext uri="{FF2B5EF4-FFF2-40B4-BE49-F238E27FC236}">
                        <a16:creationId xmlns:a16="http://schemas.microsoft.com/office/drawing/2014/main" id="{35F54F02-1028-6742-BDBA-115AC0ECC0C0}"/>
                      </a:ext>
                    </a:extLst>
                  </p:cNvPr>
                  <p:cNvGrpSpPr/>
                  <p:nvPr/>
                </p:nvGrpSpPr>
                <p:grpSpPr>
                  <a:xfrm>
                    <a:off x="5447149" y="3740219"/>
                    <a:ext cx="661022" cy="144000"/>
                    <a:chOff x="6287242" y="3740219"/>
                    <a:chExt cx="661022" cy="144000"/>
                  </a:xfrm>
                </p:grpSpPr>
                <p:grpSp>
                  <p:nvGrpSpPr>
                    <p:cNvPr id="294" name="Group 293">
                      <a:extLst>
                        <a:ext uri="{FF2B5EF4-FFF2-40B4-BE49-F238E27FC236}">
                          <a16:creationId xmlns:a16="http://schemas.microsoft.com/office/drawing/2014/main" id="{4929C932-2A23-774C-B73F-D55959B006BA}"/>
                        </a:ext>
                      </a:extLst>
                    </p:cNvPr>
                    <p:cNvGrpSpPr/>
                    <p:nvPr/>
                  </p:nvGrpSpPr>
                  <p:grpSpPr>
                    <a:xfrm>
                      <a:off x="6732240" y="3740219"/>
                      <a:ext cx="216024" cy="144000"/>
                      <a:chOff x="6732240" y="3740219"/>
                      <a:chExt cx="216024" cy="144000"/>
                    </a:xfrm>
                  </p:grpSpPr>
                  <p:cxnSp>
                    <p:nvCxnSpPr>
                      <p:cNvPr id="298" name="Straight Connector 297">
                        <a:extLst>
                          <a:ext uri="{FF2B5EF4-FFF2-40B4-BE49-F238E27FC236}">
                            <a16:creationId xmlns:a16="http://schemas.microsoft.com/office/drawing/2014/main" id="{BE14258D-A518-0A4E-A90D-539E23A3B45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99" name="Straight Connector 298">
                        <a:extLst>
                          <a:ext uri="{FF2B5EF4-FFF2-40B4-BE49-F238E27FC236}">
                            <a16:creationId xmlns:a16="http://schemas.microsoft.com/office/drawing/2014/main" id="{6B41FFE9-4EDB-8548-95B5-56DF700ABEA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95" name="Group 294">
                      <a:extLst>
                        <a:ext uri="{FF2B5EF4-FFF2-40B4-BE49-F238E27FC236}">
                          <a16:creationId xmlns:a16="http://schemas.microsoft.com/office/drawing/2014/main" id="{1D926476-E7D1-E64D-B768-59EE409A041E}"/>
                        </a:ext>
                      </a:extLst>
                    </p:cNvPr>
                    <p:cNvGrpSpPr/>
                    <p:nvPr/>
                  </p:nvGrpSpPr>
                  <p:grpSpPr>
                    <a:xfrm>
                      <a:off x="6287242" y="3740219"/>
                      <a:ext cx="216024" cy="144000"/>
                      <a:chOff x="6732240" y="3740219"/>
                      <a:chExt cx="216024" cy="144000"/>
                    </a:xfrm>
                  </p:grpSpPr>
                  <p:cxnSp>
                    <p:nvCxnSpPr>
                      <p:cNvPr id="296" name="Straight Connector 295">
                        <a:extLst>
                          <a:ext uri="{FF2B5EF4-FFF2-40B4-BE49-F238E27FC236}">
                            <a16:creationId xmlns:a16="http://schemas.microsoft.com/office/drawing/2014/main" id="{422D70C5-BCB2-C44B-800D-D89538C7329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97" name="Straight Connector 296">
                        <a:extLst>
                          <a:ext uri="{FF2B5EF4-FFF2-40B4-BE49-F238E27FC236}">
                            <a16:creationId xmlns:a16="http://schemas.microsoft.com/office/drawing/2014/main" id="{F35AA119-1286-8243-994C-CC849D7AE1D3}"/>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285" name="Group 284">
                  <a:extLst>
                    <a:ext uri="{FF2B5EF4-FFF2-40B4-BE49-F238E27FC236}">
                      <a16:creationId xmlns:a16="http://schemas.microsoft.com/office/drawing/2014/main" id="{E47D1C85-6899-4543-B648-58C888449768}"/>
                    </a:ext>
                  </a:extLst>
                </p:cNvPr>
                <p:cNvGrpSpPr/>
                <p:nvPr/>
              </p:nvGrpSpPr>
              <p:grpSpPr>
                <a:xfrm>
                  <a:off x="1147605" y="3735411"/>
                  <a:ext cx="661022" cy="144000"/>
                  <a:chOff x="6287242" y="3740215"/>
                  <a:chExt cx="661022" cy="144000"/>
                </a:xfrm>
              </p:grpSpPr>
              <p:grpSp>
                <p:nvGrpSpPr>
                  <p:cNvPr id="286" name="Group 285">
                    <a:extLst>
                      <a:ext uri="{FF2B5EF4-FFF2-40B4-BE49-F238E27FC236}">
                        <a16:creationId xmlns:a16="http://schemas.microsoft.com/office/drawing/2014/main" id="{5BE36021-9C28-8A43-8D9B-1EF4420A7523}"/>
                      </a:ext>
                    </a:extLst>
                  </p:cNvPr>
                  <p:cNvGrpSpPr/>
                  <p:nvPr/>
                </p:nvGrpSpPr>
                <p:grpSpPr>
                  <a:xfrm>
                    <a:off x="6732240" y="3740215"/>
                    <a:ext cx="216024" cy="144000"/>
                    <a:chOff x="6732240" y="3740215"/>
                    <a:chExt cx="216024" cy="144000"/>
                  </a:xfrm>
                </p:grpSpPr>
                <p:cxnSp>
                  <p:nvCxnSpPr>
                    <p:cNvPr id="290" name="Straight Connector 289">
                      <a:extLst>
                        <a:ext uri="{FF2B5EF4-FFF2-40B4-BE49-F238E27FC236}">
                          <a16:creationId xmlns:a16="http://schemas.microsoft.com/office/drawing/2014/main" id="{79ADC01F-CAED-0440-9DDF-97D4969F06D3}"/>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91" name="Straight Connector 290">
                      <a:extLst>
                        <a:ext uri="{FF2B5EF4-FFF2-40B4-BE49-F238E27FC236}">
                          <a16:creationId xmlns:a16="http://schemas.microsoft.com/office/drawing/2014/main" id="{A059C12D-5D3C-D248-A128-2BCB7FDA9EDC}"/>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87" name="Group 286">
                    <a:extLst>
                      <a:ext uri="{FF2B5EF4-FFF2-40B4-BE49-F238E27FC236}">
                        <a16:creationId xmlns:a16="http://schemas.microsoft.com/office/drawing/2014/main" id="{421CA582-C0CF-C34D-A9F2-B760B0A599A9}"/>
                      </a:ext>
                    </a:extLst>
                  </p:cNvPr>
                  <p:cNvGrpSpPr/>
                  <p:nvPr/>
                </p:nvGrpSpPr>
                <p:grpSpPr>
                  <a:xfrm>
                    <a:off x="6287242" y="3740215"/>
                    <a:ext cx="216024" cy="144000"/>
                    <a:chOff x="6732240" y="3740215"/>
                    <a:chExt cx="216024" cy="144000"/>
                  </a:xfrm>
                </p:grpSpPr>
                <p:cxnSp>
                  <p:nvCxnSpPr>
                    <p:cNvPr id="288" name="Straight Connector 287">
                      <a:extLst>
                        <a:ext uri="{FF2B5EF4-FFF2-40B4-BE49-F238E27FC236}">
                          <a16:creationId xmlns:a16="http://schemas.microsoft.com/office/drawing/2014/main" id="{8545E75A-9E7D-B743-9F73-E181CAEBE877}"/>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89" name="Straight Connector 288">
                      <a:extLst>
                        <a:ext uri="{FF2B5EF4-FFF2-40B4-BE49-F238E27FC236}">
                          <a16:creationId xmlns:a16="http://schemas.microsoft.com/office/drawing/2014/main" id="{4B40675E-3167-C84A-873D-80158A057B24}"/>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281" name="Straight Arrow Connector 280">
                <a:extLst>
                  <a:ext uri="{FF2B5EF4-FFF2-40B4-BE49-F238E27FC236}">
                    <a16:creationId xmlns:a16="http://schemas.microsoft.com/office/drawing/2014/main" id="{D4296885-8204-1A49-9D6E-DFEDF4809293}"/>
                  </a:ext>
                </a:extLst>
              </p:cNvPr>
              <p:cNvCxnSpPr>
                <a:cxnSpLocks/>
              </p:cNvCxnSpPr>
              <p:nvPr/>
            </p:nvCxnSpPr>
            <p:spPr>
              <a:xfrm flipH="1">
                <a:off x="425228" y="2878382"/>
                <a:ext cx="6336704" cy="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grpSp>
        <p:sp>
          <p:nvSpPr>
            <p:cNvPr id="334" name="Rectangle 333">
              <a:extLst>
                <a:ext uri="{FF2B5EF4-FFF2-40B4-BE49-F238E27FC236}">
                  <a16:creationId xmlns:a16="http://schemas.microsoft.com/office/drawing/2014/main" id="{22F3C604-D92C-9341-A99E-7ED044F6A93C}"/>
                </a:ext>
              </a:extLst>
            </p:cNvPr>
            <p:cNvSpPr/>
            <p:nvPr/>
          </p:nvSpPr>
          <p:spPr>
            <a:xfrm>
              <a:off x="6751268" y="1185192"/>
              <a:ext cx="483890" cy="563350"/>
            </a:xfrm>
            <a:prstGeom prst="rect">
              <a:avLst/>
            </a:prstGeom>
          </p:spPr>
          <p:txBody>
            <a:bodyPr wrap="none">
              <a:spAutoFit/>
            </a:bodyPr>
            <a:lstStyle/>
            <a:p>
              <a:r>
                <a:rPr lang="en-IN" sz="1400" dirty="0">
                  <a:solidFill>
                    <a:prstClr val="white"/>
                  </a:solidFill>
                </a:rPr>
                <a:t>5'</a:t>
              </a:r>
              <a:endParaRPr lang="en-US" sz="1400" dirty="0"/>
            </a:p>
          </p:txBody>
        </p:sp>
        <p:sp>
          <p:nvSpPr>
            <p:cNvPr id="335" name="Rectangle 334">
              <a:extLst>
                <a:ext uri="{FF2B5EF4-FFF2-40B4-BE49-F238E27FC236}">
                  <a16:creationId xmlns:a16="http://schemas.microsoft.com/office/drawing/2014/main" id="{D47E690B-B76F-2E4E-B6E3-4D8596D7DFB0}"/>
                </a:ext>
              </a:extLst>
            </p:cNvPr>
            <p:cNvSpPr/>
            <p:nvPr/>
          </p:nvSpPr>
          <p:spPr>
            <a:xfrm>
              <a:off x="201946" y="1186395"/>
              <a:ext cx="483890" cy="563347"/>
            </a:xfrm>
            <a:prstGeom prst="rect">
              <a:avLst/>
            </a:prstGeom>
          </p:spPr>
          <p:txBody>
            <a:bodyPr wrap="none">
              <a:spAutoFit/>
            </a:bodyPr>
            <a:lstStyle/>
            <a:p>
              <a:r>
                <a:rPr lang="en-IN" sz="1400" dirty="0">
                  <a:solidFill>
                    <a:prstClr val="white"/>
                  </a:solidFill>
                </a:rPr>
                <a:t>3'</a:t>
              </a:r>
              <a:endParaRPr lang="en-US" sz="1400" dirty="0"/>
            </a:p>
          </p:txBody>
        </p:sp>
      </p:grpSp>
      <p:grpSp>
        <p:nvGrpSpPr>
          <p:cNvPr id="66" name="Group 65">
            <a:extLst>
              <a:ext uri="{FF2B5EF4-FFF2-40B4-BE49-F238E27FC236}">
                <a16:creationId xmlns:a16="http://schemas.microsoft.com/office/drawing/2014/main" id="{73B58E3E-F6DD-4946-9A3A-E540F97FF1E2}"/>
              </a:ext>
            </a:extLst>
          </p:cNvPr>
          <p:cNvGrpSpPr/>
          <p:nvPr/>
        </p:nvGrpSpPr>
        <p:grpSpPr>
          <a:xfrm>
            <a:off x="3472953" y="1642487"/>
            <a:ext cx="446838" cy="81208"/>
            <a:chOff x="4147661" y="3356203"/>
            <a:chExt cx="446838" cy="81208"/>
          </a:xfrm>
        </p:grpSpPr>
        <p:cxnSp>
          <p:nvCxnSpPr>
            <p:cNvPr id="587" name="Straight Arrow Connector 586">
              <a:extLst>
                <a:ext uri="{FF2B5EF4-FFF2-40B4-BE49-F238E27FC236}">
                  <a16:creationId xmlns:a16="http://schemas.microsoft.com/office/drawing/2014/main" id="{61EC476C-CFFD-E14E-9DDD-D5A5B1F45AD5}"/>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588" name="Straight Arrow Connector 587">
              <a:extLst>
                <a:ext uri="{FF2B5EF4-FFF2-40B4-BE49-F238E27FC236}">
                  <a16:creationId xmlns:a16="http://schemas.microsoft.com/office/drawing/2014/main" id="{B5B61743-9B51-1446-A403-F49AB7BD3053}"/>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sp>
        <p:nvSpPr>
          <p:cNvPr id="1024" name="Down Arrow 1023">
            <a:extLst>
              <a:ext uri="{FF2B5EF4-FFF2-40B4-BE49-F238E27FC236}">
                <a16:creationId xmlns:a16="http://schemas.microsoft.com/office/drawing/2014/main" id="{123379F7-9634-5F4F-8EE0-BD1899082078}"/>
              </a:ext>
            </a:extLst>
          </p:cNvPr>
          <p:cNvSpPr/>
          <p:nvPr/>
        </p:nvSpPr>
        <p:spPr>
          <a:xfrm>
            <a:off x="2266976" y="2222568"/>
            <a:ext cx="228774" cy="360000"/>
          </a:xfrm>
          <a:prstGeom prst="downArrow">
            <a:avLst>
              <a:gd name="adj1" fmla="val 3401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Down Arrow 590">
            <a:extLst>
              <a:ext uri="{FF2B5EF4-FFF2-40B4-BE49-F238E27FC236}">
                <a16:creationId xmlns:a16="http://schemas.microsoft.com/office/drawing/2014/main" id="{019EF1E4-09BF-724B-9174-B0B358C5BA12}"/>
              </a:ext>
            </a:extLst>
          </p:cNvPr>
          <p:cNvSpPr/>
          <p:nvPr/>
        </p:nvSpPr>
        <p:spPr>
          <a:xfrm>
            <a:off x="2275449" y="3319094"/>
            <a:ext cx="228774" cy="360000"/>
          </a:xfrm>
          <a:prstGeom prst="downArrow">
            <a:avLst>
              <a:gd name="adj1" fmla="val 3401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3" name="Group 592">
            <a:extLst>
              <a:ext uri="{FF2B5EF4-FFF2-40B4-BE49-F238E27FC236}">
                <a16:creationId xmlns:a16="http://schemas.microsoft.com/office/drawing/2014/main" id="{ADEB1FDC-AD85-1940-A145-A09686A5FD38}"/>
              </a:ext>
            </a:extLst>
          </p:cNvPr>
          <p:cNvGrpSpPr/>
          <p:nvPr/>
        </p:nvGrpSpPr>
        <p:grpSpPr>
          <a:xfrm>
            <a:off x="34339" y="4165420"/>
            <a:ext cx="4665330" cy="361404"/>
            <a:chOff x="57802" y="3121126"/>
            <a:chExt cx="7141479" cy="661503"/>
          </a:xfrm>
        </p:grpSpPr>
        <p:grpSp>
          <p:nvGrpSpPr>
            <p:cNvPr id="598" name="Group 597">
              <a:extLst>
                <a:ext uri="{FF2B5EF4-FFF2-40B4-BE49-F238E27FC236}">
                  <a16:creationId xmlns:a16="http://schemas.microsoft.com/office/drawing/2014/main" id="{0F3F971E-92E1-B14A-9BA7-AB2506374FD5}"/>
                </a:ext>
              </a:extLst>
            </p:cNvPr>
            <p:cNvGrpSpPr/>
            <p:nvPr/>
          </p:nvGrpSpPr>
          <p:grpSpPr>
            <a:xfrm>
              <a:off x="606240" y="3121126"/>
              <a:ext cx="5741172" cy="312832"/>
              <a:chOff x="1147605" y="3860808"/>
              <a:chExt cx="5741172" cy="148804"/>
            </a:xfrm>
          </p:grpSpPr>
          <p:grpSp>
            <p:nvGrpSpPr>
              <p:cNvPr id="603" name="Group 602">
                <a:extLst>
                  <a:ext uri="{FF2B5EF4-FFF2-40B4-BE49-F238E27FC236}">
                    <a16:creationId xmlns:a16="http://schemas.microsoft.com/office/drawing/2014/main" id="{76487B3F-1FE9-2D4F-84B9-3BAE93F6474F}"/>
                  </a:ext>
                </a:extLst>
              </p:cNvPr>
              <p:cNvGrpSpPr/>
              <p:nvPr/>
            </p:nvGrpSpPr>
            <p:grpSpPr>
              <a:xfrm>
                <a:off x="5387662" y="3865612"/>
                <a:ext cx="1501115" cy="144000"/>
                <a:chOff x="5447149" y="3865612"/>
                <a:chExt cx="1501115" cy="144000"/>
              </a:xfrm>
            </p:grpSpPr>
            <p:grpSp>
              <p:nvGrpSpPr>
                <p:cNvPr id="641" name="Group 640">
                  <a:extLst>
                    <a:ext uri="{FF2B5EF4-FFF2-40B4-BE49-F238E27FC236}">
                      <a16:creationId xmlns:a16="http://schemas.microsoft.com/office/drawing/2014/main" id="{0778995E-C3AA-D249-9A7D-F5C4396497AA}"/>
                    </a:ext>
                  </a:extLst>
                </p:cNvPr>
                <p:cNvGrpSpPr/>
                <p:nvPr/>
              </p:nvGrpSpPr>
              <p:grpSpPr>
                <a:xfrm>
                  <a:off x="6287242" y="3865612"/>
                  <a:ext cx="661022" cy="144000"/>
                  <a:chOff x="6287242" y="3865612"/>
                  <a:chExt cx="661022" cy="144000"/>
                </a:xfrm>
              </p:grpSpPr>
              <p:grpSp>
                <p:nvGrpSpPr>
                  <p:cNvPr id="649" name="Group 648">
                    <a:extLst>
                      <a:ext uri="{FF2B5EF4-FFF2-40B4-BE49-F238E27FC236}">
                        <a16:creationId xmlns:a16="http://schemas.microsoft.com/office/drawing/2014/main" id="{C41C1566-C8FE-604B-BC75-A82B13D1B7A3}"/>
                      </a:ext>
                    </a:extLst>
                  </p:cNvPr>
                  <p:cNvGrpSpPr/>
                  <p:nvPr/>
                </p:nvGrpSpPr>
                <p:grpSpPr>
                  <a:xfrm>
                    <a:off x="6732240" y="3865612"/>
                    <a:ext cx="216024" cy="144000"/>
                    <a:chOff x="6732240" y="3865612"/>
                    <a:chExt cx="216024" cy="144000"/>
                  </a:xfrm>
                </p:grpSpPr>
                <p:cxnSp>
                  <p:nvCxnSpPr>
                    <p:cNvPr id="653" name="Straight Connector 652">
                      <a:extLst>
                        <a:ext uri="{FF2B5EF4-FFF2-40B4-BE49-F238E27FC236}">
                          <a16:creationId xmlns:a16="http://schemas.microsoft.com/office/drawing/2014/main" id="{0DAEEAF5-2BEE-5D45-A529-E8D9571446C0}"/>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54" name="Straight Connector 653">
                      <a:extLst>
                        <a:ext uri="{FF2B5EF4-FFF2-40B4-BE49-F238E27FC236}">
                          <a16:creationId xmlns:a16="http://schemas.microsoft.com/office/drawing/2014/main" id="{3C66E4C9-8308-C44C-9D9C-B5EF1EBACD16}"/>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50" name="Group 649">
                    <a:extLst>
                      <a:ext uri="{FF2B5EF4-FFF2-40B4-BE49-F238E27FC236}">
                        <a16:creationId xmlns:a16="http://schemas.microsoft.com/office/drawing/2014/main" id="{3B6F6F97-23A3-5140-910D-B9B5AA467B18}"/>
                      </a:ext>
                    </a:extLst>
                  </p:cNvPr>
                  <p:cNvGrpSpPr/>
                  <p:nvPr/>
                </p:nvGrpSpPr>
                <p:grpSpPr>
                  <a:xfrm>
                    <a:off x="6287242" y="3865612"/>
                    <a:ext cx="216024" cy="144000"/>
                    <a:chOff x="6732240" y="3865612"/>
                    <a:chExt cx="216024" cy="144000"/>
                  </a:xfrm>
                </p:grpSpPr>
                <p:cxnSp>
                  <p:nvCxnSpPr>
                    <p:cNvPr id="651" name="Straight Connector 650">
                      <a:extLst>
                        <a:ext uri="{FF2B5EF4-FFF2-40B4-BE49-F238E27FC236}">
                          <a16:creationId xmlns:a16="http://schemas.microsoft.com/office/drawing/2014/main" id="{2926DB62-3840-1647-B9F5-160FCEDBE7B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52" name="Straight Connector 651">
                      <a:extLst>
                        <a:ext uri="{FF2B5EF4-FFF2-40B4-BE49-F238E27FC236}">
                          <a16:creationId xmlns:a16="http://schemas.microsoft.com/office/drawing/2014/main" id="{0B1F2982-5616-774C-9FCC-F24DF6B6E834}"/>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642" name="Group 641">
                  <a:extLst>
                    <a:ext uri="{FF2B5EF4-FFF2-40B4-BE49-F238E27FC236}">
                      <a16:creationId xmlns:a16="http://schemas.microsoft.com/office/drawing/2014/main" id="{EA0FB993-0CB6-C84D-9D7C-92EDAE59DBF6}"/>
                    </a:ext>
                  </a:extLst>
                </p:cNvPr>
                <p:cNvGrpSpPr/>
                <p:nvPr/>
              </p:nvGrpSpPr>
              <p:grpSpPr>
                <a:xfrm>
                  <a:off x="5447149" y="3865612"/>
                  <a:ext cx="661022" cy="144000"/>
                  <a:chOff x="6287242" y="3865612"/>
                  <a:chExt cx="661022" cy="144000"/>
                </a:xfrm>
              </p:grpSpPr>
              <p:grpSp>
                <p:nvGrpSpPr>
                  <p:cNvPr id="643" name="Group 642">
                    <a:extLst>
                      <a:ext uri="{FF2B5EF4-FFF2-40B4-BE49-F238E27FC236}">
                        <a16:creationId xmlns:a16="http://schemas.microsoft.com/office/drawing/2014/main" id="{2C961013-1129-304E-B3E1-879FD033009F}"/>
                      </a:ext>
                    </a:extLst>
                  </p:cNvPr>
                  <p:cNvGrpSpPr/>
                  <p:nvPr/>
                </p:nvGrpSpPr>
                <p:grpSpPr>
                  <a:xfrm>
                    <a:off x="6732240" y="3865612"/>
                    <a:ext cx="216024" cy="144000"/>
                    <a:chOff x="6732240" y="3865612"/>
                    <a:chExt cx="216024" cy="144000"/>
                  </a:xfrm>
                </p:grpSpPr>
                <p:cxnSp>
                  <p:nvCxnSpPr>
                    <p:cNvPr id="647" name="Straight Connector 646">
                      <a:extLst>
                        <a:ext uri="{FF2B5EF4-FFF2-40B4-BE49-F238E27FC236}">
                          <a16:creationId xmlns:a16="http://schemas.microsoft.com/office/drawing/2014/main" id="{9F1AA3A2-3A4B-2B45-AA7C-3DBAD507CFE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48" name="Straight Connector 647">
                      <a:extLst>
                        <a:ext uri="{FF2B5EF4-FFF2-40B4-BE49-F238E27FC236}">
                          <a16:creationId xmlns:a16="http://schemas.microsoft.com/office/drawing/2014/main" id="{6366BBD5-1818-0E4F-AA00-786290FDF8D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44" name="Group 643">
                    <a:extLst>
                      <a:ext uri="{FF2B5EF4-FFF2-40B4-BE49-F238E27FC236}">
                        <a16:creationId xmlns:a16="http://schemas.microsoft.com/office/drawing/2014/main" id="{4FC2C102-3B5C-CE42-B88E-96C83E93541D}"/>
                      </a:ext>
                    </a:extLst>
                  </p:cNvPr>
                  <p:cNvGrpSpPr/>
                  <p:nvPr/>
                </p:nvGrpSpPr>
                <p:grpSpPr>
                  <a:xfrm>
                    <a:off x="6287242" y="3865612"/>
                    <a:ext cx="216024" cy="144000"/>
                    <a:chOff x="6732240" y="3865612"/>
                    <a:chExt cx="216024" cy="144000"/>
                  </a:xfrm>
                </p:grpSpPr>
                <p:cxnSp>
                  <p:nvCxnSpPr>
                    <p:cNvPr id="645" name="Straight Connector 644">
                      <a:extLst>
                        <a:ext uri="{FF2B5EF4-FFF2-40B4-BE49-F238E27FC236}">
                          <a16:creationId xmlns:a16="http://schemas.microsoft.com/office/drawing/2014/main" id="{85581C60-DBCF-6D4A-86A4-BA9773AA818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46" name="Straight Connector 645">
                      <a:extLst>
                        <a:ext uri="{FF2B5EF4-FFF2-40B4-BE49-F238E27FC236}">
                          <a16:creationId xmlns:a16="http://schemas.microsoft.com/office/drawing/2014/main" id="{F8B1E9F1-0B5E-DC45-860D-B74C5E5452DD}"/>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604" name="Group 603">
                <a:extLst>
                  <a:ext uri="{FF2B5EF4-FFF2-40B4-BE49-F238E27FC236}">
                    <a16:creationId xmlns:a16="http://schemas.microsoft.com/office/drawing/2014/main" id="{02DA4C54-7189-2543-845A-6851C9D7B4DB}"/>
                  </a:ext>
                </a:extLst>
              </p:cNvPr>
              <p:cNvGrpSpPr/>
              <p:nvPr/>
            </p:nvGrpSpPr>
            <p:grpSpPr>
              <a:xfrm>
                <a:off x="3689947" y="3865612"/>
                <a:ext cx="1501115" cy="144000"/>
                <a:chOff x="5447149" y="3865612"/>
                <a:chExt cx="1501115" cy="144000"/>
              </a:xfrm>
            </p:grpSpPr>
            <p:grpSp>
              <p:nvGrpSpPr>
                <p:cNvPr id="627" name="Group 626">
                  <a:extLst>
                    <a:ext uri="{FF2B5EF4-FFF2-40B4-BE49-F238E27FC236}">
                      <a16:creationId xmlns:a16="http://schemas.microsoft.com/office/drawing/2014/main" id="{A34D9977-5575-8B43-9153-34C76FCBE65C}"/>
                    </a:ext>
                  </a:extLst>
                </p:cNvPr>
                <p:cNvGrpSpPr/>
                <p:nvPr/>
              </p:nvGrpSpPr>
              <p:grpSpPr>
                <a:xfrm>
                  <a:off x="6287242" y="3865612"/>
                  <a:ext cx="661022" cy="144000"/>
                  <a:chOff x="6287242" y="3865612"/>
                  <a:chExt cx="661022" cy="144000"/>
                </a:xfrm>
              </p:grpSpPr>
              <p:grpSp>
                <p:nvGrpSpPr>
                  <p:cNvPr id="635" name="Group 634">
                    <a:extLst>
                      <a:ext uri="{FF2B5EF4-FFF2-40B4-BE49-F238E27FC236}">
                        <a16:creationId xmlns:a16="http://schemas.microsoft.com/office/drawing/2014/main" id="{76FAC83F-4B0C-1B42-A9BF-12C48C813224}"/>
                      </a:ext>
                    </a:extLst>
                  </p:cNvPr>
                  <p:cNvGrpSpPr/>
                  <p:nvPr/>
                </p:nvGrpSpPr>
                <p:grpSpPr>
                  <a:xfrm>
                    <a:off x="6732240" y="3865612"/>
                    <a:ext cx="216024" cy="144000"/>
                    <a:chOff x="6732240" y="3865612"/>
                    <a:chExt cx="216024" cy="144000"/>
                  </a:xfrm>
                </p:grpSpPr>
                <p:cxnSp>
                  <p:nvCxnSpPr>
                    <p:cNvPr id="639" name="Straight Connector 638">
                      <a:extLst>
                        <a:ext uri="{FF2B5EF4-FFF2-40B4-BE49-F238E27FC236}">
                          <a16:creationId xmlns:a16="http://schemas.microsoft.com/office/drawing/2014/main" id="{17CFAC2A-AFB4-DF4F-961B-901670A6CB6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40" name="Straight Connector 639">
                      <a:extLst>
                        <a:ext uri="{FF2B5EF4-FFF2-40B4-BE49-F238E27FC236}">
                          <a16:creationId xmlns:a16="http://schemas.microsoft.com/office/drawing/2014/main" id="{C5C809C0-4A15-C645-8E6E-C978EE14F092}"/>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36" name="Group 635">
                    <a:extLst>
                      <a:ext uri="{FF2B5EF4-FFF2-40B4-BE49-F238E27FC236}">
                        <a16:creationId xmlns:a16="http://schemas.microsoft.com/office/drawing/2014/main" id="{3AC4DEED-5FAB-354F-AC0E-FCD074667AB5}"/>
                      </a:ext>
                    </a:extLst>
                  </p:cNvPr>
                  <p:cNvGrpSpPr/>
                  <p:nvPr/>
                </p:nvGrpSpPr>
                <p:grpSpPr>
                  <a:xfrm>
                    <a:off x="6287242" y="3865612"/>
                    <a:ext cx="216024" cy="144000"/>
                    <a:chOff x="6732240" y="3865612"/>
                    <a:chExt cx="216024" cy="144000"/>
                  </a:xfrm>
                </p:grpSpPr>
                <p:cxnSp>
                  <p:nvCxnSpPr>
                    <p:cNvPr id="637" name="Straight Connector 636">
                      <a:extLst>
                        <a:ext uri="{FF2B5EF4-FFF2-40B4-BE49-F238E27FC236}">
                          <a16:creationId xmlns:a16="http://schemas.microsoft.com/office/drawing/2014/main" id="{F9215D81-2F8A-8440-9F20-845ABE3FF93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38" name="Straight Connector 637">
                      <a:extLst>
                        <a:ext uri="{FF2B5EF4-FFF2-40B4-BE49-F238E27FC236}">
                          <a16:creationId xmlns:a16="http://schemas.microsoft.com/office/drawing/2014/main" id="{C4577EA0-340F-384A-8828-0450D9A64CA2}"/>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628" name="Group 627">
                  <a:extLst>
                    <a:ext uri="{FF2B5EF4-FFF2-40B4-BE49-F238E27FC236}">
                      <a16:creationId xmlns:a16="http://schemas.microsoft.com/office/drawing/2014/main" id="{0F4F981B-7908-3640-BB87-A460450CB093}"/>
                    </a:ext>
                  </a:extLst>
                </p:cNvPr>
                <p:cNvGrpSpPr/>
                <p:nvPr/>
              </p:nvGrpSpPr>
              <p:grpSpPr>
                <a:xfrm>
                  <a:off x="5447149" y="3865612"/>
                  <a:ext cx="661022" cy="144000"/>
                  <a:chOff x="6287242" y="3865612"/>
                  <a:chExt cx="661022" cy="144000"/>
                </a:xfrm>
              </p:grpSpPr>
              <p:grpSp>
                <p:nvGrpSpPr>
                  <p:cNvPr id="629" name="Group 628">
                    <a:extLst>
                      <a:ext uri="{FF2B5EF4-FFF2-40B4-BE49-F238E27FC236}">
                        <a16:creationId xmlns:a16="http://schemas.microsoft.com/office/drawing/2014/main" id="{057F4A60-E96B-B143-B46A-131C37E7CC53}"/>
                      </a:ext>
                    </a:extLst>
                  </p:cNvPr>
                  <p:cNvGrpSpPr/>
                  <p:nvPr/>
                </p:nvGrpSpPr>
                <p:grpSpPr>
                  <a:xfrm>
                    <a:off x="6732240" y="3865612"/>
                    <a:ext cx="216024" cy="144000"/>
                    <a:chOff x="6732240" y="3865612"/>
                    <a:chExt cx="216024" cy="144000"/>
                  </a:xfrm>
                </p:grpSpPr>
                <p:cxnSp>
                  <p:nvCxnSpPr>
                    <p:cNvPr id="633" name="Straight Connector 632">
                      <a:extLst>
                        <a:ext uri="{FF2B5EF4-FFF2-40B4-BE49-F238E27FC236}">
                          <a16:creationId xmlns:a16="http://schemas.microsoft.com/office/drawing/2014/main" id="{D648C6C2-D014-CE46-89A5-78B0A9965A8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34" name="Straight Connector 633">
                      <a:extLst>
                        <a:ext uri="{FF2B5EF4-FFF2-40B4-BE49-F238E27FC236}">
                          <a16:creationId xmlns:a16="http://schemas.microsoft.com/office/drawing/2014/main" id="{BA0809F9-30EB-604A-889E-72FB3BEDC444}"/>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30" name="Group 629">
                    <a:extLst>
                      <a:ext uri="{FF2B5EF4-FFF2-40B4-BE49-F238E27FC236}">
                        <a16:creationId xmlns:a16="http://schemas.microsoft.com/office/drawing/2014/main" id="{2E29AE95-C243-AF4A-9C71-135C4928420E}"/>
                      </a:ext>
                    </a:extLst>
                  </p:cNvPr>
                  <p:cNvGrpSpPr/>
                  <p:nvPr/>
                </p:nvGrpSpPr>
                <p:grpSpPr>
                  <a:xfrm>
                    <a:off x="6287242" y="3865612"/>
                    <a:ext cx="216024" cy="144000"/>
                    <a:chOff x="6732240" y="3865612"/>
                    <a:chExt cx="216024" cy="144000"/>
                  </a:xfrm>
                </p:grpSpPr>
                <p:cxnSp>
                  <p:nvCxnSpPr>
                    <p:cNvPr id="631" name="Straight Connector 630">
                      <a:extLst>
                        <a:ext uri="{FF2B5EF4-FFF2-40B4-BE49-F238E27FC236}">
                          <a16:creationId xmlns:a16="http://schemas.microsoft.com/office/drawing/2014/main" id="{4CE0E563-6EE9-FC47-81BD-28B47224BE0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32" name="Straight Connector 631">
                      <a:extLst>
                        <a:ext uri="{FF2B5EF4-FFF2-40B4-BE49-F238E27FC236}">
                          <a16:creationId xmlns:a16="http://schemas.microsoft.com/office/drawing/2014/main" id="{B8D40C8A-FD14-714B-878D-DB10BCDFA5D2}"/>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605" name="Group 604">
                <a:extLst>
                  <a:ext uri="{FF2B5EF4-FFF2-40B4-BE49-F238E27FC236}">
                    <a16:creationId xmlns:a16="http://schemas.microsoft.com/office/drawing/2014/main" id="{2EC8E14A-2C3C-5349-8AFC-07735CF1376A}"/>
                  </a:ext>
                </a:extLst>
              </p:cNvPr>
              <p:cNvGrpSpPr/>
              <p:nvPr/>
            </p:nvGrpSpPr>
            <p:grpSpPr>
              <a:xfrm>
                <a:off x="1979712" y="3865612"/>
                <a:ext cx="1501115" cy="144000"/>
                <a:chOff x="5447149" y="3865612"/>
                <a:chExt cx="1501115" cy="144000"/>
              </a:xfrm>
            </p:grpSpPr>
            <p:grpSp>
              <p:nvGrpSpPr>
                <p:cNvPr id="613" name="Group 612">
                  <a:extLst>
                    <a:ext uri="{FF2B5EF4-FFF2-40B4-BE49-F238E27FC236}">
                      <a16:creationId xmlns:a16="http://schemas.microsoft.com/office/drawing/2014/main" id="{45A7C7E3-9EF5-DB4E-90D4-07F2299917AE}"/>
                    </a:ext>
                  </a:extLst>
                </p:cNvPr>
                <p:cNvGrpSpPr/>
                <p:nvPr/>
              </p:nvGrpSpPr>
              <p:grpSpPr>
                <a:xfrm>
                  <a:off x="6287242" y="3865612"/>
                  <a:ext cx="661022" cy="144000"/>
                  <a:chOff x="6287242" y="3865612"/>
                  <a:chExt cx="661022" cy="144000"/>
                </a:xfrm>
              </p:grpSpPr>
              <p:grpSp>
                <p:nvGrpSpPr>
                  <p:cNvPr id="621" name="Group 620">
                    <a:extLst>
                      <a:ext uri="{FF2B5EF4-FFF2-40B4-BE49-F238E27FC236}">
                        <a16:creationId xmlns:a16="http://schemas.microsoft.com/office/drawing/2014/main" id="{9295CBFE-48F5-5D49-8AF9-B194D2C74122}"/>
                      </a:ext>
                    </a:extLst>
                  </p:cNvPr>
                  <p:cNvGrpSpPr/>
                  <p:nvPr/>
                </p:nvGrpSpPr>
                <p:grpSpPr>
                  <a:xfrm>
                    <a:off x="6732240" y="3865612"/>
                    <a:ext cx="216024" cy="144000"/>
                    <a:chOff x="6732240" y="3865612"/>
                    <a:chExt cx="216024" cy="144000"/>
                  </a:xfrm>
                </p:grpSpPr>
                <p:cxnSp>
                  <p:nvCxnSpPr>
                    <p:cNvPr id="625" name="Straight Connector 624">
                      <a:extLst>
                        <a:ext uri="{FF2B5EF4-FFF2-40B4-BE49-F238E27FC236}">
                          <a16:creationId xmlns:a16="http://schemas.microsoft.com/office/drawing/2014/main" id="{61E84ABC-8166-A041-999B-A97B093F798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26" name="Straight Connector 625">
                      <a:extLst>
                        <a:ext uri="{FF2B5EF4-FFF2-40B4-BE49-F238E27FC236}">
                          <a16:creationId xmlns:a16="http://schemas.microsoft.com/office/drawing/2014/main" id="{5CD668CF-865C-1544-A1BC-FC266163B83C}"/>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22" name="Group 621">
                    <a:extLst>
                      <a:ext uri="{FF2B5EF4-FFF2-40B4-BE49-F238E27FC236}">
                        <a16:creationId xmlns:a16="http://schemas.microsoft.com/office/drawing/2014/main" id="{89E3A0E7-F2C3-A44F-B5D1-1883E8DD62FE}"/>
                      </a:ext>
                    </a:extLst>
                  </p:cNvPr>
                  <p:cNvGrpSpPr/>
                  <p:nvPr/>
                </p:nvGrpSpPr>
                <p:grpSpPr>
                  <a:xfrm>
                    <a:off x="6287242" y="3865612"/>
                    <a:ext cx="216024" cy="144000"/>
                    <a:chOff x="6732240" y="3865612"/>
                    <a:chExt cx="216024" cy="144000"/>
                  </a:xfrm>
                </p:grpSpPr>
                <p:cxnSp>
                  <p:nvCxnSpPr>
                    <p:cNvPr id="623" name="Straight Connector 622">
                      <a:extLst>
                        <a:ext uri="{FF2B5EF4-FFF2-40B4-BE49-F238E27FC236}">
                          <a16:creationId xmlns:a16="http://schemas.microsoft.com/office/drawing/2014/main" id="{661A4421-91DA-F14E-871E-3B3B7B246450}"/>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24" name="Straight Connector 623">
                      <a:extLst>
                        <a:ext uri="{FF2B5EF4-FFF2-40B4-BE49-F238E27FC236}">
                          <a16:creationId xmlns:a16="http://schemas.microsoft.com/office/drawing/2014/main" id="{7B2CA337-99AC-2840-86B0-973D6A4465F6}"/>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614" name="Group 613">
                  <a:extLst>
                    <a:ext uri="{FF2B5EF4-FFF2-40B4-BE49-F238E27FC236}">
                      <a16:creationId xmlns:a16="http://schemas.microsoft.com/office/drawing/2014/main" id="{9D2B7B02-9D44-AC40-AAFF-12A9B3917F03}"/>
                    </a:ext>
                  </a:extLst>
                </p:cNvPr>
                <p:cNvGrpSpPr/>
                <p:nvPr/>
              </p:nvGrpSpPr>
              <p:grpSpPr>
                <a:xfrm>
                  <a:off x="5447149" y="3865612"/>
                  <a:ext cx="661022" cy="144000"/>
                  <a:chOff x="6287242" y="3865612"/>
                  <a:chExt cx="661022" cy="144000"/>
                </a:xfrm>
              </p:grpSpPr>
              <p:grpSp>
                <p:nvGrpSpPr>
                  <p:cNvPr id="615" name="Group 614">
                    <a:extLst>
                      <a:ext uri="{FF2B5EF4-FFF2-40B4-BE49-F238E27FC236}">
                        <a16:creationId xmlns:a16="http://schemas.microsoft.com/office/drawing/2014/main" id="{296BAF2E-A43F-6A42-BBD9-794403D0E1AF}"/>
                      </a:ext>
                    </a:extLst>
                  </p:cNvPr>
                  <p:cNvGrpSpPr/>
                  <p:nvPr/>
                </p:nvGrpSpPr>
                <p:grpSpPr>
                  <a:xfrm>
                    <a:off x="6732240" y="3865612"/>
                    <a:ext cx="216024" cy="144000"/>
                    <a:chOff x="6732240" y="3865612"/>
                    <a:chExt cx="216024" cy="144000"/>
                  </a:xfrm>
                </p:grpSpPr>
                <p:cxnSp>
                  <p:nvCxnSpPr>
                    <p:cNvPr id="619" name="Straight Connector 618">
                      <a:extLst>
                        <a:ext uri="{FF2B5EF4-FFF2-40B4-BE49-F238E27FC236}">
                          <a16:creationId xmlns:a16="http://schemas.microsoft.com/office/drawing/2014/main" id="{512F1BF6-C341-3D4B-BFB5-0136B4A8210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20" name="Straight Connector 619">
                      <a:extLst>
                        <a:ext uri="{FF2B5EF4-FFF2-40B4-BE49-F238E27FC236}">
                          <a16:creationId xmlns:a16="http://schemas.microsoft.com/office/drawing/2014/main" id="{C4DE9DCF-7C57-D54F-B0F2-99430EB0288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16" name="Group 615">
                    <a:extLst>
                      <a:ext uri="{FF2B5EF4-FFF2-40B4-BE49-F238E27FC236}">
                        <a16:creationId xmlns:a16="http://schemas.microsoft.com/office/drawing/2014/main" id="{EE811ADD-0615-8943-8333-C80220CC5EED}"/>
                      </a:ext>
                    </a:extLst>
                  </p:cNvPr>
                  <p:cNvGrpSpPr/>
                  <p:nvPr/>
                </p:nvGrpSpPr>
                <p:grpSpPr>
                  <a:xfrm>
                    <a:off x="6287242" y="3865612"/>
                    <a:ext cx="216024" cy="144000"/>
                    <a:chOff x="6732240" y="3865612"/>
                    <a:chExt cx="216024" cy="144000"/>
                  </a:xfrm>
                </p:grpSpPr>
                <p:cxnSp>
                  <p:nvCxnSpPr>
                    <p:cNvPr id="617" name="Straight Connector 616">
                      <a:extLst>
                        <a:ext uri="{FF2B5EF4-FFF2-40B4-BE49-F238E27FC236}">
                          <a16:creationId xmlns:a16="http://schemas.microsoft.com/office/drawing/2014/main" id="{57E94410-51AC-4A42-AE72-96779EED005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18" name="Straight Connector 617">
                      <a:extLst>
                        <a:ext uri="{FF2B5EF4-FFF2-40B4-BE49-F238E27FC236}">
                          <a16:creationId xmlns:a16="http://schemas.microsoft.com/office/drawing/2014/main" id="{289736BE-D1A9-9C4D-8BCE-F39802294561}"/>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606" name="Group 605">
                <a:extLst>
                  <a:ext uri="{FF2B5EF4-FFF2-40B4-BE49-F238E27FC236}">
                    <a16:creationId xmlns:a16="http://schemas.microsoft.com/office/drawing/2014/main" id="{5C96DFEC-CA37-3B40-807B-BB38E0D31827}"/>
                  </a:ext>
                </a:extLst>
              </p:cNvPr>
              <p:cNvGrpSpPr/>
              <p:nvPr/>
            </p:nvGrpSpPr>
            <p:grpSpPr>
              <a:xfrm>
                <a:off x="1147605" y="3860808"/>
                <a:ext cx="661022" cy="144000"/>
                <a:chOff x="6287242" y="3865612"/>
                <a:chExt cx="661022" cy="144000"/>
              </a:xfrm>
            </p:grpSpPr>
            <p:grpSp>
              <p:nvGrpSpPr>
                <p:cNvPr id="607" name="Group 606">
                  <a:extLst>
                    <a:ext uri="{FF2B5EF4-FFF2-40B4-BE49-F238E27FC236}">
                      <a16:creationId xmlns:a16="http://schemas.microsoft.com/office/drawing/2014/main" id="{73C6C397-1FAF-1746-92C7-E1C0940C785E}"/>
                    </a:ext>
                  </a:extLst>
                </p:cNvPr>
                <p:cNvGrpSpPr/>
                <p:nvPr/>
              </p:nvGrpSpPr>
              <p:grpSpPr>
                <a:xfrm>
                  <a:off x="6732240" y="3865612"/>
                  <a:ext cx="216024" cy="144000"/>
                  <a:chOff x="6732240" y="3865612"/>
                  <a:chExt cx="216024" cy="144000"/>
                </a:xfrm>
              </p:grpSpPr>
              <p:cxnSp>
                <p:nvCxnSpPr>
                  <p:cNvPr id="611" name="Straight Connector 610">
                    <a:extLst>
                      <a:ext uri="{FF2B5EF4-FFF2-40B4-BE49-F238E27FC236}">
                        <a16:creationId xmlns:a16="http://schemas.microsoft.com/office/drawing/2014/main" id="{BAFD54A5-D901-A248-810A-F719D745834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12" name="Straight Connector 611">
                    <a:extLst>
                      <a:ext uri="{FF2B5EF4-FFF2-40B4-BE49-F238E27FC236}">
                        <a16:creationId xmlns:a16="http://schemas.microsoft.com/office/drawing/2014/main" id="{83E1C821-3530-FB49-AD83-E267158D4027}"/>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608" name="Group 607">
                  <a:extLst>
                    <a:ext uri="{FF2B5EF4-FFF2-40B4-BE49-F238E27FC236}">
                      <a16:creationId xmlns:a16="http://schemas.microsoft.com/office/drawing/2014/main" id="{DDCED217-1BFF-2F46-9B56-DC635600702A}"/>
                    </a:ext>
                  </a:extLst>
                </p:cNvPr>
                <p:cNvGrpSpPr/>
                <p:nvPr/>
              </p:nvGrpSpPr>
              <p:grpSpPr>
                <a:xfrm>
                  <a:off x="6287242" y="3865612"/>
                  <a:ext cx="216024" cy="144000"/>
                  <a:chOff x="6732240" y="3865612"/>
                  <a:chExt cx="216024" cy="144000"/>
                </a:xfrm>
              </p:grpSpPr>
              <p:cxnSp>
                <p:nvCxnSpPr>
                  <p:cNvPr id="609" name="Straight Connector 608">
                    <a:extLst>
                      <a:ext uri="{FF2B5EF4-FFF2-40B4-BE49-F238E27FC236}">
                        <a16:creationId xmlns:a16="http://schemas.microsoft.com/office/drawing/2014/main" id="{0F49FFCD-CDF0-554D-8863-C8ED8D08CDF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10" name="Straight Connector 609">
                    <a:extLst>
                      <a:ext uri="{FF2B5EF4-FFF2-40B4-BE49-F238E27FC236}">
                        <a16:creationId xmlns:a16="http://schemas.microsoft.com/office/drawing/2014/main" id="{C2BEAB98-800F-6F4A-85C0-F03F303FD52E}"/>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599" name="Group 598">
              <a:extLst>
                <a:ext uri="{FF2B5EF4-FFF2-40B4-BE49-F238E27FC236}">
                  <a16:creationId xmlns:a16="http://schemas.microsoft.com/office/drawing/2014/main" id="{5184BF91-C5AB-A748-BAD6-0E8BDB4F2862}"/>
                </a:ext>
              </a:extLst>
            </p:cNvPr>
            <p:cNvGrpSpPr/>
            <p:nvPr/>
          </p:nvGrpSpPr>
          <p:grpSpPr>
            <a:xfrm>
              <a:off x="57802" y="3219283"/>
              <a:ext cx="7141479" cy="563346"/>
              <a:chOff x="57802" y="3404958"/>
              <a:chExt cx="7141479" cy="563346"/>
            </a:xfrm>
          </p:grpSpPr>
          <p:cxnSp>
            <p:nvCxnSpPr>
              <p:cNvPr id="600" name="Straight Arrow Connector 599">
                <a:extLst>
                  <a:ext uri="{FF2B5EF4-FFF2-40B4-BE49-F238E27FC236}">
                    <a16:creationId xmlns:a16="http://schemas.microsoft.com/office/drawing/2014/main" id="{ED771D73-0937-3F4D-AE5B-20FC1E4551FF}"/>
                  </a:ext>
                </a:extLst>
              </p:cNvPr>
              <p:cNvCxnSpPr>
                <a:cxnSpLocks/>
              </p:cNvCxnSpPr>
              <p:nvPr/>
            </p:nvCxnSpPr>
            <p:spPr>
              <a:xfrm>
                <a:off x="422287" y="3595351"/>
                <a:ext cx="6336704" cy="0"/>
              </a:xfrm>
              <a:prstGeom prst="straightConnector1">
                <a:avLst/>
              </a:prstGeom>
              <a:ln>
                <a:tailEnd type="none"/>
              </a:ln>
            </p:spPr>
            <p:style>
              <a:lnRef idx="3">
                <a:schemeClr val="accent3"/>
              </a:lnRef>
              <a:fillRef idx="0">
                <a:schemeClr val="accent3"/>
              </a:fillRef>
              <a:effectRef idx="2">
                <a:schemeClr val="accent3"/>
              </a:effectRef>
              <a:fontRef idx="minor">
                <a:schemeClr val="tx1"/>
              </a:fontRef>
            </p:style>
          </p:cxnSp>
          <p:sp>
            <p:nvSpPr>
              <p:cNvPr id="601" name="Rectangle 600">
                <a:extLst>
                  <a:ext uri="{FF2B5EF4-FFF2-40B4-BE49-F238E27FC236}">
                    <a16:creationId xmlns:a16="http://schemas.microsoft.com/office/drawing/2014/main" id="{A9666560-5526-094D-9782-BA91882B89EE}"/>
                  </a:ext>
                </a:extLst>
              </p:cNvPr>
              <p:cNvSpPr/>
              <p:nvPr/>
            </p:nvSpPr>
            <p:spPr>
              <a:xfrm>
                <a:off x="57802" y="3404958"/>
                <a:ext cx="483890" cy="563345"/>
              </a:xfrm>
              <a:prstGeom prst="rect">
                <a:avLst/>
              </a:prstGeom>
            </p:spPr>
            <p:txBody>
              <a:bodyPr wrap="none">
                <a:spAutoFit/>
              </a:bodyPr>
              <a:lstStyle/>
              <a:p>
                <a:r>
                  <a:rPr lang="en-IN" sz="1400" dirty="0">
                    <a:solidFill>
                      <a:prstClr val="white"/>
                    </a:solidFill>
                  </a:rPr>
                  <a:t>5'</a:t>
                </a:r>
                <a:endParaRPr lang="en-US" sz="1400" dirty="0"/>
              </a:p>
            </p:txBody>
          </p:sp>
          <p:sp>
            <p:nvSpPr>
              <p:cNvPr id="602" name="Rectangle 601">
                <a:extLst>
                  <a:ext uri="{FF2B5EF4-FFF2-40B4-BE49-F238E27FC236}">
                    <a16:creationId xmlns:a16="http://schemas.microsoft.com/office/drawing/2014/main" id="{22D6C620-8A8D-BC4F-B7C4-9E5A7C04075A}"/>
                  </a:ext>
                </a:extLst>
              </p:cNvPr>
              <p:cNvSpPr/>
              <p:nvPr/>
            </p:nvSpPr>
            <p:spPr>
              <a:xfrm>
                <a:off x="6715391" y="3404958"/>
                <a:ext cx="483890" cy="563346"/>
              </a:xfrm>
              <a:prstGeom prst="rect">
                <a:avLst/>
              </a:prstGeom>
            </p:spPr>
            <p:txBody>
              <a:bodyPr wrap="none">
                <a:spAutoFit/>
              </a:bodyPr>
              <a:lstStyle/>
              <a:p>
                <a:r>
                  <a:rPr lang="en-IN" sz="1400" dirty="0">
                    <a:solidFill>
                      <a:prstClr val="white"/>
                    </a:solidFill>
                  </a:rPr>
                  <a:t>3'</a:t>
                </a:r>
                <a:endParaRPr lang="en-US" sz="1400" dirty="0"/>
              </a:p>
            </p:txBody>
          </p:sp>
        </p:grpSp>
      </p:grpSp>
      <p:grpSp>
        <p:nvGrpSpPr>
          <p:cNvPr id="594" name="Group 593">
            <a:extLst>
              <a:ext uri="{FF2B5EF4-FFF2-40B4-BE49-F238E27FC236}">
                <a16:creationId xmlns:a16="http://schemas.microsoft.com/office/drawing/2014/main" id="{87381F09-9AC1-0547-B87B-C0CD9110BFEF}"/>
              </a:ext>
            </a:extLst>
          </p:cNvPr>
          <p:cNvGrpSpPr/>
          <p:nvPr/>
        </p:nvGrpSpPr>
        <p:grpSpPr>
          <a:xfrm flipH="1" flipV="1">
            <a:off x="773421" y="4068288"/>
            <a:ext cx="447478" cy="78681"/>
            <a:chOff x="934692" y="1991976"/>
            <a:chExt cx="684980" cy="144016"/>
          </a:xfrm>
        </p:grpSpPr>
        <p:cxnSp>
          <p:nvCxnSpPr>
            <p:cNvPr id="596" name="Straight Arrow Connector 595">
              <a:extLst>
                <a:ext uri="{FF2B5EF4-FFF2-40B4-BE49-F238E27FC236}">
                  <a16:creationId xmlns:a16="http://schemas.microsoft.com/office/drawing/2014/main" id="{82326E7D-7B5C-6C4E-B8C8-492D8C5AD455}"/>
                </a:ext>
              </a:extLst>
            </p:cNvPr>
            <p:cNvCxnSpPr>
              <a:cxnSpLocks/>
            </p:cNvCxnSpPr>
            <p:nvPr/>
          </p:nvCxnSpPr>
          <p:spPr>
            <a:xfrm flipH="1">
              <a:off x="935672" y="1993404"/>
              <a:ext cx="684000"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597" name="Straight Arrow Connector 596">
              <a:extLst>
                <a:ext uri="{FF2B5EF4-FFF2-40B4-BE49-F238E27FC236}">
                  <a16:creationId xmlns:a16="http://schemas.microsoft.com/office/drawing/2014/main" id="{D4CEA907-E768-4243-8583-3C34C0C659F3}"/>
                </a:ext>
              </a:extLst>
            </p:cNvPr>
            <p:cNvCxnSpPr>
              <a:cxnSpLocks/>
            </p:cNvCxnSpPr>
            <p:nvPr/>
          </p:nvCxnSpPr>
          <p:spPr>
            <a:xfrm flipH="1" flipV="1">
              <a:off x="934692" y="1991976"/>
              <a:ext cx="131887" cy="144016"/>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595" name="Straight Arrow Connector 594">
            <a:extLst>
              <a:ext uri="{FF2B5EF4-FFF2-40B4-BE49-F238E27FC236}">
                <a16:creationId xmlns:a16="http://schemas.microsoft.com/office/drawing/2014/main" id="{16F82517-2CE0-424A-8366-EA47AF76DB75}"/>
              </a:ext>
            </a:extLst>
          </p:cNvPr>
          <p:cNvCxnSpPr>
            <a:cxnSpLocks/>
          </p:cNvCxnSpPr>
          <p:nvPr/>
        </p:nvCxnSpPr>
        <p:spPr>
          <a:xfrm flipV="1">
            <a:off x="1298687" y="4146189"/>
            <a:ext cx="2869172" cy="0"/>
          </a:xfrm>
          <a:prstGeom prst="straightConnector1">
            <a:avLst/>
          </a:prstGeom>
          <a:ln w="47625" cap="rnd">
            <a:solidFill>
              <a:schemeClr val="accent6">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nvGrpSpPr>
          <p:cNvPr id="656" name="Group 655">
            <a:extLst>
              <a:ext uri="{FF2B5EF4-FFF2-40B4-BE49-F238E27FC236}">
                <a16:creationId xmlns:a16="http://schemas.microsoft.com/office/drawing/2014/main" id="{C3FEBFE0-38CD-AF46-A3B0-DE7597F3DEAC}"/>
              </a:ext>
            </a:extLst>
          </p:cNvPr>
          <p:cNvGrpSpPr/>
          <p:nvPr/>
        </p:nvGrpSpPr>
        <p:grpSpPr>
          <a:xfrm>
            <a:off x="56336" y="3560691"/>
            <a:ext cx="4634660" cy="329491"/>
            <a:chOff x="139370" y="1188247"/>
            <a:chExt cx="7094531" cy="603089"/>
          </a:xfrm>
        </p:grpSpPr>
        <p:grpSp>
          <p:nvGrpSpPr>
            <p:cNvPr id="661" name="Group 660">
              <a:extLst>
                <a:ext uri="{FF2B5EF4-FFF2-40B4-BE49-F238E27FC236}">
                  <a16:creationId xmlns:a16="http://schemas.microsoft.com/office/drawing/2014/main" id="{AA27917F-BA71-2B4C-80F7-770457E6907B}"/>
                </a:ext>
              </a:extLst>
            </p:cNvPr>
            <p:cNvGrpSpPr/>
            <p:nvPr/>
          </p:nvGrpSpPr>
          <p:grpSpPr>
            <a:xfrm>
              <a:off x="490090" y="1474549"/>
              <a:ext cx="6336704" cy="312840"/>
              <a:chOff x="425228" y="2857493"/>
              <a:chExt cx="6336704" cy="312840"/>
            </a:xfrm>
          </p:grpSpPr>
          <p:grpSp>
            <p:nvGrpSpPr>
              <p:cNvPr id="664" name="Group 663">
                <a:extLst>
                  <a:ext uri="{FF2B5EF4-FFF2-40B4-BE49-F238E27FC236}">
                    <a16:creationId xmlns:a16="http://schemas.microsoft.com/office/drawing/2014/main" id="{32CE3456-B07E-6A4E-A9E5-9AF6C7E42852}"/>
                  </a:ext>
                </a:extLst>
              </p:cNvPr>
              <p:cNvGrpSpPr/>
              <p:nvPr/>
            </p:nvGrpSpPr>
            <p:grpSpPr>
              <a:xfrm>
                <a:off x="606240" y="2857493"/>
                <a:ext cx="5741172" cy="312840"/>
                <a:chOff x="1147605" y="3735411"/>
                <a:chExt cx="5741172" cy="148808"/>
              </a:xfrm>
            </p:grpSpPr>
            <p:grpSp>
              <p:nvGrpSpPr>
                <p:cNvPr id="666" name="Group 665">
                  <a:extLst>
                    <a:ext uri="{FF2B5EF4-FFF2-40B4-BE49-F238E27FC236}">
                      <a16:creationId xmlns:a16="http://schemas.microsoft.com/office/drawing/2014/main" id="{09486C46-36EA-C142-9A70-52454275E272}"/>
                    </a:ext>
                  </a:extLst>
                </p:cNvPr>
                <p:cNvGrpSpPr/>
                <p:nvPr/>
              </p:nvGrpSpPr>
              <p:grpSpPr>
                <a:xfrm>
                  <a:off x="5387662" y="3740219"/>
                  <a:ext cx="1501115" cy="144000"/>
                  <a:chOff x="5447149" y="3740219"/>
                  <a:chExt cx="1501115" cy="144000"/>
                </a:xfrm>
              </p:grpSpPr>
              <p:grpSp>
                <p:nvGrpSpPr>
                  <p:cNvPr id="704" name="Group 703">
                    <a:extLst>
                      <a:ext uri="{FF2B5EF4-FFF2-40B4-BE49-F238E27FC236}">
                        <a16:creationId xmlns:a16="http://schemas.microsoft.com/office/drawing/2014/main" id="{FC86AF7B-77FD-324D-930D-7DBDE93A8A51}"/>
                      </a:ext>
                    </a:extLst>
                  </p:cNvPr>
                  <p:cNvGrpSpPr/>
                  <p:nvPr/>
                </p:nvGrpSpPr>
                <p:grpSpPr>
                  <a:xfrm>
                    <a:off x="6287242" y="3740219"/>
                    <a:ext cx="661022" cy="144000"/>
                    <a:chOff x="6287242" y="3740219"/>
                    <a:chExt cx="661022" cy="144000"/>
                  </a:xfrm>
                </p:grpSpPr>
                <p:grpSp>
                  <p:nvGrpSpPr>
                    <p:cNvPr id="712" name="Group 711">
                      <a:extLst>
                        <a:ext uri="{FF2B5EF4-FFF2-40B4-BE49-F238E27FC236}">
                          <a16:creationId xmlns:a16="http://schemas.microsoft.com/office/drawing/2014/main" id="{3C743322-6143-464D-8B38-D760781CAEE2}"/>
                        </a:ext>
                      </a:extLst>
                    </p:cNvPr>
                    <p:cNvGrpSpPr/>
                    <p:nvPr/>
                  </p:nvGrpSpPr>
                  <p:grpSpPr>
                    <a:xfrm>
                      <a:off x="6732240" y="3740219"/>
                      <a:ext cx="216024" cy="144000"/>
                      <a:chOff x="6732240" y="3740219"/>
                      <a:chExt cx="216024" cy="144000"/>
                    </a:xfrm>
                  </p:grpSpPr>
                  <p:cxnSp>
                    <p:nvCxnSpPr>
                      <p:cNvPr id="716" name="Straight Connector 715">
                        <a:extLst>
                          <a:ext uri="{FF2B5EF4-FFF2-40B4-BE49-F238E27FC236}">
                            <a16:creationId xmlns:a16="http://schemas.microsoft.com/office/drawing/2014/main" id="{EE7A16E4-742D-884D-8C83-0CCD590A1C0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17" name="Straight Connector 716">
                        <a:extLst>
                          <a:ext uri="{FF2B5EF4-FFF2-40B4-BE49-F238E27FC236}">
                            <a16:creationId xmlns:a16="http://schemas.microsoft.com/office/drawing/2014/main" id="{4ADBFA52-F662-F646-BCC4-3AF0AD0E91C9}"/>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713" name="Group 712">
                      <a:extLst>
                        <a:ext uri="{FF2B5EF4-FFF2-40B4-BE49-F238E27FC236}">
                          <a16:creationId xmlns:a16="http://schemas.microsoft.com/office/drawing/2014/main" id="{EDC5B4DD-3D13-FC4C-BD44-CFF8905D1D24}"/>
                        </a:ext>
                      </a:extLst>
                    </p:cNvPr>
                    <p:cNvGrpSpPr/>
                    <p:nvPr/>
                  </p:nvGrpSpPr>
                  <p:grpSpPr>
                    <a:xfrm>
                      <a:off x="6287242" y="3740219"/>
                      <a:ext cx="216024" cy="144000"/>
                      <a:chOff x="6732240" y="3740219"/>
                      <a:chExt cx="216024" cy="144000"/>
                    </a:xfrm>
                  </p:grpSpPr>
                  <p:cxnSp>
                    <p:nvCxnSpPr>
                      <p:cNvPr id="714" name="Straight Connector 713">
                        <a:extLst>
                          <a:ext uri="{FF2B5EF4-FFF2-40B4-BE49-F238E27FC236}">
                            <a16:creationId xmlns:a16="http://schemas.microsoft.com/office/drawing/2014/main" id="{DF5CB6AA-0583-2E4A-9D4E-44A2C9F8007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15" name="Straight Connector 714">
                        <a:extLst>
                          <a:ext uri="{FF2B5EF4-FFF2-40B4-BE49-F238E27FC236}">
                            <a16:creationId xmlns:a16="http://schemas.microsoft.com/office/drawing/2014/main" id="{474A3761-D2A1-7741-8061-85A8E5D38C3E}"/>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705" name="Group 704">
                    <a:extLst>
                      <a:ext uri="{FF2B5EF4-FFF2-40B4-BE49-F238E27FC236}">
                        <a16:creationId xmlns:a16="http://schemas.microsoft.com/office/drawing/2014/main" id="{F1FF49C3-7A42-3A47-83E4-E446FD1F1CE9}"/>
                      </a:ext>
                    </a:extLst>
                  </p:cNvPr>
                  <p:cNvGrpSpPr/>
                  <p:nvPr/>
                </p:nvGrpSpPr>
                <p:grpSpPr>
                  <a:xfrm>
                    <a:off x="5447149" y="3740219"/>
                    <a:ext cx="661022" cy="144000"/>
                    <a:chOff x="6287242" y="3740219"/>
                    <a:chExt cx="661022" cy="144000"/>
                  </a:xfrm>
                </p:grpSpPr>
                <p:grpSp>
                  <p:nvGrpSpPr>
                    <p:cNvPr id="706" name="Group 705">
                      <a:extLst>
                        <a:ext uri="{FF2B5EF4-FFF2-40B4-BE49-F238E27FC236}">
                          <a16:creationId xmlns:a16="http://schemas.microsoft.com/office/drawing/2014/main" id="{32E196A2-C88D-3848-B40D-260B5C2B5B19}"/>
                        </a:ext>
                      </a:extLst>
                    </p:cNvPr>
                    <p:cNvGrpSpPr/>
                    <p:nvPr/>
                  </p:nvGrpSpPr>
                  <p:grpSpPr>
                    <a:xfrm>
                      <a:off x="6732240" y="3740219"/>
                      <a:ext cx="216024" cy="144000"/>
                      <a:chOff x="6732240" y="3740219"/>
                      <a:chExt cx="216024" cy="144000"/>
                    </a:xfrm>
                  </p:grpSpPr>
                  <p:cxnSp>
                    <p:nvCxnSpPr>
                      <p:cNvPr id="710" name="Straight Connector 709">
                        <a:extLst>
                          <a:ext uri="{FF2B5EF4-FFF2-40B4-BE49-F238E27FC236}">
                            <a16:creationId xmlns:a16="http://schemas.microsoft.com/office/drawing/2014/main" id="{591C9D95-FCC2-E34D-87DB-88520267EDF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11" name="Straight Connector 710">
                        <a:extLst>
                          <a:ext uri="{FF2B5EF4-FFF2-40B4-BE49-F238E27FC236}">
                            <a16:creationId xmlns:a16="http://schemas.microsoft.com/office/drawing/2014/main" id="{BDB0B4C6-A924-0142-86D7-34B9E56AB544}"/>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707" name="Group 706">
                      <a:extLst>
                        <a:ext uri="{FF2B5EF4-FFF2-40B4-BE49-F238E27FC236}">
                          <a16:creationId xmlns:a16="http://schemas.microsoft.com/office/drawing/2014/main" id="{283FC3E7-DA20-4143-8218-296E4F1EB293}"/>
                        </a:ext>
                      </a:extLst>
                    </p:cNvPr>
                    <p:cNvGrpSpPr/>
                    <p:nvPr/>
                  </p:nvGrpSpPr>
                  <p:grpSpPr>
                    <a:xfrm>
                      <a:off x="6287242" y="3740219"/>
                      <a:ext cx="216024" cy="144000"/>
                      <a:chOff x="6732240" y="3740219"/>
                      <a:chExt cx="216024" cy="144000"/>
                    </a:xfrm>
                  </p:grpSpPr>
                  <p:cxnSp>
                    <p:nvCxnSpPr>
                      <p:cNvPr id="708" name="Straight Connector 707">
                        <a:extLst>
                          <a:ext uri="{FF2B5EF4-FFF2-40B4-BE49-F238E27FC236}">
                            <a16:creationId xmlns:a16="http://schemas.microsoft.com/office/drawing/2014/main" id="{391601B9-6AAA-E547-94D2-096DBAC8361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09" name="Straight Connector 708">
                        <a:extLst>
                          <a:ext uri="{FF2B5EF4-FFF2-40B4-BE49-F238E27FC236}">
                            <a16:creationId xmlns:a16="http://schemas.microsoft.com/office/drawing/2014/main" id="{57626035-36A7-2541-BF39-60149281A3BC}"/>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667" name="Group 666">
                  <a:extLst>
                    <a:ext uri="{FF2B5EF4-FFF2-40B4-BE49-F238E27FC236}">
                      <a16:creationId xmlns:a16="http://schemas.microsoft.com/office/drawing/2014/main" id="{EF35E500-80E9-8C46-A098-9372F791102D}"/>
                    </a:ext>
                  </a:extLst>
                </p:cNvPr>
                <p:cNvGrpSpPr/>
                <p:nvPr/>
              </p:nvGrpSpPr>
              <p:grpSpPr>
                <a:xfrm>
                  <a:off x="3689947" y="3740219"/>
                  <a:ext cx="1501115" cy="144000"/>
                  <a:chOff x="5447149" y="3740219"/>
                  <a:chExt cx="1501115" cy="144000"/>
                </a:xfrm>
              </p:grpSpPr>
              <p:grpSp>
                <p:nvGrpSpPr>
                  <p:cNvPr id="690" name="Group 689">
                    <a:extLst>
                      <a:ext uri="{FF2B5EF4-FFF2-40B4-BE49-F238E27FC236}">
                        <a16:creationId xmlns:a16="http://schemas.microsoft.com/office/drawing/2014/main" id="{AE013E7B-69CB-8C48-A250-E9F8B9EED4CC}"/>
                      </a:ext>
                    </a:extLst>
                  </p:cNvPr>
                  <p:cNvGrpSpPr/>
                  <p:nvPr/>
                </p:nvGrpSpPr>
                <p:grpSpPr>
                  <a:xfrm>
                    <a:off x="6287242" y="3740219"/>
                    <a:ext cx="661022" cy="144000"/>
                    <a:chOff x="6287242" y="3740219"/>
                    <a:chExt cx="661022" cy="144000"/>
                  </a:xfrm>
                </p:grpSpPr>
                <p:grpSp>
                  <p:nvGrpSpPr>
                    <p:cNvPr id="698" name="Group 697">
                      <a:extLst>
                        <a:ext uri="{FF2B5EF4-FFF2-40B4-BE49-F238E27FC236}">
                          <a16:creationId xmlns:a16="http://schemas.microsoft.com/office/drawing/2014/main" id="{BF037FC5-2E3A-3E47-B008-D8F9B23845F6}"/>
                        </a:ext>
                      </a:extLst>
                    </p:cNvPr>
                    <p:cNvGrpSpPr/>
                    <p:nvPr/>
                  </p:nvGrpSpPr>
                  <p:grpSpPr>
                    <a:xfrm>
                      <a:off x="6732240" y="3740219"/>
                      <a:ext cx="216024" cy="144000"/>
                      <a:chOff x="6732240" y="3740219"/>
                      <a:chExt cx="216024" cy="144000"/>
                    </a:xfrm>
                  </p:grpSpPr>
                  <p:cxnSp>
                    <p:nvCxnSpPr>
                      <p:cNvPr id="702" name="Straight Connector 701">
                        <a:extLst>
                          <a:ext uri="{FF2B5EF4-FFF2-40B4-BE49-F238E27FC236}">
                            <a16:creationId xmlns:a16="http://schemas.microsoft.com/office/drawing/2014/main" id="{8379F826-6B51-2D49-A98C-3FBCD461A5D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03" name="Straight Connector 702">
                        <a:extLst>
                          <a:ext uri="{FF2B5EF4-FFF2-40B4-BE49-F238E27FC236}">
                            <a16:creationId xmlns:a16="http://schemas.microsoft.com/office/drawing/2014/main" id="{D80C6710-6A44-4C4A-90B2-9DFF052FDC37}"/>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699" name="Group 698">
                      <a:extLst>
                        <a:ext uri="{FF2B5EF4-FFF2-40B4-BE49-F238E27FC236}">
                          <a16:creationId xmlns:a16="http://schemas.microsoft.com/office/drawing/2014/main" id="{CDC0204D-9654-2643-AA4F-50CDD3EBE151}"/>
                        </a:ext>
                      </a:extLst>
                    </p:cNvPr>
                    <p:cNvGrpSpPr/>
                    <p:nvPr/>
                  </p:nvGrpSpPr>
                  <p:grpSpPr>
                    <a:xfrm>
                      <a:off x="6287242" y="3740219"/>
                      <a:ext cx="216024" cy="144000"/>
                      <a:chOff x="6732240" y="3740219"/>
                      <a:chExt cx="216024" cy="144000"/>
                    </a:xfrm>
                  </p:grpSpPr>
                  <p:cxnSp>
                    <p:nvCxnSpPr>
                      <p:cNvPr id="700" name="Straight Connector 699">
                        <a:extLst>
                          <a:ext uri="{FF2B5EF4-FFF2-40B4-BE49-F238E27FC236}">
                            <a16:creationId xmlns:a16="http://schemas.microsoft.com/office/drawing/2014/main" id="{8CB652A1-EAD1-5A42-AD39-384A0D45594C}"/>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01" name="Straight Connector 700">
                        <a:extLst>
                          <a:ext uri="{FF2B5EF4-FFF2-40B4-BE49-F238E27FC236}">
                            <a16:creationId xmlns:a16="http://schemas.microsoft.com/office/drawing/2014/main" id="{DE34CE66-724A-E744-BD0E-621E1ECB52C1}"/>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691" name="Group 690">
                    <a:extLst>
                      <a:ext uri="{FF2B5EF4-FFF2-40B4-BE49-F238E27FC236}">
                        <a16:creationId xmlns:a16="http://schemas.microsoft.com/office/drawing/2014/main" id="{7BB59301-BF78-C94C-8D81-DFA22A4A3931}"/>
                      </a:ext>
                    </a:extLst>
                  </p:cNvPr>
                  <p:cNvGrpSpPr/>
                  <p:nvPr/>
                </p:nvGrpSpPr>
                <p:grpSpPr>
                  <a:xfrm>
                    <a:off x="5447149" y="3740219"/>
                    <a:ext cx="661022" cy="144000"/>
                    <a:chOff x="6287242" y="3740219"/>
                    <a:chExt cx="661022" cy="144000"/>
                  </a:xfrm>
                </p:grpSpPr>
                <p:grpSp>
                  <p:nvGrpSpPr>
                    <p:cNvPr id="692" name="Group 691">
                      <a:extLst>
                        <a:ext uri="{FF2B5EF4-FFF2-40B4-BE49-F238E27FC236}">
                          <a16:creationId xmlns:a16="http://schemas.microsoft.com/office/drawing/2014/main" id="{E7B0C6E7-3D5F-E149-BD4A-4CE21226CDDC}"/>
                        </a:ext>
                      </a:extLst>
                    </p:cNvPr>
                    <p:cNvGrpSpPr/>
                    <p:nvPr/>
                  </p:nvGrpSpPr>
                  <p:grpSpPr>
                    <a:xfrm>
                      <a:off x="6732240" y="3740219"/>
                      <a:ext cx="216024" cy="144000"/>
                      <a:chOff x="6732240" y="3740219"/>
                      <a:chExt cx="216024" cy="144000"/>
                    </a:xfrm>
                  </p:grpSpPr>
                  <p:cxnSp>
                    <p:nvCxnSpPr>
                      <p:cNvPr id="696" name="Straight Connector 695">
                        <a:extLst>
                          <a:ext uri="{FF2B5EF4-FFF2-40B4-BE49-F238E27FC236}">
                            <a16:creationId xmlns:a16="http://schemas.microsoft.com/office/drawing/2014/main" id="{A7594D56-4F9F-7A43-8F48-0235014D2ECB}"/>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97" name="Straight Connector 696">
                        <a:extLst>
                          <a:ext uri="{FF2B5EF4-FFF2-40B4-BE49-F238E27FC236}">
                            <a16:creationId xmlns:a16="http://schemas.microsoft.com/office/drawing/2014/main" id="{B8F0948D-0813-BF4F-8AC7-48D785636B7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693" name="Group 692">
                      <a:extLst>
                        <a:ext uri="{FF2B5EF4-FFF2-40B4-BE49-F238E27FC236}">
                          <a16:creationId xmlns:a16="http://schemas.microsoft.com/office/drawing/2014/main" id="{1A9024E8-AAE3-4246-AA67-BD970F29807D}"/>
                        </a:ext>
                      </a:extLst>
                    </p:cNvPr>
                    <p:cNvGrpSpPr/>
                    <p:nvPr/>
                  </p:nvGrpSpPr>
                  <p:grpSpPr>
                    <a:xfrm>
                      <a:off x="6287242" y="3740219"/>
                      <a:ext cx="216024" cy="144000"/>
                      <a:chOff x="6732240" y="3740219"/>
                      <a:chExt cx="216024" cy="144000"/>
                    </a:xfrm>
                  </p:grpSpPr>
                  <p:cxnSp>
                    <p:nvCxnSpPr>
                      <p:cNvPr id="694" name="Straight Connector 693">
                        <a:extLst>
                          <a:ext uri="{FF2B5EF4-FFF2-40B4-BE49-F238E27FC236}">
                            <a16:creationId xmlns:a16="http://schemas.microsoft.com/office/drawing/2014/main" id="{79F8517F-C55A-7143-B9E2-5E49741269A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95" name="Straight Connector 694">
                        <a:extLst>
                          <a:ext uri="{FF2B5EF4-FFF2-40B4-BE49-F238E27FC236}">
                            <a16:creationId xmlns:a16="http://schemas.microsoft.com/office/drawing/2014/main" id="{60B88EB9-C45F-C747-80FA-7BBDBAA6640C}"/>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668" name="Group 667">
                  <a:extLst>
                    <a:ext uri="{FF2B5EF4-FFF2-40B4-BE49-F238E27FC236}">
                      <a16:creationId xmlns:a16="http://schemas.microsoft.com/office/drawing/2014/main" id="{27AD0F67-C901-594B-A69E-67F68EDE8226}"/>
                    </a:ext>
                  </a:extLst>
                </p:cNvPr>
                <p:cNvGrpSpPr/>
                <p:nvPr/>
              </p:nvGrpSpPr>
              <p:grpSpPr>
                <a:xfrm>
                  <a:off x="1979712" y="3740219"/>
                  <a:ext cx="1501115" cy="144000"/>
                  <a:chOff x="5447149" y="3740219"/>
                  <a:chExt cx="1501115" cy="144000"/>
                </a:xfrm>
              </p:grpSpPr>
              <p:grpSp>
                <p:nvGrpSpPr>
                  <p:cNvPr id="676" name="Group 675">
                    <a:extLst>
                      <a:ext uri="{FF2B5EF4-FFF2-40B4-BE49-F238E27FC236}">
                        <a16:creationId xmlns:a16="http://schemas.microsoft.com/office/drawing/2014/main" id="{90391A54-7075-0140-AA84-7CBC48CA9C4E}"/>
                      </a:ext>
                    </a:extLst>
                  </p:cNvPr>
                  <p:cNvGrpSpPr/>
                  <p:nvPr/>
                </p:nvGrpSpPr>
                <p:grpSpPr>
                  <a:xfrm>
                    <a:off x="6287242" y="3740219"/>
                    <a:ext cx="661022" cy="144000"/>
                    <a:chOff x="6287242" y="3740219"/>
                    <a:chExt cx="661022" cy="144000"/>
                  </a:xfrm>
                </p:grpSpPr>
                <p:grpSp>
                  <p:nvGrpSpPr>
                    <p:cNvPr id="684" name="Group 683">
                      <a:extLst>
                        <a:ext uri="{FF2B5EF4-FFF2-40B4-BE49-F238E27FC236}">
                          <a16:creationId xmlns:a16="http://schemas.microsoft.com/office/drawing/2014/main" id="{6D2B4D75-7ADF-F748-B804-F635CA688197}"/>
                        </a:ext>
                      </a:extLst>
                    </p:cNvPr>
                    <p:cNvGrpSpPr/>
                    <p:nvPr/>
                  </p:nvGrpSpPr>
                  <p:grpSpPr>
                    <a:xfrm>
                      <a:off x="6732240" y="3740219"/>
                      <a:ext cx="216024" cy="144000"/>
                      <a:chOff x="6732240" y="3740219"/>
                      <a:chExt cx="216024" cy="144000"/>
                    </a:xfrm>
                  </p:grpSpPr>
                  <p:cxnSp>
                    <p:nvCxnSpPr>
                      <p:cNvPr id="688" name="Straight Connector 687">
                        <a:extLst>
                          <a:ext uri="{FF2B5EF4-FFF2-40B4-BE49-F238E27FC236}">
                            <a16:creationId xmlns:a16="http://schemas.microsoft.com/office/drawing/2014/main" id="{F5F0DE11-13CD-1644-9B6C-518D660D311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89" name="Straight Connector 688">
                        <a:extLst>
                          <a:ext uri="{FF2B5EF4-FFF2-40B4-BE49-F238E27FC236}">
                            <a16:creationId xmlns:a16="http://schemas.microsoft.com/office/drawing/2014/main" id="{CC416434-C6B8-1449-AEBA-EA781B4DA08C}"/>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685" name="Group 684">
                      <a:extLst>
                        <a:ext uri="{FF2B5EF4-FFF2-40B4-BE49-F238E27FC236}">
                          <a16:creationId xmlns:a16="http://schemas.microsoft.com/office/drawing/2014/main" id="{09D6B785-1DBC-3645-8AE4-CB89ACF965E6}"/>
                        </a:ext>
                      </a:extLst>
                    </p:cNvPr>
                    <p:cNvGrpSpPr/>
                    <p:nvPr/>
                  </p:nvGrpSpPr>
                  <p:grpSpPr>
                    <a:xfrm>
                      <a:off x="6287242" y="3740219"/>
                      <a:ext cx="216024" cy="144000"/>
                      <a:chOff x="6732240" y="3740219"/>
                      <a:chExt cx="216024" cy="144000"/>
                    </a:xfrm>
                  </p:grpSpPr>
                  <p:cxnSp>
                    <p:nvCxnSpPr>
                      <p:cNvPr id="686" name="Straight Connector 685">
                        <a:extLst>
                          <a:ext uri="{FF2B5EF4-FFF2-40B4-BE49-F238E27FC236}">
                            <a16:creationId xmlns:a16="http://schemas.microsoft.com/office/drawing/2014/main" id="{A625A51F-0B69-6942-9D1A-E507CB20B29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87" name="Straight Connector 686">
                        <a:extLst>
                          <a:ext uri="{FF2B5EF4-FFF2-40B4-BE49-F238E27FC236}">
                            <a16:creationId xmlns:a16="http://schemas.microsoft.com/office/drawing/2014/main" id="{29CF986E-08A8-794A-BEED-967B9D0BC40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677" name="Group 676">
                    <a:extLst>
                      <a:ext uri="{FF2B5EF4-FFF2-40B4-BE49-F238E27FC236}">
                        <a16:creationId xmlns:a16="http://schemas.microsoft.com/office/drawing/2014/main" id="{2BC89C05-62BF-5741-B3EC-A31A712AEA9B}"/>
                      </a:ext>
                    </a:extLst>
                  </p:cNvPr>
                  <p:cNvGrpSpPr/>
                  <p:nvPr/>
                </p:nvGrpSpPr>
                <p:grpSpPr>
                  <a:xfrm>
                    <a:off x="5447149" y="3740219"/>
                    <a:ext cx="661022" cy="144000"/>
                    <a:chOff x="6287242" y="3740219"/>
                    <a:chExt cx="661022" cy="144000"/>
                  </a:xfrm>
                </p:grpSpPr>
                <p:grpSp>
                  <p:nvGrpSpPr>
                    <p:cNvPr id="678" name="Group 677">
                      <a:extLst>
                        <a:ext uri="{FF2B5EF4-FFF2-40B4-BE49-F238E27FC236}">
                          <a16:creationId xmlns:a16="http://schemas.microsoft.com/office/drawing/2014/main" id="{E9F8DB6C-78B8-5241-B7E3-CF1D74182D24}"/>
                        </a:ext>
                      </a:extLst>
                    </p:cNvPr>
                    <p:cNvGrpSpPr/>
                    <p:nvPr/>
                  </p:nvGrpSpPr>
                  <p:grpSpPr>
                    <a:xfrm>
                      <a:off x="6732240" y="3740219"/>
                      <a:ext cx="216024" cy="144000"/>
                      <a:chOff x="6732240" y="3740219"/>
                      <a:chExt cx="216024" cy="144000"/>
                    </a:xfrm>
                  </p:grpSpPr>
                  <p:cxnSp>
                    <p:nvCxnSpPr>
                      <p:cNvPr id="682" name="Straight Connector 681">
                        <a:extLst>
                          <a:ext uri="{FF2B5EF4-FFF2-40B4-BE49-F238E27FC236}">
                            <a16:creationId xmlns:a16="http://schemas.microsoft.com/office/drawing/2014/main" id="{AC6B9328-BBB5-5248-A407-1B2828E5FB8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83" name="Straight Connector 682">
                        <a:extLst>
                          <a:ext uri="{FF2B5EF4-FFF2-40B4-BE49-F238E27FC236}">
                            <a16:creationId xmlns:a16="http://schemas.microsoft.com/office/drawing/2014/main" id="{9985DD77-5DAC-2C4A-A04B-F84B69CA77A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679" name="Group 678">
                      <a:extLst>
                        <a:ext uri="{FF2B5EF4-FFF2-40B4-BE49-F238E27FC236}">
                          <a16:creationId xmlns:a16="http://schemas.microsoft.com/office/drawing/2014/main" id="{D3584E37-7819-984D-8E1D-64DAF20670FA}"/>
                        </a:ext>
                      </a:extLst>
                    </p:cNvPr>
                    <p:cNvGrpSpPr/>
                    <p:nvPr/>
                  </p:nvGrpSpPr>
                  <p:grpSpPr>
                    <a:xfrm>
                      <a:off x="6287242" y="3740219"/>
                      <a:ext cx="216024" cy="144000"/>
                      <a:chOff x="6732240" y="3740219"/>
                      <a:chExt cx="216024" cy="144000"/>
                    </a:xfrm>
                  </p:grpSpPr>
                  <p:cxnSp>
                    <p:nvCxnSpPr>
                      <p:cNvPr id="680" name="Straight Connector 679">
                        <a:extLst>
                          <a:ext uri="{FF2B5EF4-FFF2-40B4-BE49-F238E27FC236}">
                            <a16:creationId xmlns:a16="http://schemas.microsoft.com/office/drawing/2014/main" id="{EFD99061-9D8E-3A41-9F4C-68E0C9DBA7B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81" name="Straight Connector 680">
                        <a:extLst>
                          <a:ext uri="{FF2B5EF4-FFF2-40B4-BE49-F238E27FC236}">
                            <a16:creationId xmlns:a16="http://schemas.microsoft.com/office/drawing/2014/main" id="{66B16B2E-F72A-1941-87DD-BD4574809D6D}"/>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669" name="Group 668">
                  <a:extLst>
                    <a:ext uri="{FF2B5EF4-FFF2-40B4-BE49-F238E27FC236}">
                      <a16:creationId xmlns:a16="http://schemas.microsoft.com/office/drawing/2014/main" id="{43815E7F-7A47-A04F-80B5-1254CB769CEE}"/>
                    </a:ext>
                  </a:extLst>
                </p:cNvPr>
                <p:cNvGrpSpPr/>
                <p:nvPr/>
              </p:nvGrpSpPr>
              <p:grpSpPr>
                <a:xfrm>
                  <a:off x="1147605" y="3735411"/>
                  <a:ext cx="661022" cy="144000"/>
                  <a:chOff x="6287242" y="3740215"/>
                  <a:chExt cx="661022" cy="144000"/>
                </a:xfrm>
              </p:grpSpPr>
              <p:grpSp>
                <p:nvGrpSpPr>
                  <p:cNvPr id="670" name="Group 669">
                    <a:extLst>
                      <a:ext uri="{FF2B5EF4-FFF2-40B4-BE49-F238E27FC236}">
                        <a16:creationId xmlns:a16="http://schemas.microsoft.com/office/drawing/2014/main" id="{5FCEA835-8CD8-B846-BA6B-D114C21B58BB}"/>
                      </a:ext>
                    </a:extLst>
                  </p:cNvPr>
                  <p:cNvGrpSpPr/>
                  <p:nvPr/>
                </p:nvGrpSpPr>
                <p:grpSpPr>
                  <a:xfrm>
                    <a:off x="6732240" y="3740215"/>
                    <a:ext cx="216024" cy="144000"/>
                    <a:chOff x="6732240" y="3740215"/>
                    <a:chExt cx="216024" cy="144000"/>
                  </a:xfrm>
                </p:grpSpPr>
                <p:cxnSp>
                  <p:nvCxnSpPr>
                    <p:cNvPr id="674" name="Straight Connector 673">
                      <a:extLst>
                        <a:ext uri="{FF2B5EF4-FFF2-40B4-BE49-F238E27FC236}">
                          <a16:creationId xmlns:a16="http://schemas.microsoft.com/office/drawing/2014/main" id="{90878200-F18B-1C47-8721-640E0574829E}"/>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75" name="Straight Connector 674">
                      <a:extLst>
                        <a:ext uri="{FF2B5EF4-FFF2-40B4-BE49-F238E27FC236}">
                          <a16:creationId xmlns:a16="http://schemas.microsoft.com/office/drawing/2014/main" id="{8A3A5550-5E4F-FF42-9215-17D028E0E862}"/>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671" name="Group 670">
                    <a:extLst>
                      <a:ext uri="{FF2B5EF4-FFF2-40B4-BE49-F238E27FC236}">
                        <a16:creationId xmlns:a16="http://schemas.microsoft.com/office/drawing/2014/main" id="{680C3E0F-7835-B14D-A809-80C8A342E0BF}"/>
                      </a:ext>
                    </a:extLst>
                  </p:cNvPr>
                  <p:cNvGrpSpPr/>
                  <p:nvPr/>
                </p:nvGrpSpPr>
                <p:grpSpPr>
                  <a:xfrm>
                    <a:off x="6287242" y="3740215"/>
                    <a:ext cx="216024" cy="144000"/>
                    <a:chOff x="6732240" y="3740215"/>
                    <a:chExt cx="216024" cy="144000"/>
                  </a:xfrm>
                </p:grpSpPr>
                <p:cxnSp>
                  <p:nvCxnSpPr>
                    <p:cNvPr id="672" name="Straight Connector 671">
                      <a:extLst>
                        <a:ext uri="{FF2B5EF4-FFF2-40B4-BE49-F238E27FC236}">
                          <a16:creationId xmlns:a16="http://schemas.microsoft.com/office/drawing/2014/main" id="{11B9FABE-3C11-5444-9161-190D30AC674F}"/>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73" name="Straight Connector 672">
                      <a:extLst>
                        <a:ext uri="{FF2B5EF4-FFF2-40B4-BE49-F238E27FC236}">
                          <a16:creationId xmlns:a16="http://schemas.microsoft.com/office/drawing/2014/main" id="{33B437DF-3920-6A42-9F3E-59992FBA70FC}"/>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665" name="Straight Arrow Connector 664">
                <a:extLst>
                  <a:ext uri="{FF2B5EF4-FFF2-40B4-BE49-F238E27FC236}">
                    <a16:creationId xmlns:a16="http://schemas.microsoft.com/office/drawing/2014/main" id="{4E9952D0-FC00-5C49-8D4A-3D186CF69110}"/>
                  </a:ext>
                </a:extLst>
              </p:cNvPr>
              <p:cNvCxnSpPr>
                <a:cxnSpLocks/>
              </p:cNvCxnSpPr>
              <p:nvPr/>
            </p:nvCxnSpPr>
            <p:spPr>
              <a:xfrm flipH="1">
                <a:off x="425228" y="2878382"/>
                <a:ext cx="6336704" cy="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grpSp>
        <p:sp>
          <p:nvSpPr>
            <p:cNvPr id="662" name="Rectangle 661">
              <a:extLst>
                <a:ext uri="{FF2B5EF4-FFF2-40B4-BE49-F238E27FC236}">
                  <a16:creationId xmlns:a16="http://schemas.microsoft.com/office/drawing/2014/main" id="{4BF4E2D6-3335-7144-9C98-0C7BE70D2931}"/>
                </a:ext>
              </a:extLst>
            </p:cNvPr>
            <p:cNvSpPr/>
            <p:nvPr/>
          </p:nvSpPr>
          <p:spPr>
            <a:xfrm>
              <a:off x="6750011" y="1227992"/>
              <a:ext cx="483890" cy="563344"/>
            </a:xfrm>
            <a:prstGeom prst="rect">
              <a:avLst/>
            </a:prstGeom>
          </p:spPr>
          <p:txBody>
            <a:bodyPr wrap="none">
              <a:spAutoFit/>
            </a:bodyPr>
            <a:lstStyle/>
            <a:p>
              <a:r>
                <a:rPr lang="en-IN" sz="1400" dirty="0">
                  <a:solidFill>
                    <a:prstClr val="white"/>
                  </a:solidFill>
                </a:rPr>
                <a:t>5'</a:t>
              </a:r>
              <a:endParaRPr lang="en-US" sz="1400" dirty="0"/>
            </a:p>
          </p:txBody>
        </p:sp>
        <p:sp>
          <p:nvSpPr>
            <p:cNvPr id="663" name="Rectangle 662">
              <a:extLst>
                <a:ext uri="{FF2B5EF4-FFF2-40B4-BE49-F238E27FC236}">
                  <a16:creationId xmlns:a16="http://schemas.microsoft.com/office/drawing/2014/main" id="{5181EE09-52D7-714B-890F-81F854A323EC}"/>
                </a:ext>
              </a:extLst>
            </p:cNvPr>
            <p:cNvSpPr/>
            <p:nvPr/>
          </p:nvSpPr>
          <p:spPr>
            <a:xfrm>
              <a:off x="139370" y="1188247"/>
              <a:ext cx="483890" cy="563346"/>
            </a:xfrm>
            <a:prstGeom prst="rect">
              <a:avLst/>
            </a:prstGeom>
          </p:spPr>
          <p:txBody>
            <a:bodyPr wrap="none">
              <a:spAutoFit/>
            </a:bodyPr>
            <a:lstStyle/>
            <a:p>
              <a:r>
                <a:rPr lang="en-IN" sz="1400" dirty="0">
                  <a:solidFill>
                    <a:prstClr val="white"/>
                  </a:solidFill>
                </a:rPr>
                <a:t>3'</a:t>
              </a:r>
              <a:endParaRPr lang="en-US" sz="1400" dirty="0"/>
            </a:p>
          </p:txBody>
        </p:sp>
      </p:grpSp>
      <p:grpSp>
        <p:nvGrpSpPr>
          <p:cNvPr id="657" name="Group 656">
            <a:extLst>
              <a:ext uri="{FF2B5EF4-FFF2-40B4-BE49-F238E27FC236}">
                <a16:creationId xmlns:a16="http://schemas.microsoft.com/office/drawing/2014/main" id="{56D53712-DA70-ED49-A6C0-CDF49467D383}"/>
              </a:ext>
            </a:extLst>
          </p:cNvPr>
          <p:cNvGrpSpPr/>
          <p:nvPr/>
        </p:nvGrpSpPr>
        <p:grpSpPr>
          <a:xfrm>
            <a:off x="3769428" y="3906995"/>
            <a:ext cx="446838" cy="81208"/>
            <a:chOff x="935672" y="1993404"/>
            <a:chExt cx="684000" cy="148641"/>
          </a:xfrm>
        </p:grpSpPr>
        <p:cxnSp>
          <p:nvCxnSpPr>
            <p:cNvPr id="659" name="Straight Arrow Connector 658">
              <a:extLst>
                <a:ext uri="{FF2B5EF4-FFF2-40B4-BE49-F238E27FC236}">
                  <a16:creationId xmlns:a16="http://schemas.microsoft.com/office/drawing/2014/main" id="{6E72E543-8214-2D48-9F09-AF51BFDE91A1}"/>
                </a:ext>
              </a:extLst>
            </p:cNvPr>
            <p:cNvCxnSpPr>
              <a:cxnSpLocks/>
            </p:cNvCxnSpPr>
            <p:nvPr/>
          </p:nvCxnSpPr>
          <p:spPr>
            <a:xfrm flipH="1">
              <a:off x="935672" y="1993404"/>
              <a:ext cx="684000"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660" name="Straight Arrow Connector 659">
              <a:extLst>
                <a:ext uri="{FF2B5EF4-FFF2-40B4-BE49-F238E27FC236}">
                  <a16:creationId xmlns:a16="http://schemas.microsoft.com/office/drawing/2014/main" id="{110120D8-C1C7-CA4D-AB71-1F5B8DDC947E}"/>
                </a:ext>
              </a:extLst>
            </p:cNvPr>
            <p:cNvCxnSpPr>
              <a:cxnSpLocks/>
            </p:cNvCxnSpPr>
            <p:nvPr/>
          </p:nvCxnSpPr>
          <p:spPr>
            <a:xfrm flipH="1" flipV="1">
              <a:off x="937295" y="1998029"/>
              <a:ext cx="131887" cy="144016"/>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658" name="Straight Arrow Connector 657">
            <a:extLst>
              <a:ext uri="{FF2B5EF4-FFF2-40B4-BE49-F238E27FC236}">
                <a16:creationId xmlns:a16="http://schemas.microsoft.com/office/drawing/2014/main" id="{2F071B15-8BF9-554D-9E7C-7C3DBF5F5538}"/>
              </a:ext>
            </a:extLst>
          </p:cNvPr>
          <p:cNvCxnSpPr>
            <a:cxnSpLocks/>
          </p:cNvCxnSpPr>
          <p:nvPr/>
        </p:nvCxnSpPr>
        <p:spPr>
          <a:xfrm flipV="1">
            <a:off x="827304" y="3896302"/>
            <a:ext cx="2869172" cy="0"/>
          </a:xfrm>
          <a:prstGeom prst="straightConnector1">
            <a:avLst/>
          </a:prstGeom>
          <a:ln w="50800" cap="rnd">
            <a:solidFill>
              <a:schemeClr val="accent6">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nvGrpSpPr>
          <p:cNvPr id="719" name="Group 718">
            <a:extLst>
              <a:ext uri="{FF2B5EF4-FFF2-40B4-BE49-F238E27FC236}">
                <a16:creationId xmlns:a16="http://schemas.microsoft.com/office/drawing/2014/main" id="{5FB6B591-07FF-E041-841D-FD44DC49D9D6}"/>
              </a:ext>
            </a:extLst>
          </p:cNvPr>
          <p:cNvGrpSpPr/>
          <p:nvPr/>
        </p:nvGrpSpPr>
        <p:grpSpPr>
          <a:xfrm>
            <a:off x="54360" y="5101524"/>
            <a:ext cx="4665330" cy="361404"/>
            <a:chOff x="57802" y="3121126"/>
            <a:chExt cx="7141479" cy="661503"/>
          </a:xfrm>
        </p:grpSpPr>
        <p:grpSp>
          <p:nvGrpSpPr>
            <p:cNvPr id="724" name="Group 723">
              <a:extLst>
                <a:ext uri="{FF2B5EF4-FFF2-40B4-BE49-F238E27FC236}">
                  <a16:creationId xmlns:a16="http://schemas.microsoft.com/office/drawing/2014/main" id="{41C5B792-DD34-0743-807F-B296A98D05F3}"/>
                </a:ext>
              </a:extLst>
            </p:cNvPr>
            <p:cNvGrpSpPr/>
            <p:nvPr/>
          </p:nvGrpSpPr>
          <p:grpSpPr>
            <a:xfrm>
              <a:off x="606240" y="3121126"/>
              <a:ext cx="5741172" cy="312832"/>
              <a:chOff x="1147605" y="3860808"/>
              <a:chExt cx="5741172" cy="148804"/>
            </a:xfrm>
          </p:grpSpPr>
          <p:grpSp>
            <p:nvGrpSpPr>
              <p:cNvPr id="729" name="Group 728">
                <a:extLst>
                  <a:ext uri="{FF2B5EF4-FFF2-40B4-BE49-F238E27FC236}">
                    <a16:creationId xmlns:a16="http://schemas.microsoft.com/office/drawing/2014/main" id="{5AD56B19-7E47-BD4C-AB03-3FA44346AF69}"/>
                  </a:ext>
                </a:extLst>
              </p:cNvPr>
              <p:cNvGrpSpPr/>
              <p:nvPr/>
            </p:nvGrpSpPr>
            <p:grpSpPr>
              <a:xfrm>
                <a:off x="5387662" y="3865612"/>
                <a:ext cx="1501115" cy="144000"/>
                <a:chOff x="5447149" y="3865612"/>
                <a:chExt cx="1501115" cy="144000"/>
              </a:xfrm>
            </p:grpSpPr>
            <p:grpSp>
              <p:nvGrpSpPr>
                <p:cNvPr id="767" name="Group 766">
                  <a:extLst>
                    <a:ext uri="{FF2B5EF4-FFF2-40B4-BE49-F238E27FC236}">
                      <a16:creationId xmlns:a16="http://schemas.microsoft.com/office/drawing/2014/main" id="{4AB46A34-573E-8D45-9D53-532229C81C4A}"/>
                    </a:ext>
                  </a:extLst>
                </p:cNvPr>
                <p:cNvGrpSpPr/>
                <p:nvPr/>
              </p:nvGrpSpPr>
              <p:grpSpPr>
                <a:xfrm>
                  <a:off x="6287242" y="3865612"/>
                  <a:ext cx="661022" cy="144000"/>
                  <a:chOff x="6287242" y="3865612"/>
                  <a:chExt cx="661022" cy="144000"/>
                </a:xfrm>
              </p:grpSpPr>
              <p:grpSp>
                <p:nvGrpSpPr>
                  <p:cNvPr id="775" name="Group 774">
                    <a:extLst>
                      <a:ext uri="{FF2B5EF4-FFF2-40B4-BE49-F238E27FC236}">
                        <a16:creationId xmlns:a16="http://schemas.microsoft.com/office/drawing/2014/main" id="{52DB3326-5E04-2141-BF7A-00315672B848}"/>
                      </a:ext>
                    </a:extLst>
                  </p:cNvPr>
                  <p:cNvGrpSpPr/>
                  <p:nvPr/>
                </p:nvGrpSpPr>
                <p:grpSpPr>
                  <a:xfrm>
                    <a:off x="6732240" y="3865612"/>
                    <a:ext cx="216024" cy="144000"/>
                    <a:chOff x="6732240" y="3865612"/>
                    <a:chExt cx="216024" cy="144000"/>
                  </a:xfrm>
                </p:grpSpPr>
                <p:cxnSp>
                  <p:nvCxnSpPr>
                    <p:cNvPr id="779" name="Straight Connector 778">
                      <a:extLst>
                        <a:ext uri="{FF2B5EF4-FFF2-40B4-BE49-F238E27FC236}">
                          <a16:creationId xmlns:a16="http://schemas.microsoft.com/office/drawing/2014/main" id="{85A26672-B6C4-2E4F-BCAD-E3CED097AC51}"/>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80" name="Straight Connector 779">
                      <a:extLst>
                        <a:ext uri="{FF2B5EF4-FFF2-40B4-BE49-F238E27FC236}">
                          <a16:creationId xmlns:a16="http://schemas.microsoft.com/office/drawing/2014/main" id="{07E092E1-54EE-CC45-A2D4-78921A21608E}"/>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76" name="Group 775">
                    <a:extLst>
                      <a:ext uri="{FF2B5EF4-FFF2-40B4-BE49-F238E27FC236}">
                        <a16:creationId xmlns:a16="http://schemas.microsoft.com/office/drawing/2014/main" id="{71C8DC64-171F-F64E-AF80-9CD094EF80B0}"/>
                      </a:ext>
                    </a:extLst>
                  </p:cNvPr>
                  <p:cNvGrpSpPr/>
                  <p:nvPr/>
                </p:nvGrpSpPr>
                <p:grpSpPr>
                  <a:xfrm>
                    <a:off x="6287242" y="3865612"/>
                    <a:ext cx="216024" cy="144000"/>
                    <a:chOff x="6732240" y="3865612"/>
                    <a:chExt cx="216024" cy="144000"/>
                  </a:xfrm>
                </p:grpSpPr>
                <p:cxnSp>
                  <p:nvCxnSpPr>
                    <p:cNvPr id="777" name="Straight Connector 776">
                      <a:extLst>
                        <a:ext uri="{FF2B5EF4-FFF2-40B4-BE49-F238E27FC236}">
                          <a16:creationId xmlns:a16="http://schemas.microsoft.com/office/drawing/2014/main" id="{C1AF2643-CBF7-994A-A529-BFBB48156DD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78" name="Straight Connector 777">
                      <a:extLst>
                        <a:ext uri="{FF2B5EF4-FFF2-40B4-BE49-F238E27FC236}">
                          <a16:creationId xmlns:a16="http://schemas.microsoft.com/office/drawing/2014/main" id="{99FDEE6B-FD7F-924C-AFAA-22745711CC87}"/>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68" name="Group 767">
                  <a:extLst>
                    <a:ext uri="{FF2B5EF4-FFF2-40B4-BE49-F238E27FC236}">
                      <a16:creationId xmlns:a16="http://schemas.microsoft.com/office/drawing/2014/main" id="{99ECB415-1461-4D41-A923-95B5BA830605}"/>
                    </a:ext>
                  </a:extLst>
                </p:cNvPr>
                <p:cNvGrpSpPr/>
                <p:nvPr/>
              </p:nvGrpSpPr>
              <p:grpSpPr>
                <a:xfrm>
                  <a:off x="5447149" y="3865612"/>
                  <a:ext cx="661022" cy="144000"/>
                  <a:chOff x="6287242" y="3865612"/>
                  <a:chExt cx="661022" cy="144000"/>
                </a:xfrm>
              </p:grpSpPr>
              <p:grpSp>
                <p:nvGrpSpPr>
                  <p:cNvPr id="769" name="Group 768">
                    <a:extLst>
                      <a:ext uri="{FF2B5EF4-FFF2-40B4-BE49-F238E27FC236}">
                        <a16:creationId xmlns:a16="http://schemas.microsoft.com/office/drawing/2014/main" id="{2685F8C7-9969-904E-997D-FD913E2069BE}"/>
                      </a:ext>
                    </a:extLst>
                  </p:cNvPr>
                  <p:cNvGrpSpPr/>
                  <p:nvPr/>
                </p:nvGrpSpPr>
                <p:grpSpPr>
                  <a:xfrm>
                    <a:off x="6732240" y="3865612"/>
                    <a:ext cx="216024" cy="144000"/>
                    <a:chOff x="6732240" y="3865612"/>
                    <a:chExt cx="216024" cy="144000"/>
                  </a:xfrm>
                </p:grpSpPr>
                <p:cxnSp>
                  <p:nvCxnSpPr>
                    <p:cNvPr id="773" name="Straight Connector 772">
                      <a:extLst>
                        <a:ext uri="{FF2B5EF4-FFF2-40B4-BE49-F238E27FC236}">
                          <a16:creationId xmlns:a16="http://schemas.microsoft.com/office/drawing/2014/main" id="{62AA7A88-7DD6-F441-9A76-7C82B0C41B83}"/>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74" name="Straight Connector 773">
                      <a:extLst>
                        <a:ext uri="{FF2B5EF4-FFF2-40B4-BE49-F238E27FC236}">
                          <a16:creationId xmlns:a16="http://schemas.microsoft.com/office/drawing/2014/main" id="{09B15542-3F02-9C4B-8DC7-1C9CF64AF0E9}"/>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70" name="Group 769">
                    <a:extLst>
                      <a:ext uri="{FF2B5EF4-FFF2-40B4-BE49-F238E27FC236}">
                        <a16:creationId xmlns:a16="http://schemas.microsoft.com/office/drawing/2014/main" id="{C4A3FAD1-8270-5F4E-954E-C3CE6F85C99A}"/>
                      </a:ext>
                    </a:extLst>
                  </p:cNvPr>
                  <p:cNvGrpSpPr/>
                  <p:nvPr/>
                </p:nvGrpSpPr>
                <p:grpSpPr>
                  <a:xfrm>
                    <a:off x="6287242" y="3865612"/>
                    <a:ext cx="216024" cy="144000"/>
                    <a:chOff x="6732240" y="3865612"/>
                    <a:chExt cx="216024" cy="144000"/>
                  </a:xfrm>
                </p:grpSpPr>
                <p:cxnSp>
                  <p:nvCxnSpPr>
                    <p:cNvPr id="771" name="Straight Connector 770">
                      <a:extLst>
                        <a:ext uri="{FF2B5EF4-FFF2-40B4-BE49-F238E27FC236}">
                          <a16:creationId xmlns:a16="http://schemas.microsoft.com/office/drawing/2014/main" id="{97CE9381-94DE-1A47-BC9F-B5096DD2A7A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72" name="Straight Connector 771">
                      <a:extLst>
                        <a:ext uri="{FF2B5EF4-FFF2-40B4-BE49-F238E27FC236}">
                          <a16:creationId xmlns:a16="http://schemas.microsoft.com/office/drawing/2014/main" id="{C04FFD79-C7DC-FC46-BEEB-80889D8616EA}"/>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30" name="Group 729">
                <a:extLst>
                  <a:ext uri="{FF2B5EF4-FFF2-40B4-BE49-F238E27FC236}">
                    <a16:creationId xmlns:a16="http://schemas.microsoft.com/office/drawing/2014/main" id="{1BBA627B-DB63-1B41-B33F-5287271191B1}"/>
                  </a:ext>
                </a:extLst>
              </p:cNvPr>
              <p:cNvGrpSpPr/>
              <p:nvPr/>
            </p:nvGrpSpPr>
            <p:grpSpPr>
              <a:xfrm>
                <a:off x="3689947" y="3865612"/>
                <a:ext cx="1501115" cy="144000"/>
                <a:chOff x="5447149" y="3865612"/>
                <a:chExt cx="1501115" cy="144000"/>
              </a:xfrm>
            </p:grpSpPr>
            <p:grpSp>
              <p:nvGrpSpPr>
                <p:cNvPr id="753" name="Group 752">
                  <a:extLst>
                    <a:ext uri="{FF2B5EF4-FFF2-40B4-BE49-F238E27FC236}">
                      <a16:creationId xmlns:a16="http://schemas.microsoft.com/office/drawing/2014/main" id="{4202BCE3-B917-3648-897D-BA85E8CD7315}"/>
                    </a:ext>
                  </a:extLst>
                </p:cNvPr>
                <p:cNvGrpSpPr/>
                <p:nvPr/>
              </p:nvGrpSpPr>
              <p:grpSpPr>
                <a:xfrm>
                  <a:off x="6287242" y="3865612"/>
                  <a:ext cx="661022" cy="144000"/>
                  <a:chOff x="6287242" y="3865612"/>
                  <a:chExt cx="661022" cy="144000"/>
                </a:xfrm>
              </p:grpSpPr>
              <p:grpSp>
                <p:nvGrpSpPr>
                  <p:cNvPr id="761" name="Group 760">
                    <a:extLst>
                      <a:ext uri="{FF2B5EF4-FFF2-40B4-BE49-F238E27FC236}">
                        <a16:creationId xmlns:a16="http://schemas.microsoft.com/office/drawing/2014/main" id="{0CC92425-D244-C243-B3B4-CD0C2C62B024}"/>
                      </a:ext>
                    </a:extLst>
                  </p:cNvPr>
                  <p:cNvGrpSpPr/>
                  <p:nvPr/>
                </p:nvGrpSpPr>
                <p:grpSpPr>
                  <a:xfrm>
                    <a:off x="6732240" y="3865612"/>
                    <a:ext cx="216024" cy="144000"/>
                    <a:chOff x="6732240" y="3865612"/>
                    <a:chExt cx="216024" cy="144000"/>
                  </a:xfrm>
                </p:grpSpPr>
                <p:cxnSp>
                  <p:nvCxnSpPr>
                    <p:cNvPr id="765" name="Straight Connector 764">
                      <a:extLst>
                        <a:ext uri="{FF2B5EF4-FFF2-40B4-BE49-F238E27FC236}">
                          <a16:creationId xmlns:a16="http://schemas.microsoft.com/office/drawing/2014/main" id="{4C4B7B2E-31CD-DA44-93BC-4D27CFB06EE1}"/>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66" name="Straight Connector 765">
                      <a:extLst>
                        <a:ext uri="{FF2B5EF4-FFF2-40B4-BE49-F238E27FC236}">
                          <a16:creationId xmlns:a16="http://schemas.microsoft.com/office/drawing/2014/main" id="{C3415FA2-BE31-0941-B7EF-DEFFD6E41763}"/>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62" name="Group 761">
                    <a:extLst>
                      <a:ext uri="{FF2B5EF4-FFF2-40B4-BE49-F238E27FC236}">
                        <a16:creationId xmlns:a16="http://schemas.microsoft.com/office/drawing/2014/main" id="{4E43DB8C-E541-264A-A432-DCED1D7EFC8D}"/>
                      </a:ext>
                    </a:extLst>
                  </p:cNvPr>
                  <p:cNvGrpSpPr/>
                  <p:nvPr/>
                </p:nvGrpSpPr>
                <p:grpSpPr>
                  <a:xfrm>
                    <a:off x="6287242" y="3865612"/>
                    <a:ext cx="216024" cy="144000"/>
                    <a:chOff x="6732240" y="3865612"/>
                    <a:chExt cx="216024" cy="144000"/>
                  </a:xfrm>
                </p:grpSpPr>
                <p:cxnSp>
                  <p:nvCxnSpPr>
                    <p:cNvPr id="763" name="Straight Connector 762">
                      <a:extLst>
                        <a:ext uri="{FF2B5EF4-FFF2-40B4-BE49-F238E27FC236}">
                          <a16:creationId xmlns:a16="http://schemas.microsoft.com/office/drawing/2014/main" id="{157737F7-611E-6C4F-8948-CD9576628A67}"/>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64" name="Straight Connector 763">
                      <a:extLst>
                        <a:ext uri="{FF2B5EF4-FFF2-40B4-BE49-F238E27FC236}">
                          <a16:creationId xmlns:a16="http://schemas.microsoft.com/office/drawing/2014/main" id="{4C1BB3B1-7D3C-604C-B52F-FB84D8E46709}"/>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54" name="Group 753">
                  <a:extLst>
                    <a:ext uri="{FF2B5EF4-FFF2-40B4-BE49-F238E27FC236}">
                      <a16:creationId xmlns:a16="http://schemas.microsoft.com/office/drawing/2014/main" id="{5F3FCAF6-BAC0-8845-B140-83E1E00DEF5B}"/>
                    </a:ext>
                  </a:extLst>
                </p:cNvPr>
                <p:cNvGrpSpPr/>
                <p:nvPr/>
              </p:nvGrpSpPr>
              <p:grpSpPr>
                <a:xfrm>
                  <a:off x="5447149" y="3865612"/>
                  <a:ext cx="661022" cy="144000"/>
                  <a:chOff x="6287242" y="3865612"/>
                  <a:chExt cx="661022" cy="144000"/>
                </a:xfrm>
              </p:grpSpPr>
              <p:grpSp>
                <p:nvGrpSpPr>
                  <p:cNvPr id="755" name="Group 754">
                    <a:extLst>
                      <a:ext uri="{FF2B5EF4-FFF2-40B4-BE49-F238E27FC236}">
                        <a16:creationId xmlns:a16="http://schemas.microsoft.com/office/drawing/2014/main" id="{F18C2327-BDEB-B349-ADFB-8D8B9ABE7600}"/>
                      </a:ext>
                    </a:extLst>
                  </p:cNvPr>
                  <p:cNvGrpSpPr/>
                  <p:nvPr/>
                </p:nvGrpSpPr>
                <p:grpSpPr>
                  <a:xfrm>
                    <a:off x="6732240" y="3865612"/>
                    <a:ext cx="216024" cy="144000"/>
                    <a:chOff x="6732240" y="3865612"/>
                    <a:chExt cx="216024" cy="144000"/>
                  </a:xfrm>
                </p:grpSpPr>
                <p:cxnSp>
                  <p:nvCxnSpPr>
                    <p:cNvPr id="759" name="Straight Connector 758">
                      <a:extLst>
                        <a:ext uri="{FF2B5EF4-FFF2-40B4-BE49-F238E27FC236}">
                          <a16:creationId xmlns:a16="http://schemas.microsoft.com/office/drawing/2014/main" id="{279ABAF6-910F-5D49-B683-65390DCD85B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60" name="Straight Connector 759">
                      <a:extLst>
                        <a:ext uri="{FF2B5EF4-FFF2-40B4-BE49-F238E27FC236}">
                          <a16:creationId xmlns:a16="http://schemas.microsoft.com/office/drawing/2014/main" id="{6081ADB7-095B-194C-AB02-B67558428D10}"/>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56" name="Group 755">
                    <a:extLst>
                      <a:ext uri="{FF2B5EF4-FFF2-40B4-BE49-F238E27FC236}">
                        <a16:creationId xmlns:a16="http://schemas.microsoft.com/office/drawing/2014/main" id="{FF4A081D-E048-554B-9B87-D4C8E810A707}"/>
                      </a:ext>
                    </a:extLst>
                  </p:cNvPr>
                  <p:cNvGrpSpPr/>
                  <p:nvPr/>
                </p:nvGrpSpPr>
                <p:grpSpPr>
                  <a:xfrm>
                    <a:off x="6287242" y="3865612"/>
                    <a:ext cx="216024" cy="144000"/>
                    <a:chOff x="6732240" y="3865612"/>
                    <a:chExt cx="216024" cy="144000"/>
                  </a:xfrm>
                </p:grpSpPr>
                <p:cxnSp>
                  <p:nvCxnSpPr>
                    <p:cNvPr id="757" name="Straight Connector 756">
                      <a:extLst>
                        <a:ext uri="{FF2B5EF4-FFF2-40B4-BE49-F238E27FC236}">
                          <a16:creationId xmlns:a16="http://schemas.microsoft.com/office/drawing/2014/main" id="{11F039CC-7DDB-4A48-AC8E-32241B458FF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58" name="Straight Connector 757">
                      <a:extLst>
                        <a:ext uri="{FF2B5EF4-FFF2-40B4-BE49-F238E27FC236}">
                          <a16:creationId xmlns:a16="http://schemas.microsoft.com/office/drawing/2014/main" id="{3228CCCB-5DA3-C24C-A839-ABBB1F8F4CFE}"/>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31" name="Group 730">
                <a:extLst>
                  <a:ext uri="{FF2B5EF4-FFF2-40B4-BE49-F238E27FC236}">
                    <a16:creationId xmlns:a16="http://schemas.microsoft.com/office/drawing/2014/main" id="{05EF8364-A6FE-0A4B-9852-AF0512F1C93E}"/>
                  </a:ext>
                </a:extLst>
              </p:cNvPr>
              <p:cNvGrpSpPr/>
              <p:nvPr/>
            </p:nvGrpSpPr>
            <p:grpSpPr>
              <a:xfrm>
                <a:off x="1979712" y="3865612"/>
                <a:ext cx="1501115" cy="144000"/>
                <a:chOff x="5447149" y="3865612"/>
                <a:chExt cx="1501115" cy="144000"/>
              </a:xfrm>
            </p:grpSpPr>
            <p:grpSp>
              <p:nvGrpSpPr>
                <p:cNvPr id="739" name="Group 738">
                  <a:extLst>
                    <a:ext uri="{FF2B5EF4-FFF2-40B4-BE49-F238E27FC236}">
                      <a16:creationId xmlns:a16="http://schemas.microsoft.com/office/drawing/2014/main" id="{B7A62A9C-E1B9-8B4A-A312-1E86E8ACA4A5}"/>
                    </a:ext>
                  </a:extLst>
                </p:cNvPr>
                <p:cNvGrpSpPr/>
                <p:nvPr/>
              </p:nvGrpSpPr>
              <p:grpSpPr>
                <a:xfrm>
                  <a:off x="6287242" y="3865612"/>
                  <a:ext cx="661022" cy="144000"/>
                  <a:chOff x="6287242" y="3865612"/>
                  <a:chExt cx="661022" cy="144000"/>
                </a:xfrm>
              </p:grpSpPr>
              <p:grpSp>
                <p:nvGrpSpPr>
                  <p:cNvPr id="747" name="Group 746">
                    <a:extLst>
                      <a:ext uri="{FF2B5EF4-FFF2-40B4-BE49-F238E27FC236}">
                        <a16:creationId xmlns:a16="http://schemas.microsoft.com/office/drawing/2014/main" id="{C644C92F-63C4-244B-98EC-72B569205E20}"/>
                      </a:ext>
                    </a:extLst>
                  </p:cNvPr>
                  <p:cNvGrpSpPr/>
                  <p:nvPr/>
                </p:nvGrpSpPr>
                <p:grpSpPr>
                  <a:xfrm>
                    <a:off x="6732240" y="3865612"/>
                    <a:ext cx="216024" cy="144000"/>
                    <a:chOff x="6732240" y="3865612"/>
                    <a:chExt cx="216024" cy="144000"/>
                  </a:xfrm>
                </p:grpSpPr>
                <p:cxnSp>
                  <p:nvCxnSpPr>
                    <p:cNvPr id="751" name="Straight Connector 750">
                      <a:extLst>
                        <a:ext uri="{FF2B5EF4-FFF2-40B4-BE49-F238E27FC236}">
                          <a16:creationId xmlns:a16="http://schemas.microsoft.com/office/drawing/2014/main" id="{30BD291F-AD75-C141-A3EF-AAF645817F7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52" name="Straight Connector 751">
                      <a:extLst>
                        <a:ext uri="{FF2B5EF4-FFF2-40B4-BE49-F238E27FC236}">
                          <a16:creationId xmlns:a16="http://schemas.microsoft.com/office/drawing/2014/main" id="{62FD2DBF-5B16-7744-8774-EF125A1D32B4}"/>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48" name="Group 747">
                    <a:extLst>
                      <a:ext uri="{FF2B5EF4-FFF2-40B4-BE49-F238E27FC236}">
                        <a16:creationId xmlns:a16="http://schemas.microsoft.com/office/drawing/2014/main" id="{42652A4B-B3FA-5E48-9063-476673F4943F}"/>
                      </a:ext>
                    </a:extLst>
                  </p:cNvPr>
                  <p:cNvGrpSpPr/>
                  <p:nvPr/>
                </p:nvGrpSpPr>
                <p:grpSpPr>
                  <a:xfrm>
                    <a:off x="6287242" y="3865612"/>
                    <a:ext cx="216024" cy="144000"/>
                    <a:chOff x="6732240" y="3865612"/>
                    <a:chExt cx="216024" cy="144000"/>
                  </a:xfrm>
                </p:grpSpPr>
                <p:cxnSp>
                  <p:nvCxnSpPr>
                    <p:cNvPr id="749" name="Straight Connector 748">
                      <a:extLst>
                        <a:ext uri="{FF2B5EF4-FFF2-40B4-BE49-F238E27FC236}">
                          <a16:creationId xmlns:a16="http://schemas.microsoft.com/office/drawing/2014/main" id="{404E5954-0256-074A-A26A-467F9A5B460C}"/>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50" name="Straight Connector 749">
                      <a:extLst>
                        <a:ext uri="{FF2B5EF4-FFF2-40B4-BE49-F238E27FC236}">
                          <a16:creationId xmlns:a16="http://schemas.microsoft.com/office/drawing/2014/main" id="{6C805567-DA5C-EE41-9B98-974ACA7F2439}"/>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40" name="Group 739">
                  <a:extLst>
                    <a:ext uri="{FF2B5EF4-FFF2-40B4-BE49-F238E27FC236}">
                      <a16:creationId xmlns:a16="http://schemas.microsoft.com/office/drawing/2014/main" id="{EC4A5246-805B-9C43-95F7-8BDD1CF40B4E}"/>
                    </a:ext>
                  </a:extLst>
                </p:cNvPr>
                <p:cNvGrpSpPr/>
                <p:nvPr/>
              </p:nvGrpSpPr>
              <p:grpSpPr>
                <a:xfrm>
                  <a:off x="5447149" y="3865612"/>
                  <a:ext cx="661022" cy="144000"/>
                  <a:chOff x="6287242" y="3865612"/>
                  <a:chExt cx="661022" cy="144000"/>
                </a:xfrm>
              </p:grpSpPr>
              <p:grpSp>
                <p:nvGrpSpPr>
                  <p:cNvPr id="741" name="Group 740">
                    <a:extLst>
                      <a:ext uri="{FF2B5EF4-FFF2-40B4-BE49-F238E27FC236}">
                        <a16:creationId xmlns:a16="http://schemas.microsoft.com/office/drawing/2014/main" id="{45741C89-73EA-C74D-AAF9-7D06A2E7FAA6}"/>
                      </a:ext>
                    </a:extLst>
                  </p:cNvPr>
                  <p:cNvGrpSpPr/>
                  <p:nvPr/>
                </p:nvGrpSpPr>
                <p:grpSpPr>
                  <a:xfrm>
                    <a:off x="6732240" y="3865612"/>
                    <a:ext cx="216024" cy="144000"/>
                    <a:chOff x="6732240" y="3865612"/>
                    <a:chExt cx="216024" cy="144000"/>
                  </a:xfrm>
                </p:grpSpPr>
                <p:cxnSp>
                  <p:nvCxnSpPr>
                    <p:cNvPr id="745" name="Straight Connector 744">
                      <a:extLst>
                        <a:ext uri="{FF2B5EF4-FFF2-40B4-BE49-F238E27FC236}">
                          <a16:creationId xmlns:a16="http://schemas.microsoft.com/office/drawing/2014/main" id="{0B8E04EB-2B59-6749-ADE7-6A2BA8F0175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46" name="Straight Connector 745">
                      <a:extLst>
                        <a:ext uri="{FF2B5EF4-FFF2-40B4-BE49-F238E27FC236}">
                          <a16:creationId xmlns:a16="http://schemas.microsoft.com/office/drawing/2014/main" id="{DAE00772-68C4-5A49-9587-1E695391C688}"/>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42" name="Group 741">
                    <a:extLst>
                      <a:ext uri="{FF2B5EF4-FFF2-40B4-BE49-F238E27FC236}">
                        <a16:creationId xmlns:a16="http://schemas.microsoft.com/office/drawing/2014/main" id="{1A8B1616-C06D-3441-9AB4-0FA9719A060D}"/>
                      </a:ext>
                    </a:extLst>
                  </p:cNvPr>
                  <p:cNvGrpSpPr/>
                  <p:nvPr/>
                </p:nvGrpSpPr>
                <p:grpSpPr>
                  <a:xfrm>
                    <a:off x="6287242" y="3865612"/>
                    <a:ext cx="216024" cy="144000"/>
                    <a:chOff x="6732240" y="3865612"/>
                    <a:chExt cx="216024" cy="144000"/>
                  </a:xfrm>
                </p:grpSpPr>
                <p:cxnSp>
                  <p:nvCxnSpPr>
                    <p:cNvPr id="743" name="Straight Connector 742">
                      <a:extLst>
                        <a:ext uri="{FF2B5EF4-FFF2-40B4-BE49-F238E27FC236}">
                          <a16:creationId xmlns:a16="http://schemas.microsoft.com/office/drawing/2014/main" id="{2184587C-F6FA-C846-8732-81F2C8379F5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44" name="Straight Connector 743">
                      <a:extLst>
                        <a:ext uri="{FF2B5EF4-FFF2-40B4-BE49-F238E27FC236}">
                          <a16:creationId xmlns:a16="http://schemas.microsoft.com/office/drawing/2014/main" id="{4F82B848-5473-7F44-910B-83A6BE285681}"/>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32" name="Group 731">
                <a:extLst>
                  <a:ext uri="{FF2B5EF4-FFF2-40B4-BE49-F238E27FC236}">
                    <a16:creationId xmlns:a16="http://schemas.microsoft.com/office/drawing/2014/main" id="{EF2C93FE-E7A7-7D4C-A943-8D113745BC40}"/>
                  </a:ext>
                </a:extLst>
              </p:cNvPr>
              <p:cNvGrpSpPr/>
              <p:nvPr/>
            </p:nvGrpSpPr>
            <p:grpSpPr>
              <a:xfrm>
                <a:off x="1147605" y="3860808"/>
                <a:ext cx="661022" cy="144000"/>
                <a:chOff x="6287242" y="3865612"/>
                <a:chExt cx="661022" cy="144000"/>
              </a:xfrm>
            </p:grpSpPr>
            <p:grpSp>
              <p:nvGrpSpPr>
                <p:cNvPr id="733" name="Group 732">
                  <a:extLst>
                    <a:ext uri="{FF2B5EF4-FFF2-40B4-BE49-F238E27FC236}">
                      <a16:creationId xmlns:a16="http://schemas.microsoft.com/office/drawing/2014/main" id="{EE514C55-0E7D-064F-9B56-A9D88BB01712}"/>
                    </a:ext>
                  </a:extLst>
                </p:cNvPr>
                <p:cNvGrpSpPr/>
                <p:nvPr/>
              </p:nvGrpSpPr>
              <p:grpSpPr>
                <a:xfrm>
                  <a:off x="6732240" y="3865612"/>
                  <a:ext cx="216024" cy="144000"/>
                  <a:chOff x="6732240" y="3865612"/>
                  <a:chExt cx="216024" cy="144000"/>
                </a:xfrm>
              </p:grpSpPr>
              <p:cxnSp>
                <p:nvCxnSpPr>
                  <p:cNvPr id="737" name="Straight Connector 736">
                    <a:extLst>
                      <a:ext uri="{FF2B5EF4-FFF2-40B4-BE49-F238E27FC236}">
                        <a16:creationId xmlns:a16="http://schemas.microsoft.com/office/drawing/2014/main" id="{08B2431F-9C66-1542-AC76-5C6A0289A88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38" name="Straight Connector 737">
                    <a:extLst>
                      <a:ext uri="{FF2B5EF4-FFF2-40B4-BE49-F238E27FC236}">
                        <a16:creationId xmlns:a16="http://schemas.microsoft.com/office/drawing/2014/main" id="{B2177042-E61F-8542-B835-DA8246F04B0C}"/>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734" name="Group 733">
                  <a:extLst>
                    <a:ext uri="{FF2B5EF4-FFF2-40B4-BE49-F238E27FC236}">
                      <a16:creationId xmlns:a16="http://schemas.microsoft.com/office/drawing/2014/main" id="{501D8844-B574-5243-9EFF-01A97D510164}"/>
                    </a:ext>
                  </a:extLst>
                </p:cNvPr>
                <p:cNvGrpSpPr/>
                <p:nvPr/>
              </p:nvGrpSpPr>
              <p:grpSpPr>
                <a:xfrm>
                  <a:off x="6287242" y="3865612"/>
                  <a:ext cx="216024" cy="144000"/>
                  <a:chOff x="6732240" y="3865612"/>
                  <a:chExt cx="216024" cy="144000"/>
                </a:xfrm>
              </p:grpSpPr>
              <p:cxnSp>
                <p:nvCxnSpPr>
                  <p:cNvPr id="735" name="Straight Connector 734">
                    <a:extLst>
                      <a:ext uri="{FF2B5EF4-FFF2-40B4-BE49-F238E27FC236}">
                        <a16:creationId xmlns:a16="http://schemas.microsoft.com/office/drawing/2014/main" id="{7FFEF64B-3435-DC40-A9F4-815FEF9EC71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736" name="Straight Connector 735">
                    <a:extLst>
                      <a:ext uri="{FF2B5EF4-FFF2-40B4-BE49-F238E27FC236}">
                        <a16:creationId xmlns:a16="http://schemas.microsoft.com/office/drawing/2014/main" id="{C7FC78E0-D7D0-764A-A815-90183CC9F654}"/>
                      </a:ext>
                    </a:extLst>
                  </p:cNvPr>
                  <p:cNvCxnSpPr>
                    <a:cxnSpLocks/>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25" name="Group 724">
              <a:extLst>
                <a:ext uri="{FF2B5EF4-FFF2-40B4-BE49-F238E27FC236}">
                  <a16:creationId xmlns:a16="http://schemas.microsoft.com/office/drawing/2014/main" id="{BB5E60D7-0F75-0F4E-AA13-D42EDE6E44CE}"/>
                </a:ext>
              </a:extLst>
            </p:cNvPr>
            <p:cNvGrpSpPr/>
            <p:nvPr/>
          </p:nvGrpSpPr>
          <p:grpSpPr>
            <a:xfrm>
              <a:off x="57802" y="3219283"/>
              <a:ext cx="7141479" cy="563346"/>
              <a:chOff x="57802" y="3404958"/>
              <a:chExt cx="7141479" cy="563346"/>
            </a:xfrm>
          </p:grpSpPr>
          <p:cxnSp>
            <p:nvCxnSpPr>
              <p:cNvPr id="726" name="Straight Arrow Connector 725">
                <a:extLst>
                  <a:ext uri="{FF2B5EF4-FFF2-40B4-BE49-F238E27FC236}">
                    <a16:creationId xmlns:a16="http://schemas.microsoft.com/office/drawing/2014/main" id="{8A534D34-28AF-F045-958D-55A0E4E6C4AD}"/>
                  </a:ext>
                </a:extLst>
              </p:cNvPr>
              <p:cNvCxnSpPr>
                <a:cxnSpLocks/>
              </p:cNvCxnSpPr>
              <p:nvPr/>
            </p:nvCxnSpPr>
            <p:spPr>
              <a:xfrm>
                <a:off x="422287" y="3595351"/>
                <a:ext cx="6336704" cy="0"/>
              </a:xfrm>
              <a:prstGeom prst="straightConnector1">
                <a:avLst/>
              </a:prstGeom>
              <a:ln>
                <a:tailEnd type="none"/>
              </a:ln>
            </p:spPr>
            <p:style>
              <a:lnRef idx="3">
                <a:schemeClr val="accent3"/>
              </a:lnRef>
              <a:fillRef idx="0">
                <a:schemeClr val="accent3"/>
              </a:fillRef>
              <a:effectRef idx="2">
                <a:schemeClr val="accent3"/>
              </a:effectRef>
              <a:fontRef idx="minor">
                <a:schemeClr val="tx1"/>
              </a:fontRef>
            </p:style>
          </p:cxnSp>
          <p:sp>
            <p:nvSpPr>
              <p:cNvPr id="727" name="Rectangle 726">
                <a:extLst>
                  <a:ext uri="{FF2B5EF4-FFF2-40B4-BE49-F238E27FC236}">
                    <a16:creationId xmlns:a16="http://schemas.microsoft.com/office/drawing/2014/main" id="{0F322DEE-68E5-E34E-A9AE-2BEE49D37689}"/>
                  </a:ext>
                </a:extLst>
              </p:cNvPr>
              <p:cNvSpPr/>
              <p:nvPr/>
            </p:nvSpPr>
            <p:spPr>
              <a:xfrm>
                <a:off x="57802" y="3404958"/>
                <a:ext cx="483890" cy="563345"/>
              </a:xfrm>
              <a:prstGeom prst="rect">
                <a:avLst/>
              </a:prstGeom>
            </p:spPr>
            <p:txBody>
              <a:bodyPr wrap="none">
                <a:spAutoFit/>
              </a:bodyPr>
              <a:lstStyle/>
              <a:p>
                <a:r>
                  <a:rPr lang="en-IN" sz="1400" dirty="0">
                    <a:solidFill>
                      <a:prstClr val="white"/>
                    </a:solidFill>
                  </a:rPr>
                  <a:t>5'</a:t>
                </a:r>
                <a:endParaRPr lang="en-US" sz="1400" dirty="0"/>
              </a:p>
            </p:txBody>
          </p:sp>
          <p:sp>
            <p:nvSpPr>
              <p:cNvPr id="728" name="Rectangle 727">
                <a:extLst>
                  <a:ext uri="{FF2B5EF4-FFF2-40B4-BE49-F238E27FC236}">
                    <a16:creationId xmlns:a16="http://schemas.microsoft.com/office/drawing/2014/main" id="{DD9EC697-EAB7-F642-AF87-EB699054C5D8}"/>
                  </a:ext>
                </a:extLst>
              </p:cNvPr>
              <p:cNvSpPr/>
              <p:nvPr/>
            </p:nvSpPr>
            <p:spPr>
              <a:xfrm>
                <a:off x="6715391" y="3404958"/>
                <a:ext cx="483890" cy="563346"/>
              </a:xfrm>
              <a:prstGeom prst="rect">
                <a:avLst/>
              </a:prstGeom>
            </p:spPr>
            <p:txBody>
              <a:bodyPr wrap="none">
                <a:spAutoFit/>
              </a:bodyPr>
              <a:lstStyle/>
              <a:p>
                <a:r>
                  <a:rPr lang="en-IN" sz="1400" dirty="0">
                    <a:solidFill>
                      <a:prstClr val="white"/>
                    </a:solidFill>
                  </a:rPr>
                  <a:t>3'</a:t>
                </a:r>
                <a:endParaRPr lang="en-US" sz="1400" dirty="0"/>
              </a:p>
            </p:txBody>
          </p:sp>
        </p:grpSp>
      </p:grpSp>
      <p:grpSp>
        <p:nvGrpSpPr>
          <p:cNvPr id="720" name="Group 719">
            <a:extLst>
              <a:ext uri="{FF2B5EF4-FFF2-40B4-BE49-F238E27FC236}">
                <a16:creationId xmlns:a16="http://schemas.microsoft.com/office/drawing/2014/main" id="{E50C0534-C561-E04D-A41C-C769AFC83B09}"/>
              </a:ext>
            </a:extLst>
          </p:cNvPr>
          <p:cNvGrpSpPr/>
          <p:nvPr/>
        </p:nvGrpSpPr>
        <p:grpSpPr>
          <a:xfrm flipH="1" flipV="1">
            <a:off x="793442" y="5004392"/>
            <a:ext cx="447478" cy="78681"/>
            <a:chOff x="934692" y="1991976"/>
            <a:chExt cx="684980" cy="144016"/>
          </a:xfrm>
        </p:grpSpPr>
        <p:cxnSp>
          <p:nvCxnSpPr>
            <p:cNvPr id="722" name="Straight Arrow Connector 721">
              <a:extLst>
                <a:ext uri="{FF2B5EF4-FFF2-40B4-BE49-F238E27FC236}">
                  <a16:creationId xmlns:a16="http://schemas.microsoft.com/office/drawing/2014/main" id="{A925FB5F-B0CE-F04B-B356-545E4CFC7A70}"/>
                </a:ext>
              </a:extLst>
            </p:cNvPr>
            <p:cNvCxnSpPr>
              <a:cxnSpLocks/>
            </p:cNvCxnSpPr>
            <p:nvPr/>
          </p:nvCxnSpPr>
          <p:spPr>
            <a:xfrm flipH="1">
              <a:off x="935672" y="1993404"/>
              <a:ext cx="684000"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23" name="Straight Arrow Connector 722">
              <a:extLst>
                <a:ext uri="{FF2B5EF4-FFF2-40B4-BE49-F238E27FC236}">
                  <a16:creationId xmlns:a16="http://schemas.microsoft.com/office/drawing/2014/main" id="{FA93944D-99DA-C841-94B5-9EB61E011D66}"/>
                </a:ext>
              </a:extLst>
            </p:cNvPr>
            <p:cNvCxnSpPr>
              <a:cxnSpLocks/>
            </p:cNvCxnSpPr>
            <p:nvPr/>
          </p:nvCxnSpPr>
          <p:spPr>
            <a:xfrm flipH="1" flipV="1">
              <a:off x="934692" y="1991976"/>
              <a:ext cx="131887" cy="144016"/>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721" name="Straight Arrow Connector 720">
            <a:extLst>
              <a:ext uri="{FF2B5EF4-FFF2-40B4-BE49-F238E27FC236}">
                <a16:creationId xmlns:a16="http://schemas.microsoft.com/office/drawing/2014/main" id="{A447829B-1805-F449-B523-FD19D43DF452}"/>
              </a:ext>
            </a:extLst>
          </p:cNvPr>
          <p:cNvCxnSpPr>
            <a:cxnSpLocks/>
          </p:cNvCxnSpPr>
          <p:nvPr/>
        </p:nvCxnSpPr>
        <p:spPr>
          <a:xfrm flipV="1">
            <a:off x="1318708" y="5082293"/>
            <a:ext cx="2869172" cy="0"/>
          </a:xfrm>
          <a:prstGeom prst="straightConnector1">
            <a:avLst/>
          </a:prstGeom>
          <a:ln w="47625" cap="rnd">
            <a:solidFill>
              <a:schemeClr val="accent6">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nvGrpSpPr>
          <p:cNvPr id="782" name="Group 781">
            <a:extLst>
              <a:ext uri="{FF2B5EF4-FFF2-40B4-BE49-F238E27FC236}">
                <a16:creationId xmlns:a16="http://schemas.microsoft.com/office/drawing/2014/main" id="{632844A6-DE72-4143-9112-2FD23990639B}"/>
              </a:ext>
            </a:extLst>
          </p:cNvPr>
          <p:cNvGrpSpPr/>
          <p:nvPr/>
        </p:nvGrpSpPr>
        <p:grpSpPr>
          <a:xfrm>
            <a:off x="76357" y="4496795"/>
            <a:ext cx="4634660" cy="329491"/>
            <a:chOff x="139370" y="1188247"/>
            <a:chExt cx="7094531" cy="603089"/>
          </a:xfrm>
        </p:grpSpPr>
        <p:grpSp>
          <p:nvGrpSpPr>
            <p:cNvPr id="787" name="Group 786">
              <a:extLst>
                <a:ext uri="{FF2B5EF4-FFF2-40B4-BE49-F238E27FC236}">
                  <a16:creationId xmlns:a16="http://schemas.microsoft.com/office/drawing/2014/main" id="{F1F59099-0550-AD46-AEFD-AB758965703C}"/>
                </a:ext>
              </a:extLst>
            </p:cNvPr>
            <p:cNvGrpSpPr/>
            <p:nvPr/>
          </p:nvGrpSpPr>
          <p:grpSpPr>
            <a:xfrm>
              <a:off x="490090" y="1474549"/>
              <a:ext cx="6336704" cy="312840"/>
              <a:chOff x="425228" y="2857493"/>
              <a:chExt cx="6336704" cy="312840"/>
            </a:xfrm>
          </p:grpSpPr>
          <p:grpSp>
            <p:nvGrpSpPr>
              <p:cNvPr id="790" name="Group 789">
                <a:extLst>
                  <a:ext uri="{FF2B5EF4-FFF2-40B4-BE49-F238E27FC236}">
                    <a16:creationId xmlns:a16="http://schemas.microsoft.com/office/drawing/2014/main" id="{2E001136-C150-7448-BA80-4A84221EEB81}"/>
                  </a:ext>
                </a:extLst>
              </p:cNvPr>
              <p:cNvGrpSpPr/>
              <p:nvPr/>
            </p:nvGrpSpPr>
            <p:grpSpPr>
              <a:xfrm>
                <a:off x="606240" y="2857493"/>
                <a:ext cx="5741172" cy="312840"/>
                <a:chOff x="1147605" y="3735411"/>
                <a:chExt cx="5741172" cy="148808"/>
              </a:xfrm>
            </p:grpSpPr>
            <p:grpSp>
              <p:nvGrpSpPr>
                <p:cNvPr id="792" name="Group 791">
                  <a:extLst>
                    <a:ext uri="{FF2B5EF4-FFF2-40B4-BE49-F238E27FC236}">
                      <a16:creationId xmlns:a16="http://schemas.microsoft.com/office/drawing/2014/main" id="{5003337B-04A2-174A-99FF-02C9A2C63A38}"/>
                    </a:ext>
                  </a:extLst>
                </p:cNvPr>
                <p:cNvGrpSpPr/>
                <p:nvPr/>
              </p:nvGrpSpPr>
              <p:grpSpPr>
                <a:xfrm>
                  <a:off x="5387662" y="3740219"/>
                  <a:ext cx="1501115" cy="144000"/>
                  <a:chOff x="5447149" y="3740219"/>
                  <a:chExt cx="1501115" cy="144000"/>
                </a:xfrm>
              </p:grpSpPr>
              <p:grpSp>
                <p:nvGrpSpPr>
                  <p:cNvPr id="830" name="Group 829">
                    <a:extLst>
                      <a:ext uri="{FF2B5EF4-FFF2-40B4-BE49-F238E27FC236}">
                        <a16:creationId xmlns:a16="http://schemas.microsoft.com/office/drawing/2014/main" id="{A71E1E41-E436-964D-AEAD-815D0D016951}"/>
                      </a:ext>
                    </a:extLst>
                  </p:cNvPr>
                  <p:cNvGrpSpPr/>
                  <p:nvPr/>
                </p:nvGrpSpPr>
                <p:grpSpPr>
                  <a:xfrm>
                    <a:off x="6287242" y="3740219"/>
                    <a:ext cx="661022" cy="144000"/>
                    <a:chOff x="6287242" y="3740219"/>
                    <a:chExt cx="661022" cy="144000"/>
                  </a:xfrm>
                </p:grpSpPr>
                <p:grpSp>
                  <p:nvGrpSpPr>
                    <p:cNvPr id="838" name="Group 837">
                      <a:extLst>
                        <a:ext uri="{FF2B5EF4-FFF2-40B4-BE49-F238E27FC236}">
                          <a16:creationId xmlns:a16="http://schemas.microsoft.com/office/drawing/2014/main" id="{AFE64479-AA76-3443-A1EC-18CA17F7656A}"/>
                        </a:ext>
                      </a:extLst>
                    </p:cNvPr>
                    <p:cNvGrpSpPr/>
                    <p:nvPr/>
                  </p:nvGrpSpPr>
                  <p:grpSpPr>
                    <a:xfrm>
                      <a:off x="6732240" y="3740219"/>
                      <a:ext cx="216024" cy="144000"/>
                      <a:chOff x="6732240" y="3740219"/>
                      <a:chExt cx="216024" cy="144000"/>
                    </a:xfrm>
                  </p:grpSpPr>
                  <p:cxnSp>
                    <p:nvCxnSpPr>
                      <p:cNvPr id="842" name="Straight Connector 841">
                        <a:extLst>
                          <a:ext uri="{FF2B5EF4-FFF2-40B4-BE49-F238E27FC236}">
                            <a16:creationId xmlns:a16="http://schemas.microsoft.com/office/drawing/2014/main" id="{713C4C99-00E0-504C-B7B8-E7918F55855B}"/>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43" name="Straight Connector 842">
                        <a:extLst>
                          <a:ext uri="{FF2B5EF4-FFF2-40B4-BE49-F238E27FC236}">
                            <a16:creationId xmlns:a16="http://schemas.microsoft.com/office/drawing/2014/main" id="{6DF18A50-B7ED-4443-8F9F-A3E1509167E3}"/>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39" name="Group 838">
                      <a:extLst>
                        <a:ext uri="{FF2B5EF4-FFF2-40B4-BE49-F238E27FC236}">
                          <a16:creationId xmlns:a16="http://schemas.microsoft.com/office/drawing/2014/main" id="{966BA99B-A38C-B24E-89EF-3D563A4B510B}"/>
                        </a:ext>
                      </a:extLst>
                    </p:cNvPr>
                    <p:cNvGrpSpPr/>
                    <p:nvPr/>
                  </p:nvGrpSpPr>
                  <p:grpSpPr>
                    <a:xfrm>
                      <a:off x="6287242" y="3740219"/>
                      <a:ext cx="216024" cy="144000"/>
                      <a:chOff x="6732240" y="3740219"/>
                      <a:chExt cx="216024" cy="144000"/>
                    </a:xfrm>
                  </p:grpSpPr>
                  <p:cxnSp>
                    <p:nvCxnSpPr>
                      <p:cNvPr id="840" name="Straight Connector 839">
                        <a:extLst>
                          <a:ext uri="{FF2B5EF4-FFF2-40B4-BE49-F238E27FC236}">
                            <a16:creationId xmlns:a16="http://schemas.microsoft.com/office/drawing/2014/main" id="{42451EA4-D61A-3244-A7B4-57819FC7A25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41" name="Straight Connector 840">
                        <a:extLst>
                          <a:ext uri="{FF2B5EF4-FFF2-40B4-BE49-F238E27FC236}">
                            <a16:creationId xmlns:a16="http://schemas.microsoft.com/office/drawing/2014/main" id="{1E71D35A-39C7-724F-9608-38FCBC7B679C}"/>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831" name="Group 830">
                    <a:extLst>
                      <a:ext uri="{FF2B5EF4-FFF2-40B4-BE49-F238E27FC236}">
                        <a16:creationId xmlns:a16="http://schemas.microsoft.com/office/drawing/2014/main" id="{3410DB78-E95A-B142-82D9-3CA22C922569}"/>
                      </a:ext>
                    </a:extLst>
                  </p:cNvPr>
                  <p:cNvGrpSpPr/>
                  <p:nvPr/>
                </p:nvGrpSpPr>
                <p:grpSpPr>
                  <a:xfrm>
                    <a:off x="5447149" y="3740219"/>
                    <a:ext cx="661022" cy="144000"/>
                    <a:chOff x="6287242" y="3740219"/>
                    <a:chExt cx="661022" cy="144000"/>
                  </a:xfrm>
                </p:grpSpPr>
                <p:grpSp>
                  <p:nvGrpSpPr>
                    <p:cNvPr id="832" name="Group 831">
                      <a:extLst>
                        <a:ext uri="{FF2B5EF4-FFF2-40B4-BE49-F238E27FC236}">
                          <a16:creationId xmlns:a16="http://schemas.microsoft.com/office/drawing/2014/main" id="{A015E058-DE59-7A48-9F70-5347A0D7595F}"/>
                        </a:ext>
                      </a:extLst>
                    </p:cNvPr>
                    <p:cNvGrpSpPr/>
                    <p:nvPr/>
                  </p:nvGrpSpPr>
                  <p:grpSpPr>
                    <a:xfrm>
                      <a:off x="6732240" y="3740219"/>
                      <a:ext cx="216024" cy="144000"/>
                      <a:chOff x="6732240" y="3740219"/>
                      <a:chExt cx="216024" cy="144000"/>
                    </a:xfrm>
                  </p:grpSpPr>
                  <p:cxnSp>
                    <p:nvCxnSpPr>
                      <p:cNvPr id="836" name="Straight Connector 835">
                        <a:extLst>
                          <a:ext uri="{FF2B5EF4-FFF2-40B4-BE49-F238E27FC236}">
                            <a16:creationId xmlns:a16="http://schemas.microsoft.com/office/drawing/2014/main" id="{FECBA0F4-1CD3-0C4C-A011-287B48C9D1B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37" name="Straight Connector 836">
                        <a:extLst>
                          <a:ext uri="{FF2B5EF4-FFF2-40B4-BE49-F238E27FC236}">
                            <a16:creationId xmlns:a16="http://schemas.microsoft.com/office/drawing/2014/main" id="{7452EE95-F971-DE4D-BF2F-6B472ADDCE3E}"/>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33" name="Group 832">
                      <a:extLst>
                        <a:ext uri="{FF2B5EF4-FFF2-40B4-BE49-F238E27FC236}">
                          <a16:creationId xmlns:a16="http://schemas.microsoft.com/office/drawing/2014/main" id="{517E58CC-1EB6-604E-8AA0-AF595A339F64}"/>
                        </a:ext>
                      </a:extLst>
                    </p:cNvPr>
                    <p:cNvGrpSpPr/>
                    <p:nvPr/>
                  </p:nvGrpSpPr>
                  <p:grpSpPr>
                    <a:xfrm>
                      <a:off x="6287242" y="3740219"/>
                      <a:ext cx="216024" cy="144000"/>
                      <a:chOff x="6732240" y="3740219"/>
                      <a:chExt cx="216024" cy="144000"/>
                    </a:xfrm>
                  </p:grpSpPr>
                  <p:cxnSp>
                    <p:nvCxnSpPr>
                      <p:cNvPr id="834" name="Straight Connector 833">
                        <a:extLst>
                          <a:ext uri="{FF2B5EF4-FFF2-40B4-BE49-F238E27FC236}">
                            <a16:creationId xmlns:a16="http://schemas.microsoft.com/office/drawing/2014/main" id="{DD551E3A-C052-CB4C-9721-27BED14C005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35" name="Straight Connector 834">
                        <a:extLst>
                          <a:ext uri="{FF2B5EF4-FFF2-40B4-BE49-F238E27FC236}">
                            <a16:creationId xmlns:a16="http://schemas.microsoft.com/office/drawing/2014/main" id="{E676F662-599F-F042-AFE5-B4BA8B9331A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793" name="Group 792">
                  <a:extLst>
                    <a:ext uri="{FF2B5EF4-FFF2-40B4-BE49-F238E27FC236}">
                      <a16:creationId xmlns:a16="http://schemas.microsoft.com/office/drawing/2014/main" id="{5CC2B340-1040-444C-8D8A-06A27BAF652A}"/>
                    </a:ext>
                  </a:extLst>
                </p:cNvPr>
                <p:cNvGrpSpPr/>
                <p:nvPr/>
              </p:nvGrpSpPr>
              <p:grpSpPr>
                <a:xfrm>
                  <a:off x="3689947" y="3740219"/>
                  <a:ext cx="1501115" cy="144000"/>
                  <a:chOff x="5447149" y="3740219"/>
                  <a:chExt cx="1501115" cy="144000"/>
                </a:xfrm>
              </p:grpSpPr>
              <p:grpSp>
                <p:nvGrpSpPr>
                  <p:cNvPr id="816" name="Group 815">
                    <a:extLst>
                      <a:ext uri="{FF2B5EF4-FFF2-40B4-BE49-F238E27FC236}">
                        <a16:creationId xmlns:a16="http://schemas.microsoft.com/office/drawing/2014/main" id="{C9E1A19D-0978-5444-9B8A-CA9E857A8751}"/>
                      </a:ext>
                    </a:extLst>
                  </p:cNvPr>
                  <p:cNvGrpSpPr/>
                  <p:nvPr/>
                </p:nvGrpSpPr>
                <p:grpSpPr>
                  <a:xfrm>
                    <a:off x="6287242" y="3740219"/>
                    <a:ext cx="661022" cy="144000"/>
                    <a:chOff x="6287242" y="3740219"/>
                    <a:chExt cx="661022" cy="144000"/>
                  </a:xfrm>
                </p:grpSpPr>
                <p:grpSp>
                  <p:nvGrpSpPr>
                    <p:cNvPr id="824" name="Group 823">
                      <a:extLst>
                        <a:ext uri="{FF2B5EF4-FFF2-40B4-BE49-F238E27FC236}">
                          <a16:creationId xmlns:a16="http://schemas.microsoft.com/office/drawing/2014/main" id="{1F8854D5-5388-0240-B589-3F8B2E1A0678}"/>
                        </a:ext>
                      </a:extLst>
                    </p:cNvPr>
                    <p:cNvGrpSpPr/>
                    <p:nvPr/>
                  </p:nvGrpSpPr>
                  <p:grpSpPr>
                    <a:xfrm>
                      <a:off x="6732240" y="3740219"/>
                      <a:ext cx="216024" cy="144000"/>
                      <a:chOff x="6732240" y="3740219"/>
                      <a:chExt cx="216024" cy="144000"/>
                    </a:xfrm>
                  </p:grpSpPr>
                  <p:cxnSp>
                    <p:nvCxnSpPr>
                      <p:cNvPr id="828" name="Straight Connector 827">
                        <a:extLst>
                          <a:ext uri="{FF2B5EF4-FFF2-40B4-BE49-F238E27FC236}">
                            <a16:creationId xmlns:a16="http://schemas.microsoft.com/office/drawing/2014/main" id="{CABD1966-D6FF-0D4C-B0C5-8FC58986A5B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29" name="Straight Connector 828">
                        <a:extLst>
                          <a:ext uri="{FF2B5EF4-FFF2-40B4-BE49-F238E27FC236}">
                            <a16:creationId xmlns:a16="http://schemas.microsoft.com/office/drawing/2014/main" id="{A334151D-9EA4-3340-A02D-6EA57C1C69C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25" name="Group 824">
                      <a:extLst>
                        <a:ext uri="{FF2B5EF4-FFF2-40B4-BE49-F238E27FC236}">
                          <a16:creationId xmlns:a16="http://schemas.microsoft.com/office/drawing/2014/main" id="{952E0E53-D0C8-8540-B26E-BBC7D4542B60}"/>
                        </a:ext>
                      </a:extLst>
                    </p:cNvPr>
                    <p:cNvGrpSpPr/>
                    <p:nvPr/>
                  </p:nvGrpSpPr>
                  <p:grpSpPr>
                    <a:xfrm>
                      <a:off x="6287242" y="3740219"/>
                      <a:ext cx="216024" cy="144000"/>
                      <a:chOff x="6732240" y="3740219"/>
                      <a:chExt cx="216024" cy="144000"/>
                    </a:xfrm>
                  </p:grpSpPr>
                  <p:cxnSp>
                    <p:nvCxnSpPr>
                      <p:cNvPr id="826" name="Straight Connector 825">
                        <a:extLst>
                          <a:ext uri="{FF2B5EF4-FFF2-40B4-BE49-F238E27FC236}">
                            <a16:creationId xmlns:a16="http://schemas.microsoft.com/office/drawing/2014/main" id="{2F9D38D6-619E-5E48-99E7-E74F00CE3D9F}"/>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27" name="Straight Connector 826">
                        <a:extLst>
                          <a:ext uri="{FF2B5EF4-FFF2-40B4-BE49-F238E27FC236}">
                            <a16:creationId xmlns:a16="http://schemas.microsoft.com/office/drawing/2014/main" id="{FEA1C222-FAC3-8C44-8D87-C45F7512BD51}"/>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817" name="Group 816">
                    <a:extLst>
                      <a:ext uri="{FF2B5EF4-FFF2-40B4-BE49-F238E27FC236}">
                        <a16:creationId xmlns:a16="http://schemas.microsoft.com/office/drawing/2014/main" id="{3A6A2DFA-2AFE-9A41-83D5-594DE1B5AC56}"/>
                      </a:ext>
                    </a:extLst>
                  </p:cNvPr>
                  <p:cNvGrpSpPr/>
                  <p:nvPr/>
                </p:nvGrpSpPr>
                <p:grpSpPr>
                  <a:xfrm>
                    <a:off x="5447149" y="3740219"/>
                    <a:ext cx="661022" cy="144000"/>
                    <a:chOff x="6287242" y="3740219"/>
                    <a:chExt cx="661022" cy="144000"/>
                  </a:xfrm>
                </p:grpSpPr>
                <p:grpSp>
                  <p:nvGrpSpPr>
                    <p:cNvPr id="818" name="Group 817">
                      <a:extLst>
                        <a:ext uri="{FF2B5EF4-FFF2-40B4-BE49-F238E27FC236}">
                          <a16:creationId xmlns:a16="http://schemas.microsoft.com/office/drawing/2014/main" id="{CC214E67-52FD-7C49-8093-782407F4D1C3}"/>
                        </a:ext>
                      </a:extLst>
                    </p:cNvPr>
                    <p:cNvGrpSpPr/>
                    <p:nvPr/>
                  </p:nvGrpSpPr>
                  <p:grpSpPr>
                    <a:xfrm>
                      <a:off x="6732240" y="3740219"/>
                      <a:ext cx="216024" cy="144000"/>
                      <a:chOff x="6732240" y="3740219"/>
                      <a:chExt cx="216024" cy="144000"/>
                    </a:xfrm>
                  </p:grpSpPr>
                  <p:cxnSp>
                    <p:nvCxnSpPr>
                      <p:cNvPr id="822" name="Straight Connector 821">
                        <a:extLst>
                          <a:ext uri="{FF2B5EF4-FFF2-40B4-BE49-F238E27FC236}">
                            <a16:creationId xmlns:a16="http://schemas.microsoft.com/office/drawing/2014/main" id="{EFD7687F-C3E5-E44A-AAB7-05EA49BC9B5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23" name="Straight Connector 822">
                        <a:extLst>
                          <a:ext uri="{FF2B5EF4-FFF2-40B4-BE49-F238E27FC236}">
                            <a16:creationId xmlns:a16="http://schemas.microsoft.com/office/drawing/2014/main" id="{2B048639-250F-584B-88FE-EFCD7D4A64A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19" name="Group 818">
                      <a:extLst>
                        <a:ext uri="{FF2B5EF4-FFF2-40B4-BE49-F238E27FC236}">
                          <a16:creationId xmlns:a16="http://schemas.microsoft.com/office/drawing/2014/main" id="{4F5E4197-7E03-9A4E-8CC1-84D35141739F}"/>
                        </a:ext>
                      </a:extLst>
                    </p:cNvPr>
                    <p:cNvGrpSpPr/>
                    <p:nvPr/>
                  </p:nvGrpSpPr>
                  <p:grpSpPr>
                    <a:xfrm>
                      <a:off x="6287242" y="3740219"/>
                      <a:ext cx="216024" cy="144000"/>
                      <a:chOff x="6732240" y="3740219"/>
                      <a:chExt cx="216024" cy="144000"/>
                    </a:xfrm>
                  </p:grpSpPr>
                  <p:cxnSp>
                    <p:nvCxnSpPr>
                      <p:cNvPr id="820" name="Straight Connector 819">
                        <a:extLst>
                          <a:ext uri="{FF2B5EF4-FFF2-40B4-BE49-F238E27FC236}">
                            <a16:creationId xmlns:a16="http://schemas.microsoft.com/office/drawing/2014/main" id="{4C47FD9D-B57A-324B-B398-AB79B42E90A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21" name="Straight Connector 820">
                        <a:extLst>
                          <a:ext uri="{FF2B5EF4-FFF2-40B4-BE49-F238E27FC236}">
                            <a16:creationId xmlns:a16="http://schemas.microsoft.com/office/drawing/2014/main" id="{13805E35-7441-C84F-B347-A88F540E3E58}"/>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794" name="Group 793">
                  <a:extLst>
                    <a:ext uri="{FF2B5EF4-FFF2-40B4-BE49-F238E27FC236}">
                      <a16:creationId xmlns:a16="http://schemas.microsoft.com/office/drawing/2014/main" id="{60D93527-F190-5647-821E-73417CBB36A5}"/>
                    </a:ext>
                  </a:extLst>
                </p:cNvPr>
                <p:cNvGrpSpPr/>
                <p:nvPr/>
              </p:nvGrpSpPr>
              <p:grpSpPr>
                <a:xfrm>
                  <a:off x="1979712" y="3740219"/>
                  <a:ext cx="1501115" cy="144000"/>
                  <a:chOff x="5447149" y="3740219"/>
                  <a:chExt cx="1501115" cy="144000"/>
                </a:xfrm>
              </p:grpSpPr>
              <p:grpSp>
                <p:nvGrpSpPr>
                  <p:cNvPr id="802" name="Group 801">
                    <a:extLst>
                      <a:ext uri="{FF2B5EF4-FFF2-40B4-BE49-F238E27FC236}">
                        <a16:creationId xmlns:a16="http://schemas.microsoft.com/office/drawing/2014/main" id="{1D4FCF9E-0D4B-2248-A734-4740CCCA5C4F}"/>
                      </a:ext>
                    </a:extLst>
                  </p:cNvPr>
                  <p:cNvGrpSpPr/>
                  <p:nvPr/>
                </p:nvGrpSpPr>
                <p:grpSpPr>
                  <a:xfrm>
                    <a:off x="6287242" y="3740219"/>
                    <a:ext cx="661022" cy="144000"/>
                    <a:chOff x="6287242" y="3740219"/>
                    <a:chExt cx="661022" cy="144000"/>
                  </a:xfrm>
                </p:grpSpPr>
                <p:grpSp>
                  <p:nvGrpSpPr>
                    <p:cNvPr id="810" name="Group 809">
                      <a:extLst>
                        <a:ext uri="{FF2B5EF4-FFF2-40B4-BE49-F238E27FC236}">
                          <a16:creationId xmlns:a16="http://schemas.microsoft.com/office/drawing/2014/main" id="{90D4637B-41FA-1C4E-B239-BFF03A58A351}"/>
                        </a:ext>
                      </a:extLst>
                    </p:cNvPr>
                    <p:cNvGrpSpPr/>
                    <p:nvPr/>
                  </p:nvGrpSpPr>
                  <p:grpSpPr>
                    <a:xfrm>
                      <a:off x="6732240" y="3740219"/>
                      <a:ext cx="216024" cy="144000"/>
                      <a:chOff x="6732240" y="3740219"/>
                      <a:chExt cx="216024" cy="144000"/>
                    </a:xfrm>
                  </p:grpSpPr>
                  <p:cxnSp>
                    <p:nvCxnSpPr>
                      <p:cNvPr id="814" name="Straight Connector 813">
                        <a:extLst>
                          <a:ext uri="{FF2B5EF4-FFF2-40B4-BE49-F238E27FC236}">
                            <a16:creationId xmlns:a16="http://schemas.microsoft.com/office/drawing/2014/main" id="{A65A8276-04B0-6D43-B981-CAB01ED3CB5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15" name="Straight Connector 814">
                        <a:extLst>
                          <a:ext uri="{FF2B5EF4-FFF2-40B4-BE49-F238E27FC236}">
                            <a16:creationId xmlns:a16="http://schemas.microsoft.com/office/drawing/2014/main" id="{24642EC1-0028-3342-BB22-37C38E49CFD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11" name="Group 810">
                      <a:extLst>
                        <a:ext uri="{FF2B5EF4-FFF2-40B4-BE49-F238E27FC236}">
                          <a16:creationId xmlns:a16="http://schemas.microsoft.com/office/drawing/2014/main" id="{EE266BC7-CC58-114B-92B9-710625553AD5}"/>
                        </a:ext>
                      </a:extLst>
                    </p:cNvPr>
                    <p:cNvGrpSpPr/>
                    <p:nvPr/>
                  </p:nvGrpSpPr>
                  <p:grpSpPr>
                    <a:xfrm>
                      <a:off x="6287242" y="3740219"/>
                      <a:ext cx="216024" cy="144000"/>
                      <a:chOff x="6732240" y="3740219"/>
                      <a:chExt cx="216024" cy="144000"/>
                    </a:xfrm>
                  </p:grpSpPr>
                  <p:cxnSp>
                    <p:nvCxnSpPr>
                      <p:cNvPr id="812" name="Straight Connector 811">
                        <a:extLst>
                          <a:ext uri="{FF2B5EF4-FFF2-40B4-BE49-F238E27FC236}">
                            <a16:creationId xmlns:a16="http://schemas.microsoft.com/office/drawing/2014/main" id="{AB25EC88-B9F9-0E45-8AAF-37C56D9090A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13" name="Straight Connector 812">
                        <a:extLst>
                          <a:ext uri="{FF2B5EF4-FFF2-40B4-BE49-F238E27FC236}">
                            <a16:creationId xmlns:a16="http://schemas.microsoft.com/office/drawing/2014/main" id="{9BF74C4D-BA04-214B-8F9D-000443D2FDCD}"/>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803" name="Group 802">
                    <a:extLst>
                      <a:ext uri="{FF2B5EF4-FFF2-40B4-BE49-F238E27FC236}">
                        <a16:creationId xmlns:a16="http://schemas.microsoft.com/office/drawing/2014/main" id="{940B3FE7-D923-AA4E-8921-4C0AFEB52364}"/>
                      </a:ext>
                    </a:extLst>
                  </p:cNvPr>
                  <p:cNvGrpSpPr/>
                  <p:nvPr/>
                </p:nvGrpSpPr>
                <p:grpSpPr>
                  <a:xfrm>
                    <a:off x="5447149" y="3740219"/>
                    <a:ext cx="661022" cy="144000"/>
                    <a:chOff x="6287242" y="3740219"/>
                    <a:chExt cx="661022" cy="144000"/>
                  </a:xfrm>
                </p:grpSpPr>
                <p:grpSp>
                  <p:nvGrpSpPr>
                    <p:cNvPr id="804" name="Group 803">
                      <a:extLst>
                        <a:ext uri="{FF2B5EF4-FFF2-40B4-BE49-F238E27FC236}">
                          <a16:creationId xmlns:a16="http://schemas.microsoft.com/office/drawing/2014/main" id="{721510D9-CACC-DE42-9134-0F0D3CA2427E}"/>
                        </a:ext>
                      </a:extLst>
                    </p:cNvPr>
                    <p:cNvGrpSpPr/>
                    <p:nvPr/>
                  </p:nvGrpSpPr>
                  <p:grpSpPr>
                    <a:xfrm>
                      <a:off x="6732240" y="3740219"/>
                      <a:ext cx="216024" cy="144000"/>
                      <a:chOff x="6732240" y="3740219"/>
                      <a:chExt cx="216024" cy="144000"/>
                    </a:xfrm>
                  </p:grpSpPr>
                  <p:cxnSp>
                    <p:nvCxnSpPr>
                      <p:cNvPr id="808" name="Straight Connector 807">
                        <a:extLst>
                          <a:ext uri="{FF2B5EF4-FFF2-40B4-BE49-F238E27FC236}">
                            <a16:creationId xmlns:a16="http://schemas.microsoft.com/office/drawing/2014/main" id="{425D2ABF-C9F0-3E4B-8D20-41BCA0C7898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09" name="Straight Connector 808">
                        <a:extLst>
                          <a:ext uri="{FF2B5EF4-FFF2-40B4-BE49-F238E27FC236}">
                            <a16:creationId xmlns:a16="http://schemas.microsoft.com/office/drawing/2014/main" id="{C78F131D-4D1C-B244-BA67-EE4556498B0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805" name="Group 804">
                      <a:extLst>
                        <a:ext uri="{FF2B5EF4-FFF2-40B4-BE49-F238E27FC236}">
                          <a16:creationId xmlns:a16="http://schemas.microsoft.com/office/drawing/2014/main" id="{FB1A14AA-FA2A-D74F-BFDC-74A01F9559D7}"/>
                        </a:ext>
                      </a:extLst>
                    </p:cNvPr>
                    <p:cNvGrpSpPr/>
                    <p:nvPr/>
                  </p:nvGrpSpPr>
                  <p:grpSpPr>
                    <a:xfrm>
                      <a:off x="6287242" y="3740219"/>
                      <a:ext cx="216024" cy="144000"/>
                      <a:chOff x="6732240" y="3740219"/>
                      <a:chExt cx="216024" cy="144000"/>
                    </a:xfrm>
                  </p:grpSpPr>
                  <p:cxnSp>
                    <p:nvCxnSpPr>
                      <p:cNvPr id="806" name="Straight Connector 805">
                        <a:extLst>
                          <a:ext uri="{FF2B5EF4-FFF2-40B4-BE49-F238E27FC236}">
                            <a16:creationId xmlns:a16="http://schemas.microsoft.com/office/drawing/2014/main" id="{789D8A27-FB1F-E14D-B486-09F92AFFC02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07" name="Straight Connector 806">
                        <a:extLst>
                          <a:ext uri="{FF2B5EF4-FFF2-40B4-BE49-F238E27FC236}">
                            <a16:creationId xmlns:a16="http://schemas.microsoft.com/office/drawing/2014/main" id="{3B59E113-6A80-0146-B80A-4F8008F26F89}"/>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795" name="Group 794">
                  <a:extLst>
                    <a:ext uri="{FF2B5EF4-FFF2-40B4-BE49-F238E27FC236}">
                      <a16:creationId xmlns:a16="http://schemas.microsoft.com/office/drawing/2014/main" id="{949BED81-AF14-A441-B878-DDBFE17E5584}"/>
                    </a:ext>
                  </a:extLst>
                </p:cNvPr>
                <p:cNvGrpSpPr/>
                <p:nvPr/>
              </p:nvGrpSpPr>
              <p:grpSpPr>
                <a:xfrm>
                  <a:off x="1147605" y="3735411"/>
                  <a:ext cx="661022" cy="144000"/>
                  <a:chOff x="6287242" y="3740215"/>
                  <a:chExt cx="661022" cy="144000"/>
                </a:xfrm>
              </p:grpSpPr>
              <p:grpSp>
                <p:nvGrpSpPr>
                  <p:cNvPr id="796" name="Group 795">
                    <a:extLst>
                      <a:ext uri="{FF2B5EF4-FFF2-40B4-BE49-F238E27FC236}">
                        <a16:creationId xmlns:a16="http://schemas.microsoft.com/office/drawing/2014/main" id="{03B09E99-D983-1D4D-9ADA-99F31BD62211}"/>
                      </a:ext>
                    </a:extLst>
                  </p:cNvPr>
                  <p:cNvGrpSpPr/>
                  <p:nvPr/>
                </p:nvGrpSpPr>
                <p:grpSpPr>
                  <a:xfrm>
                    <a:off x="6732240" y="3740215"/>
                    <a:ext cx="216024" cy="144000"/>
                    <a:chOff x="6732240" y="3740215"/>
                    <a:chExt cx="216024" cy="144000"/>
                  </a:xfrm>
                </p:grpSpPr>
                <p:cxnSp>
                  <p:nvCxnSpPr>
                    <p:cNvPr id="800" name="Straight Connector 799">
                      <a:extLst>
                        <a:ext uri="{FF2B5EF4-FFF2-40B4-BE49-F238E27FC236}">
                          <a16:creationId xmlns:a16="http://schemas.microsoft.com/office/drawing/2014/main" id="{B3BE4362-FC55-A44D-94D7-7A57529424B1}"/>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01" name="Straight Connector 800">
                      <a:extLst>
                        <a:ext uri="{FF2B5EF4-FFF2-40B4-BE49-F238E27FC236}">
                          <a16:creationId xmlns:a16="http://schemas.microsoft.com/office/drawing/2014/main" id="{F466CD76-B570-1044-9195-48F625852C54}"/>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797" name="Group 796">
                    <a:extLst>
                      <a:ext uri="{FF2B5EF4-FFF2-40B4-BE49-F238E27FC236}">
                        <a16:creationId xmlns:a16="http://schemas.microsoft.com/office/drawing/2014/main" id="{F60AACE3-B0A9-8F49-A136-F0690082C2F5}"/>
                      </a:ext>
                    </a:extLst>
                  </p:cNvPr>
                  <p:cNvGrpSpPr/>
                  <p:nvPr/>
                </p:nvGrpSpPr>
                <p:grpSpPr>
                  <a:xfrm>
                    <a:off x="6287242" y="3740215"/>
                    <a:ext cx="216024" cy="144000"/>
                    <a:chOff x="6732240" y="3740215"/>
                    <a:chExt cx="216024" cy="144000"/>
                  </a:xfrm>
                </p:grpSpPr>
                <p:cxnSp>
                  <p:nvCxnSpPr>
                    <p:cNvPr id="798" name="Straight Connector 797">
                      <a:extLst>
                        <a:ext uri="{FF2B5EF4-FFF2-40B4-BE49-F238E27FC236}">
                          <a16:creationId xmlns:a16="http://schemas.microsoft.com/office/drawing/2014/main" id="{97B356E5-A5DF-9C43-BDD4-FF14651D9808}"/>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99" name="Straight Connector 798">
                      <a:extLst>
                        <a:ext uri="{FF2B5EF4-FFF2-40B4-BE49-F238E27FC236}">
                          <a16:creationId xmlns:a16="http://schemas.microsoft.com/office/drawing/2014/main" id="{0290205F-AF72-6D43-9927-A6E2B88022C2}"/>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791" name="Straight Arrow Connector 790">
                <a:extLst>
                  <a:ext uri="{FF2B5EF4-FFF2-40B4-BE49-F238E27FC236}">
                    <a16:creationId xmlns:a16="http://schemas.microsoft.com/office/drawing/2014/main" id="{050834A2-7A92-DB49-9D73-5595417CDD2B}"/>
                  </a:ext>
                </a:extLst>
              </p:cNvPr>
              <p:cNvCxnSpPr>
                <a:cxnSpLocks/>
              </p:cNvCxnSpPr>
              <p:nvPr/>
            </p:nvCxnSpPr>
            <p:spPr>
              <a:xfrm flipH="1">
                <a:off x="425228" y="2878382"/>
                <a:ext cx="6336704" cy="0"/>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grpSp>
        <p:sp>
          <p:nvSpPr>
            <p:cNvPr id="788" name="Rectangle 787">
              <a:extLst>
                <a:ext uri="{FF2B5EF4-FFF2-40B4-BE49-F238E27FC236}">
                  <a16:creationId xmlns:a16="http://schemas.microsoft.com/office/drawing/2014/main" id="{3EC38245-A019-F64E-BA85-6CBD920E1938}"/>
                </a:ext>
              </a:extLst>
            </p:cNvPr>
            <p:cNvSpPr/>
            <p:nvPr/>
          </p:nvSpPr>
          <p:spPr>
            <a:xfrm>
              <a:off x="6750011" y="1227992"/>
              <a:ext cx="483890" cy="563344"/>
            </a:xfrm>
            <a:prstGeom prst="rect">
              <a:avLst/>
            </a:prstGeom>
          </p:spPr>
          <p:txBody>
            <a:bodyPr wrap="none">
              <a:spAutoFit/>
            </a:bodyPr>
            <a:lstStyle/>
            <a:p>
              <a:r>
                <a:rPr lang="en-IN" sz="1400" dirty="0">
                  <a:solidFill>
                    <a:prstClr val="white"/>
                  </a:solidFill>
                </a:rPr>
                <a:t>5'</a:t>
              </a:r>
              <a:endParaRPr lang="en-US" sz="1400" dirty="0"/>
            </a:p>
          </p:txBody>
        </p:sp>
        <p:sp>
          <p:nvSpPr>
            <p:cNvPr id="789" name="Rectangle 788">
              <a:extLst>
                <a:ext uri="{FF2B5EF4-FFF2-40B4-BE49-F238E27FC236}">
                  <a16:creationId xmlns:a16="http://schemas.microsoft.com/office/drawing/2014/main" id="{50A24922-B0C6-D14D-BEC4-BB2833E8A181}"/>
                </a:ext>
              </a:extLst>
            </p:cNvPr>
            <p:cNvSpPr/>
            <p:nvPr/>
          </p:nvSpPr>
          <p:spPr>
            <a:xfrm>
              <a:off x="139370" y="1188247"/>
              <a:ext cx="483890" cy="563346"/>
            </a:xfrm>
            <a:prstGeom prst="rect">
              <a:avLst/>
            </a:prstGeom>
          </p:spPr>
          <p:txBody>
            <a:bodyPr wrap="none">
              <a:spAutoFit/>
            </a:bodyPr>
            <a:lstStyle/>
            <a:p>
              <a:r>
                <a:rPr lang="en-IN" sz="1400" dirty="0">
                  <a:solidFill>
                    <a:prstClr val="white"/>
                  </a:solidFill>
                </a:rPr>
                <a:t>3'</a:t>
              </a:r>
              <a:endParaRPr lang="en-US" sz="1400" dirty="0"/>
            </a:p>
          </p:txBody>
        </p:sp>
      </p:grpSp>
      <p:grpSp>
        <p:nvGrpSpPr>
          <p:cNvPr id="783" name="Group 782">
            <a:extLst>
              <a:ext uri="{FF2B5EF4-FFF2-40B4-BE49-F238E27FC236}">
                <a16:creationId xmlns:a16="http://schemas.microsoft.com/office/drawing/2014/main" id="{D66EC1DF-3015-074A-AEC0-9E176397C1BF}"/>
              </a:ext>
            </a:extLst>
          </p:cNvPr>
          <p:cNvGrpSpPr/>
          <p:nvPr/>
        </p:nvGrpSpPr>
        <p:grpSpPr>
          <a:xfrm>
            <a:off x="3789449" y="4843099"/>
            <a:ext cx="446838" cy="81208"/>
            <a:chOff x="935672" y="1993404"/>
            <a:chExt cx="684000" cy="148641"/>
          </a:xfrm>
        </p:grpSpPr>
        <p:cxnSp>
          <p:nvCxnSpPr>
            <p:cNvPr id="785" name="Straight Arrow Connector 784">
              <a:extLst>
                <a:ext uri="{FF2B5EF4-FFF2-40B4-BE49-F238E27FC236}">
                  <a16:creationId xmlns:a16="http://schemas.microsoft.com/office/drawing/2014/main" id="{DBDE8A0E-C709-3646-A2B4-A28D9E60776F}"/>
                </a:ext>
              </a:extLst>
            </p:cNvPr>
            <p:cNvCxnSpPr>
              <a:cxnSpLocks/>
            </p:cNvCxnSpPr>
            <p:nvPr/>
          </p:nvCxnSpPr>
          <p:spPr>
            <a:xfrm flipH="1">
              <a:off x="935672" y="1993404"/>
              <a:ext cx="684000"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786" name="Straight Arrow Connector 785">
              <a:extLst>
                <a:ext uri="{FF2B5EF4-FFF2-40B4-BE49-F238E27FC236}">
                  <a16:creationId xmlns:a16="http://schemas.microsoft.com/office/drawing/2014/main" id="{AFFDD5FE-2DC2-B44D-A9EA-4DFC6622F336}"/>
                </a:ext>
              </a:extLst>
            </p:cNvPr>
            <p:cNvCxnSpPr>
              <a:cxnSpLocks/>
            </p:cNvCxnSpPr>
            <p:nvPr/>
          </p:nvCxnSpPr>
          <p:spPr>
            <a:xfrm flipH="1" flipV="1">
              <a:off x="937295" y="1998029"/>
              <a:ext cx="131887" cy="144016"/>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cxnSp>
        <p:nvCxnSpPr>
          <p:cNvPr id="784" name="Straight Arrow Connector 783">
            <a:extLst>
              <a:ext uri="{FF2B5EF4-FFF2-40B4-BE49-F238E27FC236}">
                <a16:creationId xmlns:a16="http://schemas.microsoft.com/office/drawing/2014/main" id="{4EFEFB9E-675C-004D-A0F3-B91502C1C17A}"/>
              </a:ext>
            </a:extLst>
          </p:cNvPr>
          <p:cNvCxnSpPr>
            <a:cxnSpLocks/>
          </p:cNvCxnSpPr>
          <p:nvPr/>
        </p:nvCxnSpPr>
        <p:spPr>
          <a:xfrm flipV="1">
            <a:off x="847325" y="4832406"/>
            <a:ext cx="2869172" cy="0"/>
          </a:xfrm>
          <a:prstGeom prst="straightConnector1">
            <a:avLst/>
          </a:prstGeom>
          <a:ln w="50800" cap="rnd">
            <a:solidFill>
              <a:schemeClr val="accent6">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nvGrpSpPr>
          <p:cNvPr id="1032" name="Group 1031">
            <a:extLst>
              <a:ext uri="{FF2B5EF4-FFF2-40B4-BE49-F238E27FC236}">
                <a16:creationId xmlns:a16="http://schemas.microsoft.com/office/drawing/2014/main" id="{4216646C-AEF8-9F45-8886-A1E5C982DC5A}"/>
              </a:ext>
            </a:extLst>
          </p:cNvPr>
          <p:cNvGrpSpPr/>
          <p:nvPr/>
        </p:nvGrpSpPr>
        <p:grpSpPr>
          <a:xfrm>
            <a:off x="4427984" y="2612851"/>
            <a:ext cx="2433224" cy="830997"/>
            <a:chOff x="5143558" y="2764500"/>
            <a:chExt cx="2433224" cy="830997"/>
          </a:xfrm>
        </p:grpSpPr>
        <p:cxnSp>
          <p:nvCxnSpPr>
            <p:cNvPr id="853" name="Straight Arrow Connector 852">
              <a:extLst>
                <a:ext uri="{FF2B5EF4-FFF2-40B4-BE49-F238E27FC236}">
                  <a16:creationId xmlns:a16="http://schemas.microsoft.com/office/drawing/2014/main" id="{946C972F-A46D-2A48-9FB0-25880B850761}"/>
                </a:ext>
              </a:extLst>
            </p:cNvPr>
            <p:cNvCxnSpPr>
              <a:cxnSpLocks/>
            </p:cNvCxnSpPr>
            <p:nvPr/>
          </p:nvCxnSpPr>
          <p:spPr>
            <a:xfrm>
              <a:off x="5283863" y="3312535"/>
              <a:ext cx="1980000" cy="0"/>
            </a:xfrm>
            <a:prstGeom prst="straightConnector1">
              <a:avLst/>
            </a:prstGeom>
            <a:ln w="50800" cap="rnd">
              <a:solidFill>
                <a:schemeClr val="accent1">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030" name="Rectangle 1029">
              <a:extLst>
                <a:ext uri="{FF2B5EF4-FFF2-40B4-BE49-F238E27FC236}">
                  <a16:creationId xmlns:a16="http://schemas.microsoft.com/office/drawing/2014/main" id="{5B831C4E-EE5D-D841-A286-DD327649ED7C}"/>
                </a:ext>
              </a:extLst>
            </p:cNvPr>
            <p:cNvSpPr/>
            <p:nvPr/>
          </p:nvSpPr>
          <p:spPr>
            <a:xfrm>
              <a:off x="5143558" y="2764500"/>
              <a:ext cx="2433224" cy="830997"/>
            </a:xfrm>
            <a:prstGeom prst="rect">
              <a:avLst/>
            </a:prstGeom>
          </p:spPr>
          <p:txBody>
            <a:bodyPr wrap="square">
              <a:spAutoFit/>
            </a:bodyPr>
            <a:lstStyle/>
            <a:p>
              <a:pPr algn="ctr"/>
              <a:r>
                <a:rPr lang="en-US" sz="1600" b="1" dirty="0">
                  <a:solidFill>
                    <a:srgbClr val="FFFF00"/>
                  </a:solidFill>
                </a:rPr>
                <a:t>3. Extension</a:t>
              </a:r>
              <a:r>
                <a:rPr lang="en-US" sz="1600" b="1" dirty="0"/>
                <a:t> of new strand by </a:t>
              </a:r>
              <a:r>
                <a:rPr lang="en-US" sz="1600" b="1" dirty="0" err="1">
                  <a:solidFill>
                    <a:srgbClr val="FFFF00"/>
                  </a:solidFill>
                </a:rPr>
                <a:t>taq</a:t>
              </a:r>
              <a:r>
                <a:rPr lang="en-US" sz="1600" b="1" dirty="0">
                  <a:solidFill>
                    <a:srgbClr val="FFFF00"/>
                  </a:solidFill>
                </a:rPr>
                <a:t> polymerase </a:t>
              </a:r>
              <a:r>
                <a:rPr lang="en-US" sz="1600" b="1" dirty="0"/>
                <a:t>by using deoxynucleotides</a:t>
              </a:r>
            </a:p>
          </p:txBody>
        </p:sp>
      </p:grpSp>
      <p:sp>
        <p:nvSpPr>
          <p:cNvPr id="862" name="Down Arrow 861">
            <a:extLst>
              <a:ext uri="{FF2B5EF4-FFF2-40B4-BE49-F238E27FC236}">
                <a16:creationId xmlns:a16="http://schemas.microsoft.com/office/drawing/2014/main" id="{17E34C6F-9BD6-BB41-98C4-4757886AA784}"/>
              </a:ext>
            </a:extLst>
          </p:cNvPr>
          <p:cNvSpPr/>
          <p:nvPr/>
        </p:nvSpPr>
        <p:spPr>
          <a:xfrm>
            <a:off x="2303583" y="1108135"/>
            <a:ext cx="217316" cy="340811"/>
          </a:xfrm>
          <a:prstGeom prst="downArrow">
            <a:avLst>
              <a:gd name="adj1" fmla="val 3401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Rectangle 862">
            <a:extLst>
              <a:ext uri="{FF2B5EF4-FFF2-40B4-BE49-F238E27FC236}">
                <a16:creationId xmlns:a16="http://schemas.microsoft.com/office/drawing/2014/main" id="{82C00528-F54D-BB43-ABB3-876A054A43D5}"/>
              </a:ext>
            </a:extLst>
          </p:cNvPr>
          <p:cNvSpPr/>
          <p:nvPr/>
        </p:nvSpPr>
        <p:spPr>
          <a:xfrm>
            <a:off x="2385185" y="1044174"/>
            <a:ext cx="2464008" cy="338554"/>
          </a:xfrm>
          <a:prstGeom prst="rect">
            <a:avLst/>
          </a:prstGeom>
        </p:spPr>
        <p:txBody>
          <a:bodyPr wrap="none">
            <a:spAutoFit/>
          </a:bodyPr>
          <a:lstStyle/>
          <a:p>
            <a:r>
              <a:rPr lang="en-US" sz="1600" b="1" dirty="0">
                <a:solidFill>
                  <a:srgbClr val="FFFF00"/>
                </a:solidFill>
              </a:rPr>
              <a:t>1. Denaturation</a:t>
            </a:r>
            <a:r>
              <a:rPr lang="en-US" sz="1600" b="1" dirty="0"/>
              <a:t> by heating</a:t>
            </a:r>
            <a:endParaRPr lang="en-US" sz="1600" dirty="0"/>
          </a:p>
        </p:txBody>
      </p:sp>
      <p:grpSp>
        <p:nvGrpSpPr>
          <p:cNvPr id="1033" name="Group 1032">
            <a:extLst>
              <a:ext uri="{FF2B5EF4-FFF2-40B4-BE49-F238E27FC236}">
                <a16:creationId xmlns:a16="http://schemas.microsoft.com/office/drawing/2014/main" id="{28A661C7-568F-5741-956F-1D061A0D5D73}"/>
              </a:ext>
            </a:extLst>
          </p:cNvPr>
          <p:cNvGrpSpPr/>
          <p:nvPr/>
        </p:nvGrpSpPr>
        <p:grpSpPr>
          <a:xfrm>
            <a:off x="702701" y="892569"/>
            <a:ext cx="1060987" cy="475087"/>
            <a:chOff x="617292" y="1023445"/>
            <a:chExt cx="1060987" cy="475087"/>
          </a:xfrm>
        </p:grpSpPr>
        <p:grpSp>
          <p:nvGrpSpPr>
            <p:cNvPr id="845" name="Group 844">
              <a:extLst>
                <a:ext uri="{FF2B5EF4-FFF2-40B4-BE49-F238E27FC236}">
                  <a16:creationId xmlns:a16="http://schemas.microsoft.com/office/drawing/2014/main" id="{385C78C6-634F-E14B-9355-5E8DDC11E936}"/>
                </a:ext>
              </a:extLst>
            </p:cNvPr>
            <p:cNvGrpSpPr/>
            <p:nvPr/>
          </p:nvGrpSpPr>
          <p:grpSpPr>
            <a:xfrm rot="1646715">
              <a:off x="731401" y="1023445"/>
              <a:ext cx="251095" cy="109716"/>
              <a:chOff x="1145430" y="3656116"/>
              <a:chExt cx="447478" cy="78681"/>
            </a:xfrm>
          </p:grpSpPr>
          <p:cxnSp>
            <p:nvCxnSpPr>
              <p:cNvPr id="846" name="Straight Arrow Connector 845">
                <a:extLst>
                  <a:ext uri="{FF2B5EF4-FFF2-40B4-BE49-F238E27FC236}">
                    <a16:creationId xmlns:a16="http://schemas.microsoft.com/office/drawing/2014/main" id="{BCD94D81-E21F-4A45-9C5E-DD506D88E5FE}"/>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47" name="Straight Arrow Connector 846">
                <a:extLst>
                  <a:ext uri="{FF2B5EF4-FFF2-40B4-BE49-F238E27FC236}">
                    <a16:creationId xmlns:a16="http://schemas.microsoft.com/office/drawing/2014/main" id="{A1880921-A181-DF40-8ED6-6B234043B0FF}"/>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49" name="Group 848">
              <a:extLst>
                <a:ext uri="{FF2B5EF4-FFF2-40B4-BE49-F238E27FC236}">
                  <a16:creationId xmlns:a16="http://schemas.microsoft.com/office/drawing/2014/main" id="{EBD4C448-DD82-F04A-85AC-0C6ACA22A8A2}"/>
                </a:ext>
              </a:extLst>
            </p:cNvPr>
            <p:cNvGrpSpPr/>
            <p:nvPr/>
          </p:nvGrpSpPr>
          <p:grpSpPr>
            <a:xfrm rot="3632993">
              <a:off x="548544" y="1243025"/>
              <a:ext cx="250736" cy="113240"/>
              <a:chOff x="4147661" y="3356203"/>
              <a:chExt cx="446838" cy="81208"/>
            </a:xfrm>
          </p:grpSpPr>
          <p:cxnSp>
            <p:nvCxnSpPr>
              <p:cNvPr id="850" name="Straight Arrow Connector 849">
                <a:extLst>
                  <a:ext uri="{FF2B5EF4-FFF2-40B4-BE49-F238E27FC236}">
                    <a16:creationId xmlns:a16="http://schemas.microsoft.com/office/drawing/2014/main" id="{02973A31-94AB-0F4D-B35E-A810C5F31E13}"/>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51" name="Straight Arrow Connector 850">
                <a:extLst>
                  <a:ext uri="{FF2B5EF4-FFF2-40B4-BE49-F238E27FC236}">
                    <a16:creationId xmlns:a16="http://schemas.microsoft.com/office/drawing/2014/main" id="{39A9D63E-80FA-0541-B02A-179F7660641A}"/>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65" name="Group 864">
              <a:extLst>
                <a:ext uri="{FF2B5EF4-FFF2-40B4-BE49-F238E27FC236}">
                  <a16:creationId xmlns:a16="http://schemas.microsoft.com/office/drawing/2014/main" id="{57CC4C8F-3020-B44B-BB00-1B4E29AA4080}"/>
                </a:ext>
              </a:extLst>
            </p:cNvPr>
            <p:cNvGrpSpPr/>
            <p:nvPr/>
          </p:nvGrpSpPr>
          <p:grpSpPr>
            <a:xfrm rot="19835444">
              <a:off x="982359" y="1039873"/>
              <a:ext cx="251095" cy="109716"/>
              <a:chOff x="1145430" y="3656116"/>
              <a:chExt cx="447478" cy="78681"/>
            </a:xfrm>
          </p:grpSpPr>
          <p:cxnSp>
            <p:nvCxnSpPr>
              <p:cNvPr id="866" name="Straight Arrow Connector 865">
                <a:extLst>
                  <a:ext uri="{FF2B5EF4-FFF2-40B4-BE49-F238E27FC236}">
                    <a16:creationId xmlns:a16="http://schemas.microsoft.com/office/drawing/2014/main" id="{717B6E5F-B215-B74C-936E-A20EF5478992}"/>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67" name="Straight Arrow Connector 866">
                <a:extLst>
                  <a:ext uri="{FF2B5EF4-FFF2-40B4-BE49-F238E27FC236}">
                    <a16:creationId xmlns:a16="http://schemas.microsoft.com/office/drawing/2014/main" id="{B537DADD-9F5D-6F49-B8A8-6F483C5C6985}"/>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68" name="Group 867">
              <a:extLst>
                <a:ext uri="{FF2B5EF4-FFF2-40B4-BE49-F238E27FC236}">
                  <a16:creationId xmlns:a16="http://schemas.microsoft.com/office/drawing/2014/main" id="{45FC5ED3-AE69-634F-A9C0-1A01988054E6}"/>
                </a:ext>
              </a:extLst>
            </p:cNvPr>
            <p:cNvGrpSpPr/>
            <p:nvPr/>
          </p:nvGrpSpPr>
          <p:grpSpPr>
            <a:xfrm rot="11585165">
              <a:off x="909156" y="1349193"/>
              <a:ext cx="250736" cy="113240"/>
              <a:chOff x="4147661" y="3356203"/>
              <a:chExt cx="446838" cy="81208"/>
            </a:xfrm>
          </p:grpSpPr>
          <p:cxnSp>
            <p:nvCxnSpPr>
              <p:cNvPr id="869" name="Straight Arrow Connector 868">
                <a:extLst>
                  <a:ext uri="{FF2B5EF4-FFF2-40B4-BE49-F238E27FC236}">
                    <a16:creationId xmlns:a16="http://schemas.microsoft.com/office/drawing/2014/main" id="{15D1391C-1DDB-BD48-B2B7-CF4D1B05FE37}"/>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70" name="Straight Arrow Connector 869">
                <a:extLst>
                  <a:ext uri="{FF2B5EF4-FFF2-40B4-BE49-F238E27FC236}">
                    <a16:creationId xmlns:a16="http://schemas.microsoft.com/office/drawing/2014/main" id="{C353C686-3397-F747-84B2-AA9F430BB083}"/>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71" name="Group 870">
              <a:extLst>
                <a:ext uri="{FF2B5EF4-FFF2-40B4-BE49-F238E27FC236}">
                  <a16:creationId xmlns:a16="http://schemas.microsoft.com/office/drawing/2014/main" id="{CBDA6DA8-C9FC-A449-9E33-B73089A6CBAC}"/>
                </a:ext>
              </a:extLst>
            </p:cNvPr>
            <p:cNvGrpSpPr/>
            <p:nvPr/>
          </p:nvGrpSpPr>
          <p:grpSpPr>
            <a:xfrm rot="12363009">
              <a:off x="1427184" y="1195631"/>
              <a:ext cx="251095" cy="109716"/>
              <a:chOff x="1145430" y="3656116"/>
              <a:chExt cx="447478" cy="78681"/>
            </a:xfrm>
          </p:grpSpPr>
          <p:cxnSp>
            <p:nvCxnSpPr>
              <p:cNvPr id="872" name="Straight Arrow Connector 871">
                <a:extLst>
                  <a:ext uri="{FF2B5EF4-FFF2-40B4-BE49-F238E27FC236}">
                    <a16:creationId xmlns:a16="http://schemas.microsoft.com/office/drawing/2014/main" id="{C921184B-784E-0748-8252-A0583F7A9DE0}"/>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73" name="Straight Arrow Connector 872">
                <a:extLst>
                  <a:ext uri="{FF2B5EF4-FFF2-40B4-BE49-F238E27FC236}">
                    <a16:creationId xmlns:a16="http://schemas.microsoft.com/office/drawing/2014/main" id="{F95FCACA-9CC7-F042-B958-000F89C892E8}"/>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74" name="Group 873">
              <a:extLst>
                <a:ext uri="{FF2B5EF4-FFF2-40B4-BE49-F238E27FC236}">
                  <a16:creationId xmlns:a16="http://schemas.microsoft.com/office/drawing/2014/main" id="{CCD68FFE-0688-1C4C-B00B-A6A8536072A1}"/>
                </a:ext>
              </a:extLst>
            </p:cNvPr>
            <p:cNvGrpSpPr/>
            <p:nvPr/>
          </p:nvGrpSpPr>
          <p:grpSpPr>
            <a:xfrm rot="14349287">
              <a:off x="1269768" y="1316544"/>
              <a:ext cx="250736" cy="113240"/>
              <a:chOff x="4147661" y="3356203"/>
              <a:chExt cx="446838" cy="81208"/>
            </a:xfrm>
          </p:grpSpPr>
          <p:cxnSp>
            <p:nvCxnSpPr>
              <p:cNvPr id="875" name="Straight Arrow Connector 874">
                <a:extLst>
                  <a:ext uri="{FF2B5EF4-FFF2-40B4-BE49-F238E27FC236}">
                    <a16:creationId xmlns:a16="http://schemas.microsoft.com/office/drawing/2014/main" id="{12C959DA-E951-2F45-A42E-E3A592A1B7BD}"/>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76" name="Straight Arrow Connector 875">
                <a:extLst>
                  <a:ext uri="{FF2B5EF4-FFF2-40B4-BE49-F238E27FC236}">
                    <a16:creationId xmlns:a16="http://schemas.microsoft.com/office/drawing/2014/main" id="{691FA635-7A01-2749-82E2-5BC0F20AF6C2}"/>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sp>
        <p:nvSpPr>
          <p:cNvPr id="899" name="Rectangle 898">
            <a:extLst>
              <a:ext uri="{FF2B5EF4-FFF2-40B4-BE49-F238E27FC236}">
                <a16:creationId xmlns:a16="http://schemas.microsoft.com/office/drawing/2014/main" id="{D6AB28BE-3567-E846-B3DE-3A57DDA6DFBE}"/>
              </a:ext>
            </a:extLst>
          </p:cNvPr>
          <p:cNvSpPr/>
          <p:nvPr/>
        </p:nvSpPr>
        <p:spPr>
          <a:xfrm>
            <a:off x="6824417" y="4937021"/>
            <a:ext cx="2284087" cy="584775"/>
          </a:xfrm>
          <a:prstGeom prst="rect">
            <a:avLst/>
          </a:prstGeom>
        </p:spPr>
        <p:txBody>
          <a:bodyPr wrap="square">
            <a:spAutoFit/>
          </a:bodyPr>
          <a:lstStyle/>
          <a:p>
            <a:pPr algn="ctr"/>
            <a:r>
              <a:rPr lang="en-US" sz="1600" b="1" dirty="0"/>
              <a:t>Produce </a:t>
            </a:r>
            <a:r>
              <a:rPr lang="en-US" sz="1600" b="1" dirty="0">
                <a:solidFill>
                  <a:srgbClr val="FFFF00"/>
                </a:solidFill>
              </a:rPr>
              <a:t>1 Billion copies of DNA</a:t>
            </a:r>
            <a:r>
              <a:rPr lang="en-US" sz="1600" b="1" dirty="0"/>
              <a:t> (</a:t>
            </a:r>
            <a:r>
              <a:rPr lang="en-US" sz="1600" b="1" dirty="0" err="1"/>
              <a:t>approx</a:t>
            </a:r>
            <a:r>
              <a:rPr lang="en-US" sz="1600" b="1" dirty="0"/>
              <a:t>)</a:t>
            </a:r>
            <a:endParaRPr lang="en-US" sz="1600" dirty="0"/>
          </a:p>
        </p:txBody>
      </p:sp>
      <p:sp>
        <p:nvSpPr>
          <p:cNvPr id="902" name="Rectangle 901">
            <a:extLst>
              <a:ext uri="{FF2B5EF4-FFF2-40B4-BE49-F238E27FC236}">
                <a16:creationId xmlns:a16="http://schemas.microsoft.com/office/drawing/2014/main" id="{FD12E5E6-2B7E-354B-9EC9-291EBAE83BDD}"/>
              </a:ext>
            </a:extLst>
          </p:cNvPr>
          <p:cNvSpPr/>
          <p:nvPr/>
        </p:nvSpPr>
        <p:spPr>
          <a:xfrm>
            <a:off x="4203605" y="1602557"/>
            <a:ext cx="1612942" cy="338554"/>
          </a:xfrm>
          <a:prstGeom prst="rect">
            <a:avLst/>
          </a:prstGeom>
        </p:spPr>
        <p:txBody>
          <a:bodyPr wrap="none">
            <a:spAutoFit/>
          </a:bodyPr>
          <a:lstStyle/>
          <a:p>
            <a:r>
              <a:rPr lang="en-US" sz="1600" b="1" dirty="0">
                <a:solidFill>
                  <a:srgbClr val="FFFF00"/>
                </a:solidFill>
              </a:rPr>
              <a:t>2. Anneal </a:t>
            </a:r>
            <a:r>
              <a:rPr lang="en-US" sz="1600" b="1" dirty="0"/>
              <a:t>primer</a:t>
            </a:r>
            <a:endParaRPr lang="en-US" sz="1600" dirty="0"/>
          </a:p>
        </p:txBody>
      </p:sp>
      <p:sp>
        <p:nvSpPr>
          <p:cNvPr id="903" name="Rectangle 902">
            <a:extLst>
              <a:ext uri="{FF2B5EF4-FFF2-40B4-BE49-F238E27FC236}">
                <a16:creationId xmlns:a16="http://schemas.microsoft.com/office/drawing/2014/main" id="{064B5C35-2877-564A-B173-E6BCE781D465}"/>
              </a:ext>
            </a:extLst>
          </p:cNvPr>
          <p:cNvSpPr/>
          <p:nvPr/>
        </p:nvSpPr>
        <p:spPr>
          <a:xfrm>
            <a:off x="2504223" y="3323164"/>
            <a:ext cx="1471172" cy="338554"/>
          </a:xfrm>
          <a:prstGeom prst="rect">
            <a:avLst/>
          </a:prstGeom>
        </p:spPr>
        <p:txBody>
          <a:bodyPr wrap="none">
            <a:spAutoFit/>
          </a:bodyPr>
          <a:lstStyle/>
          <a:p>
            <a:r>
              <a:rPr lang="en-US" sz="1600" b="1" dirty="0"/>
              <a:t>1. </a:t>
            </a:r>
            <a:r>
              <a:rPr lang="en-US" sz="1600" b="1" dirty="0" err="1"/>
              <a:t>Denaturaton</a:t>
            </a:r>
            <a:endParaRPr lang="en-US" sz="1600" dirty="0"/>
          </a:p>
        </p:txBody>
      </p:sp>
      <p:grpSp>
        <p:nvGrpSpPr>
          <p:cNvPr id="1036" name="Group 1035">
            <a:extLst>
              <a:ext uri="{FF2B5EF4-FFF2-40B4-BE49-F238E27FC236}">
                <a16:creationId xmlns:a16="http://schemas.microsoft.com/office/drawing/2014/main" id="{97E742D2-CDD7-924E-B46C-9B43EAD3D8E1}"/>
              </a:ext>
            </a:extLst>
          </p:cNvPr>
          <p:cNvGrpSpPr/>
          <p:nvPr/>
        </p:nvGrpSpPr>
        <p:grpSpPr>
          <a:xfrm>
            <a:off x="4555609" y="3701903"/>
            <a:ext cx="1612942" cy="818500"/>
            <a:chOff x="4618624" y="3845919"/>
            <a:chExt cx="1612942" cy="818500"/>
          </a:xfrm>
        </p:grpSpPr>
        <p:grpSp>
          <p:nvGrpSpPr>
            <p:cNvPr id="879" name="Group 878">
              <a:extLst>
                <a:ext uri="{FF2B5EF4-FFF2-40B4-BE49-F238E27FC236}">
                  <a16:creationId xmlns:a16="http://schemas.microsoft.com/office/drawing/2014/main" id="{73FC1CD7-73D2-6D40-993E-9ACDD1DBE627}"/>
                </a:ext>
              </a:extLst>
            </p:cNvPr>
            <p:cNvGrpSpPr/>
            <p:nvPr/>
          </p:nvGrpSpPr>
          <p:grpSpPr>
            <a:xfrm>
              <a:off x="4793507" y="4189332"/>
              <a:ext cx="1060987" cy="475087"/>
              <a:chOff x="617292" y="1023445"/>
              <a:chExt cx="1060987" cy="475087"/>
            </a:xfrm>
          </p:grpSpPr>
          <p:grpSp>
            <p:nvGrpSpPr>
              <p:cNvPr id="880" name="Group 879">
                <a:extLst>
                  <a:ext uri="{FF2B5EF4-FFF2-40B4-BE49-F238E27FC236}">
                    <a16:creationId xmlns:a16="http://schemas.microsoft.com/office/drawing/2014/main" id="{166B1A4A-D378-1148-8E7A-253C670C37D1}"/>
                  </a:ext>
                </a:extLst>
              </p:cNvPr>
              <p:cNvGrpSpPr/>
              <p:nvPr/>
            </p:nvGrpSpPr>
            <p:grpSpPr>
              <a:xfrm rot="1646715">
                <a:off x="731401" y="1023445"/>
                <a:ext cx="251095" cy="109716"/>
                <a:chOff x="1145430" y="3656116"/>
                <a:chExt cx="447478" cy="78681"/>
              </a:xfrm>
            </p:grpSpPr>
            <p:cxnSp>
              <p:nvCxnSpPr>
                <p:cNvPr id="896" name="Straight Arrow Connector 895">
                  <a:extLst>
                    <a:ext uri="{FF2B5EF4-FFF2-40B4-BE49-F238E27FC236}">
                      <a16:creationId xmlns:a16="http://schemas.microsoft.com/office/drawing/2014/main" id="{BB1AA6CF-D5AC-D040-8872-CF198190F6CB}"/>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97" name="Straight Arrow Connector 896">
                  <a:extLst>
                    <a:ext uri="{FF2B5EF4-FFF2-40B4-BE49-F238E27FC236}">
                      <a16:creationId xmlns:a16="http://schemas.microsoft.com/office/drawing/2014/main" id="{386A978A-79AE-294D-97E8-B7E82BED3F29}"/>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81" name="Group 880">
                <a:extLst>
                  <a:ext uri="{FF2B5EF4-FFF2-40B4-BE49-F238E27FC236}">
                    <a16:creationId xmlns:a16="http://schemas.microsoft.com/office/drawing/2014/main" id="{5EF384EA-DCBE-A643-85BE-2B05B001A522}"/>
                  </a:ext>
                </a:extLst>
              </p:cNvPr>
              <p:cNvGrpSpPr/>
              <p:nvPr/>
            </p:nvGrpSpPr>
            <p:grpSpPr>
              <a:xfrm rot="3632993">
                <a:off x="548544" y="1243025"/>
                <a:ext cx="250736" cy="113240"/>
                <a:chOff x="4147661" y="3356203"/>
                <a:chExt cx="446838" cy="81208"/>
              </a:xfrm>
            </p:grpSpPr>
            <p:cxnSp>
              <p:nvCxnSpPr>
                <p:cNvPr id="894" name="Straight Arrow Connector 893">
                  <a:extLst>
                    <a:ext uri="{FF2B5EF4-FFF2-40B4-BE49-F238E27FC236}">
                      <a16:creationId xmlns:a16="http://schemas.microsoft.com/office/drawing/2014/main" id="{68CE2CFC-0979-0B4E-A215-A37C14B36A87}"/>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95" name="Straight Arrow Connector 894">
                  <a:extLst>
                    <a:ext uri="{FF2B5EF4-FFF2-40B4-BE49-F238E27FC236}">
                      <a16:creationId xmlns:a16="http://schemas.microsoft.com/office/drawing/2014/main" id="{EA8E37BC-99BC-354D-8290-C209EA6AA917}"/>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82" name="Group 881">
                <a:extLst>
                  <a:ext uri="{FF2B5EF4-FFF2-40B4-BE49-F238E27FC236}">
                    <a16:creationId xmlns:a16="http://schemas.microsoft.com/office/drawing/2014/main" id="{5DD32E47-85D3-9042-A9C1-41F79875421F}"/>
                  </a:ext>
                </a:extLst>
              </p:cNvPr>
              <p:cNvGrpSpPr/>
              <p:nvPr/>
            </p:nvGrpSpPr>
            <p:grpSpPr>
              <a:xfrm rot="19835444">
                <a:off x="982359" y="1039873"/>
                <a:ext cx="251095" cy="109716"/>
                <a:chOff x="1145430" y="3656116"/>
                <a:chExt cx="447478" cy="78681"/>
              </a:xfrm>
            </p:grpSpPr>
            <p:cxnSp>
              <p:nvCxnSpPr>
                <p:cNvPr id="892" name="Straight Arrow Connector 891">
                  <a:extLst>
                    <a:ext uri="{FF2B5EF4-FFF2-40B4-BE49-F238E27FC236}">
                      <a16:creationId xmlns:a16="http://schemas.microsoft.com/office/drawing/2014/main" id="{BDB6E262-538B-0D4F-AFD5-6679ED478A17}"/>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93" name="Straight Arrow Connector 892">
                  <a:extLst>
                    <a:ext uri="{FF2B5EF4-FFF2-40B4-BE49-F238E27FC236}">
                      <a16:creationId xmlns:a16="http://schemas.microsoft.com/office/drawing/2014/main" id="{61600987-FB42-884A-AC30-A3A76818A5CC}"/>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83" name="Group 882">
                <a:extLst>
                  <a:ext uri="{FF2B5EF4-FFF2-40B4-BE49-F238E27FC236}">
                    <a16:creationId xmlns:a16="http://schemas.microsoft.com/office/drawing/2014/main" id="{DA0A7063-8418-3F48-A300-520F7DD1EAF0}"/>
                  </a:ext>
                </a:extLst>
              </p:cNvPr>
              <p:cNvGrpSpPr/>
              <p:nvPr/>
            </p:nvGrpSpPr>
            <p:grpSpPr>
              <a:xfrm rot="11585165">
                <a:off x="909156" y="1349193"/>
                <a:ext cx="250736" cy="113240"/>
                <a:chOff x="4147661" y="3356203"/>
                <a:chExt cx="446838" cy="81208"/>
              </a:xfrm>
            </p:grpSpPr>
            <p:cxnSp>
              <p:nvCxnSpPr>
                <p:cNvPr id="890" name="Straight Arrow Connector 889">
                  <a:extLst>
                    <a:ext uri="{FF2B5EF4-FFF2-40B4-BE49-F238E27FC236}">
                      <a16:creationId xmlns:a16="http://schemas.microsoft.com/office/drawing/2014/main" id="{5B8D5AFB-CB77-4C4E-BF4C-7429D857E21B}"/>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91" name="Straight Arrow Connector 890">
                  <a:extLst>
                    <a:ext uri="{FF2B5EF4-FFF2-40B4-BE49-F238E27FC236}">
                      <a16:creationId xmlns:a16="http://schemas.microsoft.com/office/drawing/2014/main" id="{D8C82747-F7A9-F64E-B59D-2F9903496E24}"/>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84" name="Group 883">
                <a:extLst>
                  <a:ext uri="{FF2B5EF4-FFF2-40B4-BE49-F238E27FC236}">
                    <a16:creationId xmlns:a16="http://schemas.microsoft.com/office/drawing/2014/main" id="{4AAC3520-74FA-E24A-B7E0-CAD185772E6F}"/>
                  </a:ext>
                </a:extLst>
              </p:cNvPr>
              <p:cNvGrpSpPr/>
              <p:nvPr/>
            </p:nvGrpSpPr>
            <p:grpSpPr>
              <a:xfrm rot="12363009">
                <a:off x="1427184" y="1195631"/>
                <a:ext cx="251095" cy="109716"/>
                <a:chOff x="1145430" y="3656116"/>
                <a:chExt cx="447478" cy="78681"/>
              </a:xfrm>
            </p:grpSpPr>
            <p:cxnSp>
              <p:nvCxnSpPr>
                <p:cNvPr id="888" name="Straight Arrow Connector 887">
                  <a:extLst>
                    <a:ext uri="{FF2B5EF4-FFF2-40B4-BE49-F238E27FC236}">
                      <a16:creationId xmlns:a16="http://schemas.microsoft.com/office/drawing/2014/main" id="{F401CCF6-E10C-B641-95DE-36EF1F989793}"/>
                    </a:ext>
                  </a:extLst>
                </p:cNvPr>
                <p:cNvCxnSpPr>
                  <a:cxnSpLocks/>
                </p:cNvCxnSpPr>
                <p:nvPr/>
              </p:nvCxnSpPr>
              <p:spPr>
                <a:xfrm flipV="1">
                  <a:off x="1145430" y="3734017"/>
                  <a:ext cx="446838" cy="0"/>
                </a:xfrm>
                <a:prstGeom prst="straightConnector1">
                  <a:avLst/>
                </a:prstGeom>
                <a:ln w="50800"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89" name="Straight Arrow Connector 888">
                  <a:extLst>
                    <a:ext uri="{FF2B5EF4-FFF2-40B4-BE49-F238E27FC236}">
                      <a16:creationId xmlns:a16="http://schemas.microsoft.com/office/drawing/2014/main" id="{E7578F59-AAE9-7748-83FC-7064BE7971F4}"/>
                    </a:ext>
                  </a:extLst>
                </p:cNvPr>
                <p:cNvCxnSpPr>
                  <a:cxnSpLocks/>
                </p:cNvCxnSpPr>
                <p:nvPr/>
              </p:nvCxnSpPr>
              <p:spPr>
                <a:xfrm>
                  <a:off x="1506750" y="3656116"/>
                  <a:ext cx="86158" cy="78681"/>
                </a:xfrm>
                <a:prstGeom prst="straightConnector1">
                  <a:avLst/>
                </a:prstGeom>
                <a:ln w="60325" cap="rnd">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cxnSp>
          </p:grpSp>
          <p:grpSp>
            <p:nvGrpSpPr>
              <p:cNvPr id="885" name="Group 884">
                <a:extLst>
                  <a:ext uri="{FF2B5EF4-FFF2-40B4-BE49-F238E27FC236}">
                    <a16:creationId xmlns:a16="http://schemas.microsoft.com/office/drawing/2014/main" id="{6065B025-F619-5B46-AAC3-40340C46B961}"/>
                  </a:ext>
                </a:extLst>
              </p:cNvPr>
              <p:cNvGrpSpPr/>
              <p:nvPr/>
            </p:nvGrpSpPr>
            <p:grpSpPr>
              <a:xfrm rot="14349287">
                <a:off x="1269768" y="1316544"/>
                <a:ext cx="250736" cy="113240"/>
                <a:chOff x="4147661" y="3356203"/>
                <a:chExt cx="446838" cy="81208"/>
              </a:xfrm>
            </p:grpSpPr>
            <p:cxnSp>
              <p:nvCxnSpPr>
                <p:cNvPr id="886" name="Straight Arrow Connector 885">
                  <a:extLst>
                    <a:ext uri="{FF2B5EF4-FFF2-40B4-BE49-F238E27FC236}">
                      <a16:creationId xmlns:a16="http://schemas.microsoft.com/office/drawing/2014/main" id="{B489C86E-C42A-6D45-ADF7-42190E1A4BB0}"/>
                    </a:ext>
                  </a:extLst>
                </p:cNvPr>
                <p:cNvCxnSpPr>
                  <a:cxnSpLocks/>
                </p:cNvCxnSpPr>
                <p:nvPr/>
              </p:nvCxnSpPr>
              <p:spPr>
                <a:xfrm flipH="1">
                  <a:off x="4147661" y="3356203"/>
                  <a:ext cx="446838" cy="0"/>
                </a:xfrm>
                <a:prstGeom prst="straightConnector1">
                  <a:avLst/>
                </a:prstGeom>
                <a:ln w="50800"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887" name="Straight Arrow Connector 886">
                  <a:extLst>
                    <a:ext uri="{FF2B5EF4-FFF2-40B4-BE49-F238E27FC236}">
                      <a16:creationId xmlns:a16="http://schemas.microsoft.com/office/drawing/2014/main" id="{E965F13D-AD53-F045-A67D-80B6A670A528}"/>
                    </a:ext>
                  </a:extLst>
                </p:cNvPr>
                <p:cNvCxnSpPr>
                  <a:cxnSpLocks/>
                </p:cNvCxnSpPr>
                <p:nvPr/>
              </p:nvCxnSpPr>
              <p:spPr>
                <a:xfrm flipH="1" flipV="1">
                  <a:off x="4148721" y="3358730"/>
                  <a:ext cx="86158" cy="78681"/>
                </a:xfrm>
                <a:prstGeom prst="straightConnector1">
                  <a:avLst/>
                </a:prstGeom>
                <a:ln w="60325" cap="rnd">
                  <a:solidFill>
                    <a:schemeClr val="accent4">
                      <a:lumMod val="40000"/>
                      <a:lumOff val="60000"/>
                    </a:schemeClr>
                  </a:solidFill>
                  <a:headEnd type="none"/>
                  <a:tailEnd type="none"/>
                </a:ln>
              </p:spPr>
              <p:style>
                <a:lnRef idx="3">
                  <a:schemeClr val="accent1"/>
                </a:lnRef>
                <a:fillRef idx="0">
                  <a:schemeClr val="accent1"/>
                </a:fillRef>
                <a:effectRef idx="2">
                  <a:schemeClr val="accent1"/>
                </a:effectRef>
                <a:fontRef idx="minor">
                  <a:schemeClr val="tx1"/>
                </a:fontRef>
              </p:style>
            </p:cxnSp>
          </p:grpSp>
        </p:grpSp>
        <p:sp>
          <p:nvSpPr>
            <p:cNvPr id="907" name="Rectangle 906">
              <a:extLst>
                <a:ext uri="{FF2B5EF4-FFF2-40B4-BE49-F238E27FC236}">
                  <a16:creationId xmlns:a16="http://schemas.microsoft.com/office/drawing/2014/main" id="{DD9C569A-B6CB-0A4B-AF94-5151DF672804}"/>
                </a:ext>
              </a:extLst>
            </p:cNvPr>
            <p:cNvSpPr/>
            <p:nvPr/>
          </p:nvSpPr>
          <p:spPr>
            <a:xfrm>
              <a:off x="4618624" y="3845919"/>
              <a:ext cx="1612942" cy="338554"/>
            </a:xfrm>
            <a:prstGeom prst="rect">
              <a:avLst/>
            </a:prstGeom>
          </p:spPr>
          <p:txBody>
            <a:bodyPr wrap="none">
              <a:spAutoFit/>
            </a:bodyPr>
            <a:lstStyle/>
            <a:p>
              <a:r>
                <a:rPr lang="en-US" sz="1600" b="1" dirty="0"/>
                <a:t>2. Anneal primer</a:t>
              </a:r>
              <a:endParaRPr lang="en-US" sz="1600" dirty="0"/>
            </a:p>
          </p:txBody>
        </p:sp>
      </p:grpSp>
      <p:grpSp>
        <p:nvGrpSpPr>
          <p:cNvPr id="918" name="Group 917">
            <a:extLst>
              <a:ext uri="{FF2B5EF4-FFF2-40B4-BE49-F238E27FC236}">
                <a16:creationId xmlns:a16="http://schemas.microsoft.com/office/drawing/2014/main" id="{24F81202-8CC1-7040-B3E7-E0515A16759D}"/>
              </a:ext>
            </a:extLst>
          </p:cNvPr>
          <p:cNvGrpSpPr/>
          <p:nvPr/>
        </p:nvGrpSpPr>
        <p:grpSpPr>
          <a:xfrm>
            <a:off x="4519711" y="4555928"/>
            <a:ext cx="2242997" cy="1077218"/>
            <a:chOff x="5194195" y="2753306"/>
            <a:chExt cx="2284087" cy="1077218"/>
          </a:xfrm>
        </p:grpSpPr>
        <p:cxnSp>
          <p:nvCxnSpPr>
            <p:cNvPr id="919" name="Straight Arrow Connector 918">
              <a:extLst>
                <a:ext uri="{FF2B5EF4-FFF2-40B4-BE49-F238E27FC236}">
                  <a16:creationId xmlns:a16="http://schemas.microsoft.com/office/drawing/2014/main" id="{4538327A-F880-4549-BE09-D2BCE96DEB57}"/>
                </a:ext>
              </a:extLst>
            </p:cNvPr>
            <p:cNvCxnSpPr>
              <a:cxnSpLocks/>
            </p:cNvCxnSpPr>
            <p:nvPr/>
          </p:nvCxnSpPr>
          <p:spPr>
            <a:xfrm>
              <a:off x="5283863" y="3312535"/>
              <a:ext cx="1980000" cy="0"/>
            </a:xfrm>
            <a:prstGeom prst="straightConnector1">
              <a:avLst/>
            </a:prstGeom>
            <a:ln w="50800" cap="rnd">
              <a:solidFill>
                <a:schemeClr val="accent1">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920" name="Rectangle 919">
              <a:extLst>
                <a:ext uri="{FF2B5EF4-FFF2-40B4-BE49-F238E27FC236}">
                  <a16:creationId xmlns:a16="http://schemas.microsoft.com/office/drawing/2014/main" id="{103E6783-1802-4247-819C-AC4D5D32C739}"/>
                </a:ext>
              </a:extLst>
            </p:cNvPr>
            <p:cNvSpPr/>
            <p:nvPr/>
          </p:nvSpPr>
          <p:spPr>
            <a:xfrm>
              <a:off x="5194195" y="2753306"/>
              <a:ext cx="2284087" cy="1077218"/>
            </a:xfrm>
            <a:prstGeom prst="rect">
              <a:avLst/>
            </a:prstGeom>
          </p:spPr>
          <p:txBody>
            <a:bodyPr wrap="square">
              <a:spAutoFit/>
            </a:bodyPr>
            <a:lstStyle/>
            <a:p>
              <a:pPr algn="ctr"/>
              <a:r>
                <a:rPr lang="en-US" sz="1600" b="1" dirty="0">
                  <a:solidFill>
                    <a:srgbClr val="FFFF00"/>
                  </a:solidFill>
                </a:rPr>
                <a:t>3. Extension</a:t>
              </a:r>
              <a:r>
                <a:rPr lang="en-US" sz="1600" b="1" dirty="0"/>
                <a:t> of new strand by </a:t>
              </a:r>
              <a:r>
                <a:rPr lang="en-US" sz="1600" b="1" dirty="0" err="1">
                  <a:solidFill>
                    <a:srgbClr val="FFFF00"/>
                  </a:solidFill>
                </a:rPr>
                <a:t>taq</a:t>
              </a:r>
              <a:r>
                <a:rPr lang="en-US" sz="1600" b="1" dirty="0">
                  <a:solidFill>
                    <a:srgbClr val="FFFF00"/>
                  </a:solidFill>
                </a:rPr>
                <a:t> polymerase </a:t>
              </a:r>
              <a:r>
                <a:rPr lang="en-US" sz="1600" b="1" dirty="0"/>
                <a:t>by using deoxynucleotides</a:t>
              </a:r>
            </a:p>
          </p:txBody>
        </p:sp>
      </p:grpSp>
      <p:grpSp>
        <p:nvGrpSpPr>
          <p:cNvPr id="1040" name="Group 1039">
            <a:extLst>
              <a:ext uri="{FF2B5EF4-FFF2-40B4-BE49-F238E27FC236}">
                <a16:creationId xmlns:a16="http://schemas.microsoft.com/office/drawing/2014/main" id="{8909DF90-7DDC-364A-930B-1A8AEEB303C5}"/>
              </a:ext>
            </a:extLst>
          </p:cNvPr>
          <p:cNvGrpSpPr/>
          <p:nvPr/>
        </p:nvGrpSpPr>
        <p:grpSpPr>
          <a:xfrm>
            <a:off x="6184219" y="4135955"/>
            <a:ext cx="2060189" cy="874647"/>
            <a:chOff x="6382860" y="4126693"/>
            <a:chExt cx="2060189" cy="874647"/>
          </a:xfrm>
        </p:grpSpPr>
        <p:sp>
          <p:nvSpPr>
            <p:cNvPr id="900" name="Rectangle 899">
              <a:extLst>
                <a:ext uri="{FF2B5EF4-FFF2-40B4-BE49-F238E27FC236}">
                  <a16:creationId xmlns:a16="http://schemas.microsoft.com/office/drawing/2014/main" id="{30AF3A0B-9DA0-094D-A8BC-EA9880D42C7E}"/>
                </a:ext>
              </a:extLst>
            </p:cNvPr>
            <p:cNvSpPr/>
            <p:nvPr/>
          </p:nvSpPr>
          <p:spPr>
            <a:xfrm>
              <a:off x="6382860" y="4126693"/>
              <a:ext cx="2060189" cy="338554"/>
            </a:xfrm>
            <a:prstGeom prst="rect">
              <a:avLst/>
            </a:prstGeom>
          </p:spPr>
          <p:txBody>
            <a:bodyPr wrap="square">
              <a:spAutoFit/>
            </a:bodyPr>
            <a:lstStyle/>
            <a:p>
              <a:pPr algn="ctr"/>
              <a:r>
                <a:rPr lang="en-US" sz="1600" b="1" dirty="0"/>
                <a:t>After 30 cycles</a:t>
              </a:r>
              <a:endParaRPr lang="en-US" sz="1600" dirty="0"/>
            </a:p>
          </p:txBody>
        </p:sp>
        <p:sp>
          <p:nvSpPr>
            <p:cNvPr id="1039" name="Bent Arrow 1038">
              <a:extLst>
                <a:ext uri="{FF2B5EF4-FFF2-40B4-BE49-F238E27FC236}">
                  <a16:creationId xmlns:a16="http://schemas.microsoft.com/office/drawing/2014/main" id="{E6DE0A52-B913-CF4C-8687-B53A93BD7792}"/>
                </a:ext>
              </a:extLst>
            </p:cNvPr>
            <p:cNvSpPr/>
            <p:nvPr/>
          </p:nvSpPr>
          <p:spPr>
            <a:xfrm rot="5400000">
              <a:off x="7197650" y="3793152"/>
              <a:ext cx="581684" cy="1834691"/>
            </a:xfrm>
            <a:prstGeom prst="bentArrow">
              <a:avLst>
                <a:gd name="adj1" fmla="val 5030"/>
                <a:gd name="adj2" fmla="val 6028"/>
                <a:gd name="adj3" fmla="val 9024"/>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44" name="Group 1043">
            <a:extLst>
              <a:ext uri="{FF2B5EF4-FFF2-40B4-BE49-F238E27FC236}">
                <a16:creationId xmlns:a16="http://schemas.microsoft.com/office/drawing/2014/main" id="{7FA03A38-614A-D247-8C2C-43BBD71382F8}"/>
              </a:ext>
            </a:extLst>
          </p:cNvPr>
          <p:cNvGrpSpPr/>
          <p:nvPr/>
        </p:nvGrpSpPr>
        <p:grpSpPr>
          <a:xfrm>
            <a:off x="7895916" y="1163682"/>
            <a:ext cx="1344214" cy="1279731"/>
            <a:chOff x="7289851" y="1209720"/>
            <a:chExt cx="1344214" cy="1279731"/>
          </a:xfrm>
        </p:grpSpPr>
        <p:pic>
          <p:nvPicPr>
            <p:cNvPr id="1042" name="Picture 1041">
              <a:extLst>
                <a:ext uri="{FF2B5EF4-FFF2-40B4-BE49-F238E27FC236}">
                  <a16:creationId xmlns:a16="http://schemas.microsoft.com/office/drawing/2014/main" id="{93AF3860-311D-8A45-B5B4-F0DF5C055F6B}"/>
                </a:ext>
              </a:extLst>
            </p:cNvPr>
            <p:cNvPicPr>
              <a:picLocks noChangeAspect="1"/>
            </p:cNvPicPr>
            <p:nvPr/>
          </p:nvPicPr>
          <p:blipFill>
            <a:blip r:embed="rId2"/>
            <a:stretch>
              <a:fillRect/>
            </a:stretch>
          </p:blipFill>
          <p:spPr>
            <a:xfrm>
              <a:off x="7463243" y="1209720"/>
              <a:ext cx="1050334" cy="1019372"/>
            </a:xfrm>
            <a:prstGeom prst="rect">
              <a:avLst/>
            </a:prstGeom>
          </p:spPr>
        </p:pic>
        <p:sp>
          <p:nvSpPr>
            <p:cNvPr id="1043" name="Rectangle 1042">
              <a:extLst>
                <a:ext uri="{FF2B5EF4-FFF2-40B4-BE49-F238E27FC236}">
                  <a16:creationId xmlns:a16="http://schemas.microsoft.com/office/drawing/2014/main" id="{B3DA1C45-E1C2-B141-81EF-F204CCEF03F2}"/>
                </a:ext>
              </a:extLst>
            </p:cNvPr>
            <p:cNvSpPr/>
            <p:nvPr/>
          </p:nvSpPr>
          <p:spPr>
            <a:xfrm>
              <a:off x="7289851" y="2150897"/>
              <a:ext cx="1344214" cy="338554"/>
            </a:xfrm>
            <a:prstGeom prst="rect">
              <a:avLst/>
            </a:prstGeom>
          </p:spPr>
          <p:txBody>
            <a:bodyPr wrap="none">
              <a:spAutoFit/>
            </a:bodyPr>
            <a:lstStyle/>
            <a:p>
              <a:r>
                <a:rPr lang="en-US" sz="1600" b="1" dirty="0"/>
                <a:t>Thermocycler</a:t>
              </a:r>
            </a:p>
          </p:txBody>
        </p:sp>
      </p:grpSp>
      <p:grpSp>
        <p:nvGrpSpPr>
          <p:cNvPr id="1046" name="Group 1045">
            <a:extLst>
              <a:ext uri="{FF2B5EF4-FFF2-40B4-BE49-F238E27FC236}">
                <a16:creationId xmlns:a16="http://schemas.microsoft.com/office/drawing/2014/main" id="{C606957F-AE1E-5D43-924B-BB64E9170DB3}"/>
              </a:ext>
            </a:extLst>
          </p:cNvPr>
          <p:cNvGrpSpPr/>
          <p:nvPr/>
        </p:nvGrpSpPr>
        <p:grpSpPr>
          <a:xfrm>
            <a:off x="8074247" y="61615"/>
            <a:ext cx="1034257" cy="988360"/>
            <a:chOff x="7904315" y="61615"/>
            <a:chExt cx="1034257" cy="988360"/>
          </a:xfrm>
        </p:grpSpPr>
        <p:pic>
          <p:nvPicPr>
            <p:cNvPr id="1045" name="Picture 1044">
              <a:extLst>
                <a:ext uri="{FF2B5EF4-FFF2-40B4-BE49-F238E27FC236}">
                  <a16:creationId xmlns:a16="http://schemas.microsoft.com/office/drawing/2014/main" id="{7DC9CDFE-E720-A64D-8C91-8A348AAFC2E8}"/>
                </a:ext>
              </a:extLst>
            </p:cNvPr>
            <p:cNvPicPr>
              <a:picLocks noChangeAspect="1"/>
            </p:cNvPicPr>
            <p:nvPr/>
          </p:nvPicPr>
          <p:blipFill>
            <a:blip r:embed="rId3"/>
            <a:stretch>
              <a:fillRect/>
            </a:stretch>
          </p:blipFill>
          <p:spPr>
            <a:xfrm>
              <a:off x="7904315" y="61615"/>
              <a:ext cx="987552" cy="766805"/>
            </a:xfrm>
            <a:prstGeom prst="rect">
              <a:avLst/>
            </a:prstGeom>
          </p:spPr>
        </p:pic>
        <p:sp>
          <p:nvSpPr>
            <p:cNvPr id="928" name="Rectangle 927">
              <a:extLst>
                <a:ext uri="{FF2B5EF4-FFF2-40B4-BE49-F238E27FC236}">
                  <a16:creationId xmlns:a16="http://schemas.microsoft.com/office/drawing/2014/main" id="{5B852F92-0807-4F45-9099-0507F400FFD9}"/>
                </a:ext>
              </a:extLst>
            </p:cNvPr>
            <p:cNvSpPr/>
            <p:nvPr/>
          </p:nvSpPr>
          <p:spPr>
            <a:xfrm>
              <a:off x="7904315" y="711421"/>
              <a:ext cx="1034257" cy="338554"/>
            </a:xfrm>
            <a:prstGeom prst="rect">
              <a:avLst/>
            </a:prstGeom>
          </p:spPr>
          <p:txBody>
            <a:bodyPr wrap="none">
              <a:spAutoFit/>
            </a:bodyPr>
            <a:lstStyle/>
            <a:p>
              <a:r>
                <a:rPr lang="en-US" sz="1600" b="1" dirty="0"/>
                <a:t>Living Cell</a:t>
              </a:r>
              <a:endParaRPr lang="en-US" sz="1600" dirty="0"/>
            </a:p>
          </p:txBody>
        </p:sp>
      </p:grpSp>
      <p:sp>
        <p:nvSpPr>
          <p:cNvPr id="930" name="Down Arrow 929">
            <a:extLst>
              <a:ext uri="{FF2B5EF4-FFF2-40B4-BE49-F238E27FC236}">
                <a16:creationId xmlns:a16="http://schemas.microsoft.com/office/drawing/2014/main" id="{321C52E3-B82A-5746-B1AD-CCAC0C7E099F}"/>
              </a:ext>
            </a:extLst>
          </p:cNvPr>
          <p:cNvSpPr/>
          <p:nvPr/>
        </p:nvSpPr>
        <p:spPr>
          <a:xfrm rot="5400000">
            <a:off x="6994840" y="-545297"/>
            <a:ext cx="258405" cy="1962068"/>
          </a:xfrm>
          <a:prstGeom prst="downArrow">
            <a:avLst>
              <a:gd name="adj1" fmla="val 55691"/>
              <a:gd name="adj2" fmla="val 6670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rgbClr val="00B0F0"/>
                </a:solidFill>
              </a:rPr>
              <a:t>Isolation of DNA</a:t>
            </a:r>
          </a:p>
        </p:txBody>
      </p:sp>
      <p:sp>
        <p:nvSpPr>
          <p:cNvPr id="931" name="Down Arrow 930">
            <a:extLst>
              <a:ext uri="{FF2B5EF4-FFF2-40B4-BE49-F238E27FC236}">
                <a16:creationId xmlns:a16="http://schemas.microsoft.com/office/drawing/2014/main" id="{EE154415-3A25-B04C-A414-075DE9887609}"/>
              </a:ext>
            </a:extLst>
          </p:cNvPr>
          <p:cNvSpPr/>
          <p:nvPr/>
        </p:nvSpPr>
        <p:spPr>
          <a:xfrm rot="16200000">
            <a:off x="6842721" y="124418"/>
            <a:ext cx="156123" cy="2603492"/>
          </a:xfrm>
          <a:prstGeom prst="downArrow">
            <a:avLst>
              <a:gd name="adj1" fmla="val 3401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Rectangle 932">
            <a:extLst>
              <a:ext uri="{FF2B5EF4-FFF2-40B4-BE49-F238E27FC236}">
                <a16:creationId xmlns:a16="http://schemas.microsoft.com/office/drawing/2014/main" id="{BEEFD361-3BCC-E945-8FDE-00475E109136}"/>
              </a:ext>
            </a:extLst>
          </p:cNvPr>
          <p:cNvSpPr/>
          <p:nvPr/>
        </p:nvSpPr>
        <p:spPr>
          <a:xfrm>
            <a:off x="5762606" y="1183066"/>
            <a:ext cx="2316352" cy="461665"/>
          </a:xfrm>
          <a:prstGeom prst="rect">
            <a:avLst/>
          </a:prstGeom>
        </p:spPr>
        <p:txBody>
          <a:bodyPr wrap="square">
            <a:spAutoFit/>
          </a:bodyPr>
          <a:lstStyle/>
          <a:p>
            <a:r>
              <a:rPr lang="en-US" sz="1200" b="1" dirty="0">
                <a:solidFill>
                  <a:srgbClr val="FFFF00"/>
                </a:solidFill>
              </a:rPr>
              <a:t>Added Primer, deoxynucleotides, </a:t>
            </a:r>
            <a:r>
              <a:rPr lang="en-US" sz="1200" b="1" dirty="0" err="1">
                <a:solidFill>
                  <a:srgbClr val="FFFF00"/>
                </a:solidFill>
              </a:rPr>
              <a:t>taq</a:t>
            </a:r>
            <a:r>
              <a:rPr lang="en-US" sz="1200" b="1" dirty="0">
                <a:solidFill>
                  <a:srgbClr val="FFFF00"/>
                </a:solidFill>
              </a:rPr>
              <a:t> polymerase, </a:t>
            </a:r>
            <a:endParaRPr lang="en-US" sz="1200" dirty="0"/>
          </a:p>
        </p:txBody>
      </p:sp>
      <p:cxnSp>
        <p:nvCxnSpPr>
          <p:cNvPr id="934" name="Straight Arrow Connector 933">
            <a:extLst>
              <a:ext uri="{FF2B5EF4-FFF2-40B4-BE49-F238E27FC236}">
                <a16:creationId xmlns:a16="http://schemas.microsoft.com/office/drawing/2014/main" id="{385E19FB-6405-7441-975C-54AD0A188AC1}"/>
              </a:ext>
            </a:extLst>
          </p:cNvPr>
          <p:cNvCxnSpPr>
            <a:cxnSpLocks/>
          </p:cNvCxnSpPr>
          <p:nvPr/>
        </p:nvCxnSpPr>
        <p:spPr>
          <a:xfrm flipV="1">
            <a:off x="724482" y="2797487"/>
            <a:ext cx="2869172" cy="0"/>
          </a:xfrm>
          <a:prstGeom prst="straightConnector1">
            <a:avLst/>
          </a:prstGeom>
          <a:ln w="50800" cap="rnd">
            <a:solidFill>
              <a:schemeClr val="accent1">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cxnSp>
        <p:nvCxnSpPr>
          <p:cNvPr id="935" name="Straight Arrow Connector 934">
            <a:extLst>
              <a:ext uri="{FF2B5EF4-FFF2-40B4-BE49-F238E27FC236}">
                <a16:creationId xmlns:a16="http://schemas.microsoft.com/office/drawing/2014/main" id="{FF7EFC04-AC30-D040-93A2-3FB4EDB27F71}"/>
              </a:ext>
            </a:extLst>
          </p:cNvPr>
          <p:cNvCxnSpPr>
            <a:cxnSpLocks/>
          </p:cNvCxnSpPr>
          <p:nvPr/>
        </p:nvCxnSpPr>
        <p:spPr>
          <a:xfrm flipV="1">
            <a:off x="1195865" y="3108801"/>
            <a:ext cx="2869172" cy="0"/>
          </a:xfrm>
          <a:prstGeom prst="straightConnector1">
            <a:avLst/>
          </a:prstGeom>
          <a:ln w="47625" cap="rnd">
            <a:solidFill>
              <a:schemeClr val="accent1">
                <a:lumMod val="20000"/>
                <a:lumOff val="80000"/>
              </a:schemeClr>
            </a:solidFill>
            <a:headEnd type="none"/>
            <a:tailEnd type="none"/>
          </a:ln>
        </p:spPr>
        <p:style>
          <a:lnRef idx="3">
            <a:schemeClr val="accent1"/>
          </a:lnRef>
          <a:fillRef idx="0">
            <a:schemeClr val="accent1"/>
          </a:fillRef>
          <a:effectRef idx="2">
            <a:schemeClr val="accent1"/>
          </a:effectRef>
          <a:fontRef idx="minor">
            <a:schemeClr val="tx1"/>
          </a:fontRef>
        </p:style>
      </p:cxnSp>
      <p:pic>
        <p:nvPicPr>
          <p:cNvPr id="781" name="Picture 780">
            <a:extLst>
              <a:ext uri="{FF2B5EF4-FFF2-40B4-BE49-F238E27FC236}">
                <a16:creationId xmlns:a16="http://schemas.microsoft.com/office/drawing/2014/main" id="{620BC8F2-73A6-894D-B908-1C0422E41C44}"/>
              </a:ext>
            </a:extLst>
          </p:cNvPr>
          <p:cNvPicPr>
            <a:picLocks noChangeAspect="1"/>
          </p:cNvPicPr>
          <p:nvPr/>
        </p:nvPicPr>
        <p:blipFill rotWithShape="1">
          <a:blip r:embed="rId4">
            <a:lum contrast="20000"/>
          </a:blip>
          <a:srcRect r="78193"/>
          <a:stretch/>
        </p:blipFill>
        <p:spPr>
          <a:xfrm rot="19229908">
            <a:off x="5215670" y="1155545"/>
            <a:ext cx="679163" cy="310028"/>
          </a:xfrm>
          <a:prstGeom prst="rect">
            <a:avLst/>
          </a:prstGeom>
        </p:spPr>
      </p:pic>
      <p:cxnSp>
        <p:nvCxnSpPr>
          <p:cNvPr id="6" name="Elbow Connector 5">
            <a:extLst>
              <a:ext uri="{FF2B5EF4-FFF2-40B4-BE49-F238E27FC236}">
                <a16:creationId xmlns:a16="http://schemas.microsoft.com/office/drawing/2014/main" id="{B2F5FCC2-F45A-F948-8CDF-80CC27B87FC9}"/>
              </a:ext>
            </a:extLst>
          </p:cNvPr>
          <p:cNvCxnSpPr>
            <a:cxnSpLocks/>
          </p:cNvCxnSpPr>
          <p:nvPr/>
        </p:nvCxnSpPr>
        <p:spPr>
          <a:xfrm>
            <a:off x="2699792" y="979040"/>
            <a:ext cx="2819130" cy="282050"/>
          </a:xfrm>
          <a:prstGeom prst="bentConnector3">
            <a:avLst>
              <a:gd name="adj1" fmla="val 99654"/>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848" name="Picture 847">
            <a:extLst>
              <a:ext uri="{FF2B5EF4-FFF2-40B4-BE49-F238E27FC236}">
                <a16:creationId xmlns:a16="http://schemas.microsoft.com/office/drawing/2014/main" id="{9E0C21F4-63B3-6D4D-8F12-7966C2A76D57}"/>
              </a:ext>
            </a:extLst>
          </p:cNvPr>
          <p:cNvPicPr>
            <a:picLocks noChangeAspect="1"/>
          </p:cNvPicPr>
          <p:nvPr/>
        </p:nvPicPr>
        <p:blipFill rotWithShape="1">
          <a:blip r:embed="rId4">
            <a:lum contrast="20000"/>
          </a:blip>
          <a:srcRect r="78193"/>
          <a:stretch/>
        </p:blipFill>
        <p:spPr>
          <a:xfrm rot="21184397">
            <a:off x="2057166" y="865511"/>
            <a:ext cx="679163" cy="310028"/>
          </a:xfrm>
          <a:prstGeom prst="rect">
            <a:avLst/>
          </a:prstGeom>
        </p:spPr>
      </p:pic>
      <p:sp>
        <p:nvSpPr>
          <p:cNvPr id="852" name="Down Arrow 851">
            <a:extLst>
              <a:ext uri="{FF2B5EF4-FFF2-40B4-BE49-F238E27FC236}">
                <a16:creationId xmlns:a16="http://schemas.microsoft.com/office/drawing/2014/main" id="{07799FB1-97A3-CA41-8E01-31EA416D9992}"/>
              </a:ext>
            </a:extLst>
          </p:cNvPr>
          <p:cNvSpPr/>
          <p:nvPr/>
        </p:nvSpPr>
        <p:spPr>
          <a:xfrm>
            <a:off x="2309355" y="634130"/>
            <a:ext cx="217316" cy="340811"/>
          </a:xfrm>
          <a:prstGeom prst="downArrow">
            <a:avLst>
              <a:gd name="adj1" fmla="val 34012"/>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8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3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93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2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3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34"/>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2000"/>
                                  </p:stCondLst>
                                  <p:childTnLst>
                                    <p:set>
                                      <p:cBhvr>
                                        <p:cTn id="76" dur="1" fill="hold">
                                          <p:stCondLst>
                                            <p:cond delay="0"/>
                                          </p:stCondLst>
                                        </p:cTn>
                                        <p:tgtEl>
                                          <p:spTgt spid="9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0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5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9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8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0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9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8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2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91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5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9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8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7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04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P spid="591" grpId="0" animBg="1"/>
      <p:bldP spid="862" grpId="0" animBg="1"/>
      <p:bldP spid="863" grpId="0"/>
      <p:bldP spid="899" grpId="0"/>
      <p:bldP spid="902" grpId="0"/>
      <p:bldP spid="903" grpId="0"/>
      <p:bldP spid="930" grpId="0" animBg="1"/>
      <p:bldP spid="931" grpId="0" animBg="1"/>
      <p:bldP spid="933" grpId="0"/>
      <p:bldP spid="8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238844"/>
            <a:ext cx="8811322" cy="952500"/>
          </a:xfrm>
        </p:spPr>
        <p:txBody>
          <a:bodyPr>
            <a:noAutofit/>
          </a:bodyPr>
          <a:lstStyle/>
          <a:p>
            <a:r>
              <a:rPr lang="en-US" sz="2000" b="1" dirty="0"/>
              <a:t>Amplification of Gene of Interest using PCR</a:t>
            </a:r>
          </a:p>
        </p:txBody>
      </p:sp>
      <p:sp>
        <p:nvSpPr>
          <p:cNvPr id="3" name="Content Placeholder 2"/>
          <p:cNvSpPr>
            <a:spLocks noGrp="1"/>
          </p:cNvSpPr>
          <p:nvPr>
            <p:ph idx="1"/>
          </p:nvPr>
        </p:nvSpPr>
        <p:spPr>
          <a:xfrm>
            <a:off x="251520" y="409228"/>
            <a:ext cx="8568952" cy="4320480"/>
          </a:xfrm>
        </p:spPr>
        <p:txBody>
          <a:bodyPr>
            <a:noAutofit/>
          </a:bodyPr>
          <a:lstStyle/>
          <a:p>
            <a:pPr algn="just"/>
            <a:r>
              <a:rPr lang="en-US" sz="1800" dirty="0"/>
              <a:t>PCR stands for </a:t>
            </a:r>
            <a:r>
              <a:rPr lang="en-US" sz="1800" b="1" dirty="0">
                <a:solidFill>
                  <a:srgbClr val="FFFF00"/>
                </a:solidFill>
              </a:rPr>
              <a:t>Polymerase Chain Reaction</a:t>
            </a:r>
            <a:r>
              <a:rPr lang="en-US" sz="1800" b="1" dirty="0"/>
              <a:t>. </a:t>
            </a:r>
          </a:p>
          <a:p>
            <a:pPr algn="just"/>
            <a:r>
              <a:rPr lang="en-US" sz="1800" b="1" dirty="0"/>
              <a:t>It is also known as </a:t>
            </a:r>
            <a:r>
              <a:rPr lang="en-US" sz="1800" b="1" dirty="0">
                <a:solidFill>
                  <a:srgbClr val="FFFF00"/>
                </a:solidFill>
              </a:rPr>
              <a:t>molecular photocopying</a:t>
            </a:r>
          </a:p>
          <a:p>
            <a:pPr algn="just"/>
            <a:r>
              <a:rPr lang="en-US" sz="1800" b="1" dirty="0"/>
              <a:t>In PCR, </a:t>
            </a:r>
            <a:r>
              <a:rPr lang="en-US" sz="1800" b="1" dirty="0">
                <a:solidFill>
                  <a:srgbClr val="FFFF00"/>
                </a:solidFill>
              </a:rPr>
              <a:t>multiple copies of the gene (or DNA) of interest is </a:t>
            </a:r>
            <a:r>
              <a:rPr lang="en-US" sz="1800" b="1" dirty="0" err="1">
                <a:solidFill>
                  <a:srgbClr val="FFFF00"/>
                </a:solidFill>
              </a:rPr>
              <a:t>synthesised</a:t>
            </a:r>
            <a:r>
              <a:rPr lang="en-US" sz="1800" b="1" dirty="0">
                <a:solidFill>
                  <a:srgbClr val="FFFF00"/>
                </a:solidFill>
              </a:rPr>
              <a:t> </a:t>
            </a:r>
            <a:r>
              <a:rPr lang="en-US" sz="1800" dirty="0"/>
              <a:t>in vitro using two sets of </a:t>
            </a:r>
            <a:r>
              <a:rPr lang="en-US" sz="1800" b="1" dirty="0">
                <a:solidFill>
                  <a:srgbClr val="FFFF00"/>
                </a:solidFill>
              </a:rPr>
              <a:t>primers</a:t>
            </a:r>
            <a:r>
              <a:rPr lang="en-US" sz="1800" dirty="0"/>
              <a:t> (small chemically </a:t>
            </a:r>
            <a:r>
              <a:rPr lang="en-US" sz="1800" dirty="0" err="1"/>
              <a:t>synthesised</a:t>
            </a:r>
            <a:r>
              <a:rPr lang="en-US" sz="1800" dirty="0"/>
              <a:t> </a:t>
            </a:r>
            <a:r>
              <a:rPr lang="en-US" sz="1800" dirty="0" err="1"/>
              <a:t>oligonucleotides</a:t>
            </a:r>
            <a:r>
              <a:rPr lang="en-US" sz="1800" dirty="0"/>
              <a:t> that are complementary to the regions of DNA) and the enzyme </a:t>
            </a:r>
            <a:r>
              <a:rPr lang="en-US" sz="1800" b="1" dirty="0">
                <a:solidFill>
                  <a:srgbClr val="FFFF00"/>
                </a:solidFill>
              </a:rPr>
              <a:t>DNA polymerase</a:t>
            </a:r>
            <a:r>
              <a:rPr lang="en-US" sz="1800" dirty="0"/>
              <a:t>. </a:t>
            </a:r>
          </a:p>
          <a:p>
            <a:pPr algn="just"/>
            <a:r>
              <a:rPr lang="en-US" sz="1800" dirty="0"/>
              <a:t>The enzyme extends the primers using the </a:t>
            </a:r>
            <a:r>
              <a:rPr lang="en-US" sz="1800" b="1" dirty="0">
                <a:solidFill>
                  <a:srgbClr val="FFFF00"/>
                </a:solidFill>
              </a:rPr>
              <a:t>nucleotides</a:t>
            </a:r>
            <a:r>
              <a:rPr lang="en-US" sz="1800" dirty="0"/>
              <a:t> provided in the reaction and the </a:t>
            </a:r>
            <a:r>
              <a:rPr lang="en-US" sz="1800" b="1" dirty="0">
                <a:solidFill>
                  <a:srgbClr val="FFFF00"/>
                </a:solidFill>
              </a:rPr>
              <a:t>genomic DNA as template</a:t>
            </a:r>
            <a:r>
              <a:rPr lang="en-US" sz="1800" dirty="0"/>
              <a:t>. </a:t>
            </a:r>
          </a:p>
          <a:p>
            <a:pPr algn="just"/>
            <a:r>
              <a:rPr lang="en-US" sz="1800" dirty="0"/>
              <a:t>If the process of replication of DNA is repeated many times, the segment of DNA </a:t>
            </a:r>
            <a:r>
              <a:rPr lang="en-US" sz="1800" b="1" dirty="0">
                <a:solidFill>
                  <a:srgbClr val="FFFF00"/>
                </a:solidFill>
              </a:rPr>
              <a:t>can be amplified to approximately billion times, i.e., 1 billion copies</a:t>
            </a:r>
            <a:r>
              <a:rPr lang="en-US" sz="1800" dirty="0"/>
              <a:t>. </a:t>
            </a:r>
          </a:p>
          <a:p>
            <a:pPr algn="just"/>
            <a:r>
              <a:rPr lang="en-US" sz="1800" dirty="0"/>
              <a:t>Such repeated amplification is achieved by the use of a </a:t>
            </a:r>
            <a:r>
              <a:rPr lang="en-US" sz="1800" b="1" dirty="0" err="1">
                <a:solidFill>
                  <a:srgbClr val="FFFF00"/>
                </a:solidFill>
              </a:rPr>
              <a:t>thermostable</a:t>
            </a:r>
            <a:r>
              <a:rPr lang="en-US" sz="1800" b="1" dirty="0">
                <a:solidFill>
                  <a:srgbClr val="FFFF00"/>
                </a:solidFill>
              </a:rPr>
              <a:t> DNA polymerase </a:t>
            </a:r>
            <a:r>
              <a:rPr lang="en-US" sz="1800" dirty="0"/>
              <a:t>(isolated from a bacterium, </a:t>
            </a:r>
            <a:r>
              <a:rPr lang="en-US" sz="1800" b="1" i="1" dirty="0" err="1">
                <a:solidFill>
                  <a:srgbClr val="FFFF00"/>
                </a:solidFill>
              </a:rPr>
              <a:t>Thermus</a:t>
            </a:r>
            <a:r>
              <a:rPr lang="en-US" sz="1800" b="1" i="1" dirty="0">
                <a:solidFill>
                  <a:srgbClr val="FFFF00"/>
                </a:solidFill>
              </a:rPr>
              <a:t> </a:t>
            </a:r>
            <a:r>
              <a:rPr lang="en-US" sz="1800" b="1" i="1" dirty="0" err="1">
                <a:solidFill>
                  <a:srgbClr val="FFFF00"/>
                </a:solidFill>
              </a:rPr>
              <a:t>aquaticus</a:t>
            </a:r>
            <a:r>
              <a:rPr lang="en-US" sz="1800" i="1" dirty="0"/>
              <a:t>), which </a:t>
            </a:r>
            <a:r>
              <a:rPr lang="en-US" sz="1800" dirty="0"/>
              <a:t>remain active during the high temperature induced </a:t>
            </a:r>
            <a:r>
              <a:rPr lang="en-US" sz="1800" dirty="0" err="1"/>
              <a:t>denaturation</a:t>
            </a:r>
            <a:r>
              <a:rPr lang="en-US" sz="1800" dirty="0"/>
              <a:t> of double stranded DNA. </a:t>
            </a:r>
          </a:p>
          <a:p>
            <a:pPr algn="just"/>
            <a:r>
              <a:rPr lang="en-US" sz="1800" dirty="0"/>
              <a:t>The amplified fragment if desired can now be used to </a:t>
            </a:r>
            <a:r>
              <a:rPr lang="en-US" sz="1800" dirty="0" err="1"/>
              <a:t>ligate</a:t>
            </a:r>
            <a:r>
              <a:rPr lang="en-US" sz="1800" dirty="0"/>
              <a:t> with a vector for further cloning</a:t>
            </a:r>
          </a:p>
        </p:txBody>
      </p:sp>
    </p:spTree>
    <p:extLst>
      <p:ext uri="{BB962C8B-B14F-4D97-AF65-F5344CB8AC3E}">
        <p14:creationId xmlns:p14="http://schemas.microsoft.com/office/powerpoint/2010/main" val="268249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0"/>
            <a:ext cx="8811322" cy="713656"/>
          </a:xfrm>
        </p:spPr>
        <p:txBody>
          <a:bodyPr>
            <a:noAutofit/>
          </a:bodyPr>
          <a:lstStyle/>
          <a:p>
            <a:r>
              <a:rPr lang="en-US" sz="2000" b="1" dirty="0"/>
              <a:t>Application of PCR</a:t>
            </a:r>
          </a:p>
        </p:txBody>
      </p:sp>
      <p:sp>
        <p:nvSpPr>
          <p:cNvPr id="3" name="Content Placeholder 2"/>
          <p:cNvSpPr>
            <a:spLocks noGrp="1"/>
          </p:cNvSpPr>
          <p:nvPr>
            <p:ph idx="1"/>
          </p:nvPr>
        </p:nvSpPr>
        <p:spPr>
          <a:xfrm>
            <a:off x="251520" y="713656"/>
            <a:ext cx="8568952" cy="4016052"/>
          </a:xfrm>
        </p:spPr>
        <p:txBody>
          <a:bodyPr>
            <a:noAutofit/>
          </a:bodyPr>
          <a:lstStyle/>
          <a:p>
            <a:pPr algn="just"/>
            <a:r>
              <a:rPr lang="en-US" sz="1800" dirty="0"/>
              <a:t>used in as molecular </a:t>
            </a:r>
            <a:r>
              <a:rPr lang="en-US" sz="1800" b="1" dirty="0">
                <a:solidFill>
                  <a:srgbClr val="FFFF00"/>
                </a:solidFill>
              </a:rPr>
              <a:t>diagnostic technique </a:t>
            </a:r>
          </a:p>
          <a:p>
            <a:pPr marL="715963" indent="-309563" algn="just">
              <a:buFont typeface="Wingdings" pitchFamily="2" charset="2"/>
              <a:buChar char="ü"/>
            </a:pPr>
            <a:r>
              <a:rPr lang="en-US" sz="1800" dirty="0"/>
              <a:t>to detect pathogens like viruses, bacteria</a:t>
            </a:r>
          </a:p>
          <a:p>
            <a:pPr marL="715963" indent="-309563" algn="just">
              <a:buFont typeface="Wingdings" pitchFamily="2" charset="2"/>
              <a:buChar char="ü"/>
            </a:pPr>
            <a:r>
              <a:rPr lang="en-US" sz="1800" dirty="0"/>
              <a:t>to detect mutations in genes in suspected cancer patients. </a:t>
            </a:r>
          </a:p>
          <a:p>
            <a:pPr marL="715963" indent="-309563" algn="just">
              <a:buFont typeface="Wingdings" pitchFamily="2" charset="2"/>
              <a:buChar char="ü"/>
            </a:pPr>
            <a:r>
              <a:rPr lang="en-US" sz="1800" dirty="0"/>
              <a:t>to identify many other genetic disorders.</a:t>
            </a:r>
          </a:p>
          <a:p>
            <a:pPr algn="just"/>
            <a:r>
              <a:rPr lang="en-US" sz="1800" b="1" dirty="0">
                <a:solidFill>
                  <a:srgbClr val="FFFF00"/>
                </a:solidFill>
              </a:rPr>
              <a:t>used in forensic investigations </a:t>
            </a:r>
            <a:r>
              <a:rPr lang="en-US" sz="1800" dirty="0"/>
              <a:t>(DNA finger printing), </a:t>
            </a:r>
          </a:p>
          <a:p>
            <a:pPr algn="just"/>
            <a:r>
              <a:rPr lang="en-US" sz="1800" b="1" dirty="0">
                <a:solidFill>
                  <a:srgbClr val="FFFF00"/>
                </a:solidFill>
              </a:rPr>
              <a:t>Used in research labs of agricultural biotechnology and molecular biology labs.</a:t>
            </a:r>
          </a:p>
        </p:txBody>
      </p:sp>
    </p:spTree>
    <p:extLst>
      <p:ext uri="{BB962C8B-B14F-4D97-AF65-F5344CB8AC3E}">
        <p14:creationId xmlns:p14="http://schemas.microsoft.com/office/powerpoint/2010/main" val="284475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7220"/>
            <a:ext cx="8640960" cy="448444"/>
          </a:xfrm>
        </p:spPr>
        <p:txBody>
          <a:bodyPr>
            <a:noAutofit/>
          </a:bodyPr>
          <a:lstStyle/>
          <a:p>
            <a:r>
              <a:rPr lang="en-US" sz="2000" b="1" dirty="0"/>
              <a:t>Competent Host (for Transformation with rDNA)</a:t>
            </a:r>
          </a:p>
        </p:txBody>
      </p:sp>
      <p:sp>
        <p:nvSpPr>
          <p:cNvPr id="3" name="Content Placeholder 2"/>
          <p:cNvSpPr>
            <a:spLocks noGrp="1"/>
          </p:cNvSpPr>
          <p:nvPr>
            <p:ph idx="1"/>
          </p:nvPr>
        </p:nvSpPr>
        <p:spPr>
          <a:xfrm>
            <a:off x="251520" y="857278"/>
            <a:ext cx="8640960" cy="4640516"/>
          </a:xfrm>
        </p:spPr>
        <p:txBody>
          <a:bodyPr>
            <a:noAutofit/>
          </a:bodyPr>
          <a:lstStyle/>
          <a:p>
            <a:pPr algn="just"/>
            <a:r>
              <a:rPr lang="en-US" sz="1800" b="1" dirty="0">
                <a:solidFill>
                  <a:srgbClr val="FFFF00"/>
                </a:solidFill>
              </a:rPr>
              <a:t>DNA is a hydrophilic molecule (</a:t>
            </a:r>
            <a:r>
              <a:rPr lang="en-US" sz="1800" b="1" i="1" dirty="0"/>
              <a:t>negatively charged</a:t>
            </a:r>
            <a:r>
              <a:rPr lang="en-US" sz="1800" b="1" dirty="0">
                <a:solidFill>
                  <a:srgbClr val="FFFF00"/>
                </a:solidFill>
              </a:rPr>
              <a:t>)</a:t>
            </a:r>
            <a:r>
              <a:rPr lang="en-US" sz="1800" dirty="0"/>
              <a:t>, </a:t>
            </a:r>
            <a:r>
              <a:rPr lang="en-US" sz="1800" dirty="0">
                <a:solidFill>
                  <a:srgbClr val="FFFF00"/>
                </a:solidFill>
              </a:rPr>
              <a:t>it </a:t>
            </a:r>
            <a:r>
              <a:rPr lang="en-US" sz="1800" b="1" dirty="0">
                <a:solidFill>
                  <a:srgbClr val="FFFF00"/>
                </a:solidFill>
              </a:rPr>
              <a:t>cannot pass through cell membranes</a:t>
            </a:r>
            <a:r>
              <a:rPr lang="en-US" sz="1800" dirty="0"/>
              <a:t>. </a:t>
            </a:r>
            <a:endParaRPr lang="en-US" sz="1800" i="1" dirty="0"/>
          </a:p>
          <a:p>
            <a:pPr algn="just"/>
            <a:r>
              <a:rPr lang="en-US" sz="1800" dirty="0">
                <a:solidFill>
                  <a:srgbClr val="FFFF00"/>
                </a:solidFill>
              </a:rPr>
              <a:t>Some methods used to introduce alien DNA into host cells</a:t>
            </a:r>
          </a:p>
          <a:p>
            <a:pPr lvl="1" algn="just"/>
            <a:r>
              <a:rPr lang="en-US" sz="1800" dirty="0">
                <a:solidFill>
                  <a:srgbClr val="FFFF00"/>
                </a:solidFill>
              </a:rPr>
              <a:t>Making  bacterial cells </a:t>
            </a:r>
            <a:r>
              <a:rPr lang="en-US" sz="1800" b="1" dirty="0">
                <a:solidFill>
                  <a:srgbClr val="FFFF00"/>
                </a:solidFill>
              </a:rPr>
              <a:t>competent</a:t>
            </a:r>
            <a:r>
              <a:rPr lang="en-US" sz="1800" dirty="0"/>
              <a:t> to take up DNA. </a:t>
            </a:r>
          </a:p>
          <a:p>
            <a:pPr lvl="1" algn="just"/>
            <a:r>
              <a:rPr lang="en-US" sz="1800" b="1" dirty="0">
                <a:solidFill>
                  <a:srgbClr val="FFFF00"/>
                </a:solidFill>
              </a:rPr>
              <a:t>micro-injection</a:t>
            </a:r>
          </a:p>
          <a:p>
            <a:pPr lvl="1" algn="just"/>
            <a:r>
              <a:rPr lang="en-US" sz="1800" b="1" dirty="0" err="1">
                <a:solidFill>
                  <a:srgbClr val="FFFF00"/>
                </a:solidFill>
              </a:rPr>
              <a:t>biolistics</a:t>
            </a:r>
            <a:r>
              <a:rPr lang="en-US" sz="1800" b="1" dirty="0">
                <a:solidFill>
                  <a:srgbClr val="FFFF00"/>
                </a:solidFill>
              </a:rPr>
              <a:t> or gene gun</a:t>
            </a:r>
          </a:p>
          <a:p>
            <a:pPr lvl="1" algn="just"/>
            <a:r>
              <a:rPr lang="en-US" sz="1800" dirty="0"/>
              <a:t>Use of </a:t>
            </a:r>
            <a:r>
              <a:rPr lang="en-US" sz="1800" b="1" dirty="0">
                <a:solidFill>
                  <a:srgbClr val="FFFF00"/>
                </a:solidFill>
              </a:rPr>
              <a:t>disarmed pathogen vectors</a:t>
            </a:r>
          </a:p>
        </p:txBody>
      </p:sp>
      <p:pic>
        <p:nvPicPr>
          <p:cNvPr id="4" name="Picture 2" descr="Introduction to competent cells | GoldBio">
            <a:extLst>
              <a:ext uri="{FF2B5EF4-FFF2-40B4-BE49-F238E27FC236}">
                <a16:creationId xmlns:a16="http://schemas.microsoft.com/office/drawing/2014/main" id="{5CF57B3E-20B0-404C-9246-72D22F890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29" t="9534" r="3627" b="53379"/>
          <a:stretch/>
        </p:blipFill>
        <p:spPr bwMode="auto">
          <a:xfrm>
            <a:off x="611560" y="3199082"/>
            <a:ext cx="3745218" cy="20346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etent e. coli cell vs. noncompetent. Difference between competent e. coli and noncompetent e. coli cells. Introduction to competent cells">
            <a:extLst>
              <a:ext uri="{FF2B5EF4-FFF2-40B4-BE49-F238E27FC236}">
                <a16:creationId xmlns:a16="http://schemas.microsoft.com/office/drawing/2014/main" id="{2D2418E8-2FE8-E740-8594-ECBEAF54C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519" y="2487396"/>
            <a:ext cx="4689677" cy="237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45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23" presetClass="entr" presetSubtype="16"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p:cTn id="3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2" y="-238844"/>
            <a:ext cx="7207672" cy="952500"/>
          </a:xfrm>
        </p:spPr>
        <p:txBody>
          <a:bodyPr>
            <a:noAutofit/>
          </a:bodyPr>
          <a:lstStyle/>
          <a:p>
            <a:r>
              <a:rPr lang="en-US" sz="2000" b="1" dirty="0"/>
              <a:t>How do bacterial cells are made competent to take up DNA?</a:t>
            </a:r>
          </a:p>
        </p:txBody>
      </p:sp>
      <p:sp>
        <p:nvSpPr>
          <p:cNvPr id="8" name="Rectangle 7"/>
          <p:cNvSpPr/>
          <p:nvPr/>
        </p:nvSpPr>
        <p:spPr>
          <a:xfrm>
            <a:off x="1182350" y="3548519"/>
            <a:ext cx="2993356" cy="338554"/>
          </a:xfrm>
          <a:prstGeom prst="rect">
            <a:avLst/>
          </a:prstGeom>
          <a:ln>
            <a:solidFill>
              <a:srgbClr val="FFFF00"/>
            </a:solidFill>
          </a:ln>
        </p:spPr>
        <p:txBody>
          <a:bodyPr wrap="square">
            <a:spAutoFit/>
          </a:bodyPr>
          <a:lstStyle/>
          <a:p>
            <a:pPr algn="ctr"/>
            <a:r>
              <a:rPr lang="en-US" sz="1600" b="1" dirty="0"/>
              <a:t>Put recombinants back </a:t>
            </a:r>
            <a:r>
              <a:rPr lang="en-US" sz="1600" b="1" dirty="0">
                <a:solidFill>
                  <a:srgbClr val="FFFF00"/>
                </a:solidFill>
              </a:rPr>
              <a:t>on ice  </a:t>
            </a:r>
          </a:p>
        </p:txBody>
      </p:sp>
      <p:sp>
        <p:nvSpPr>
          <p:cNvPr id="9" name="Rectangle 8"/>
          <p:cNvSpPr/>
          <p:nvPr/>
        </p:nvSpPr>
        <p:spPr>
          <a:xfrm>
            <a:off x="2669097" y="1155754"/>
            <a:ext cx="4053789" cy="523220"/>
          </a:xfrm>
          <a:prstGeom prst="rect">
            <a:avLst/>
          </a:prstGeom>
          <a:ln>
            <a:noFill/>
          </a:ln>
        </p:spPr>
        <p:txBody>
          <a:bodyPr wrap="square">
            <a:spAutoFit/>
          </a:bodyPr>
          <a:lstStyle/>
          <a:p>
            <a:pPr algn="just"/>
            <a:r>
              <a:rPr lang="en-US" sz="1400" b="1" dirty="0">
                <a:solidFill>
                  <a:srgbClr val="FFFF00"/>
                </a:solidFill>
              </a:rPr>
              <a:t>Calcium increases the efficiency </a:t>
            </a:r>
            <a:r>
              <a:rPr lang="en-US" sz="1400" b="1" dirty="0"/>
              <a:t>with which DNA enters the bacterium through pores in its cell wall</a:t>
            </a:r>
          </a:p>
        </p:txBody>
      </p:sp>
      <p:sp>
        <p:nvSpPr>
          <p:cNvPr id="10" name="Rectangle 9"/>
          <p:cNvSpPr/>
          <p:nvPr/>
        </p:nvSpPr>
        <p:spPr>
          <a:xfrm>
            <a:off x="2620728" y="2115058"/>
            <a:ext cx="3288729" cy="307777"/>
          </a:xfrm>
          <a:prstGeom prst="rect">
            <a:avLst/>
          </a:prstGeom>
          <a:ln>
            <a:noFill/>
          </a:ln>
        </p:spPr>
        <p:txBody>
          <a:bodyPr wrap="square">
            <a:spAutoFit/>
          </a:bodyPr>
          <a:lstStyle/>
          <a:p>
            <a:pPr algn="just"/>
            <a:r>
              <a:rPr lang="en-US" sz="1400" b="1" dirty="0"/>
              <a:t>Bacterial cells take up recombinant DNA</a:t>
            </a:r>
          </a:p>
        </p:txBody>
      </p:sp>
      <p:sp>
        <p:nvSpPr>
          <p:cNvPr id="11" name="Rectangle 10"/>
          <p:cNvSpPr/>
          <p:nvPr/>
        </p:nvSpPr>
        <p:spPr>
          <a:xfrm>
            <a:off x="2630180" y="3094985"/>
            <a:ext cx="4398314" cy="307777"/>
          </a:xfrm>
          <a:prstGeom prst="rect">
            <a:avLst/>
          </a:prstGeom>
          <a:ln>
            <a:noFill/>
          </a:ln>
        </p:spPr>
        <p:txBody>
          <a:bodyPr wrap="square">
            <a:spAutoFit/>
          </a:bodyPr>
          <a:lstStyle/>
          <a:p>
            <a:pPr algn="just"/>
            <a:r>
              <a:rPr lang="en-US" sz="1400" b="1" dirty="0"/>
              <a:t>Enables the bacteria to take up the recombinant DNA</a:t>
            </a:r>
          </a:p>
        </p:txBody>
      </p:sp>
      <p:grpSp>
        <p:nvGrpSpPr>
          <p:cNvPr id="15" name="Group 14"/>
          <p:cNvGrpSpPr/>
          <p:nvPr/>
        </p:nvGrpSpPr>
        <p:grpSpPr>
          <a:xfrm>
            <a:off x="300835" y="574851"/>
            <a:ext cx="4756387" cy="1096388"/>
            <a:chOff x="72008" y="1059582"/>
            <a:chExt cx="5148064" cy="986749"/>
          </a:xfrm>
        </p:grpSpPr>
        <p:sp>
          <p:nvSpPr>
            <p:cNvPr id="4" name="Rectangle 3"/>
            <p:cNvSpPr/>
            <p:nvPr/>
          </p:nvSpPr>
          <p:spPr>
            <a:xfrm>
              <a:off x="72008" y="1059582"/>
              <a:ext cx="5148064" cy="526298"/>
            </a:xfrm>
            <a:prstGeom prst="rect">
              <a:avLst/>
            </a:prstGeom>
            <a:ln>
              <a:solidFill>
                <a:srgbClr val="FFFF00"/>
              </a:solidFill>
            </a:ln>
          </p:spPr>
          <p:txBody>
            <a:bodyPr wrap="square">
              <a:spAutoFit/>
            </a:bodyPr>
            <a:lstStyle/>
            <a:p>
              <a:pPr algn="ctr"/>
              <a:r>
                <a:rPr lang="en-US" sz="1600" b="1" dirty="0">
                  <a:solidFill>
                    <a:srgbClr val="FFFF00"/>
                  </a:solidFill>
                </a:rPr>
                <a:t>Treatment</a:t>
              </a:r>
              <a:r>
                <a:rPr lang="en-US" sz="1600" b="1" dirty="0"/>
                <a:t> of bacterial cells with a specific concentration of a divalent cation, such as </a:t>
              </a:r>
              <a:r>
                <a:rPr lang="en-US" sz="1600" b="1" dirty="0">
                  <a:solidFill>
                    <a:srgbClr val="FFFF00"/>
                  </a:solidFill>
                </a:rPr>
                <a:t>calcium</a:t>
              </a:r>
            </a:p>
          </p:txBody>
        </p:sp>
        <p:sp>
          <p:nvSpPr>
            <p:cNvPr id="12" name="Down Arrow 11"/>
            <p:cNvSpPr/>
            <p:nvPr/>
          </p:nvSpPr>
          <p:spPr>
            <a:xfrm>
              <a:off x="2354338" y="1589131"/>
              <a:ext cx="292856" cy="457200"/>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6" name="Group 15"/>
          <p:cNvGrpSpPr/>
          <p:nvPr/>
        </p:nvGrpSpPr>
        <p:grpSpPr>
          <a:xfrm>
            <a:off x="281049" y="1714768"/>
            <a:ext cx="4756387" cy="860833"/>
            <a:chOff x="36004" y="2324368"/>
            <a:chExt cx="5148064" cy="774750"/>
          </a:xfrm>
        </p:grpSpPr>
        <p:sp>
          <p:nvSpPr>
            <p:cNvPr id="6" name="Rectangle 5"/>
            <p:cNvSpPr/>
            <p:nvPr/>
          </p:nvSpPr>
          <p:spPr>
            <a:xfrm>
              <a:off x="36004" y="2324368"/>
              <a:ext cx="5148064" cy="304699"/>
            </a:xfrm>
            <a:prstGeom prst="rect">
              <a:avLst/>
            </a:prstGeom>
            <a:ln>
              <a:solidFill>
                <a:srgbClr val="FFFF00"/>
              </a:solidFill>
            </a:ln>
          </p:spPr>
          <p:txBody>
            <a:bodyPr wrap="square">
              <a:spAutoFit/>
            </a:bodyPr>
            <a:lstStyle/>
            <a:p>
              <a:pPr algn="ctr"/>
              <a:r>
                <a:rPr lang="en-US" sz="1600" b="1" dirty="0">
                  <a:solidFill>
                    <a:srgbClr val="FFFF00"/>
                  </a:solidFill>
                </a:rPr>
                <a:t>Incubation</a:t>
              </a:r>
              <a:r>
                <a:rPr lang="en-US" sz="1600" b="1" dirty="0"/>
                <a:t> of the cells with recombinant DNA on ice </a:t>
              </a:r>
            </a:p>
          </p:txBody>
        </p:sp>
        <p:sp>
          <p:nvSpPr>
            <p:cNvPr id="13" name="Down Arrow 12"/>
            <p:cNvSpPr/>
            <p:nvPr/>
          </p:nvSpPr>
          <p:spPr>
            <a:xfrm>
              <a:off x="2339749" y="2641918"/>
              <a:ext cx="292854" cy="457200"/>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7" name="Group 16"/>
          <p:cNvGrpSpPr/>
          <p:nvPr/>
        </p:nvGrpSpPr>
        <p:grpSpPr>
          <a:xfrm>
            <a:off x="342329" y="2631643"/>
            <a:ext cx="4556799" cy="846554"/>
            <a:chOff x="144016" y="3312155"/>
            <a:chExt cx="4932040" cy="761899"/>
          </a:xfrm>
        </p:grpSpPr>
        <p:sp>
          <p:nvSpPr>
            <p:cNvPr id="7" name="Rectangle 6"/>
            <p:cNvSpPr/>
            <p:nvPr/>
          </p:nvSpPr>
          <p:spPr>
            <a:xfrm>
              <a:off x="144016" y="3312155"/>
              <a:ext cx="4932040" cy="304699"/>
            </a:xfrm>
            <a:prstGeom prst="rect">
              <a:avLst/>
            </a:prstGeom>
            <a:ln>
              <a:solidFill>
                <a:srgbClr val="FFFF00"/>
              </a:solidFill>
            </a:ln>
          </p:spPr>
          <p:txBody>
            <a:bodyPr wrap="square">
              <a:spAutoFit/>
            </a:bodyPr>
            <a:lstStyle/>
            <a:p>
              <a:pPr algn="ctr"/>
              <a:r>
                <a:rPr lang="en-US" sz="1600" b="1" dirty="0"/>
                <a:t>Placing recombinants briefly at 42 </a:t>
              </a:r>
              <a:r>
                <a:rPr lang="en-US" sz="1600" b="1" dirty="0">
                  <a:latin typeface="Times New Roman"/>
                  <a:cs typeface="Times New Roman"/>
                </a:rPr>
                <a:t>º</a:t>
              </a:r>
              <a:r>
                <a:rPr lang="en-US" sz="1600" b="1" dirty="0"/>
                <a:t>C (</a:t>
              </a:r>
              <a:r>
                <a:rPr lang="en-US" sz="1600" b="1" dirty="0">
                  <a:solidFill>
                    <a:srgbClr val="FFFF00"/>
                  </a:solidFill>
                </a:rPr>
                <a:t>heat shock</a:t>
              </a:r>
              <a:r>
                <a:rPr lang="en-US" sz="1600" b="1" dirty="0"/>
                <a:t>)</a:t>
              </a:r>
            </a:p>
          </p:txBody>
        </p:sp>
        <p:sp>
          <p:nvSpPr>
            <p:cNvPr id="14" name="Down Arrow 13"/>
            <p:cNvSpPr/>
            <p:nvPr/>
          </p:nvSpPr>
          <p:spPr>
            <a:xfrm>
              <a:off x="2381435" y="3616854"/>
              <a:ext cx="292856" cy="457200"/>
            </a:xfrm>
            <a:prstGeom prst="downArrow">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026" name="Picture 2" descr="Introduction to competent cells | GoldBio">
            <a:extLst>
              <a:ext uri="{FF2B5EF4-FFF2-40B4-BE49-F238E27FC236}">
                <a16:creationId xmlns:a16="http://schemas.microsoft.com/office/drawing/2014/main" id="{B705ECB0-2451-ED44-BAD3-5F75D51944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8" t="58109" r="3713" b="861"/>
          <a:stretch/>
        </p:blipFill>
        <p:spPr bwMode="auto">
          <a:xfrm>
            <a:off x="6417075" y="3582652"/>
            <a:ext cx="2655028" cy="1571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competent cells | GoldBio">
            <a:extLst>
              <a:ext uri="{FF2B5EF4-FFF2-40B4-BE49-F238E27FC236}">
                <a16:creationId xmlns:a16="http://schemas.microsoft.com/office/drawing/2014/main" id="{CE36EFDF-0979-9242-BD93-684A261F5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2886" y="469461"/>
            <a:ext cx="2349217" cy="2988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04800"/>
            <a:ext cx="10160000" cy="952500"/>
          </a:xfrm>
        </p:spPr>
        <p:txBody>
          <a:bodyPr>
            <a:noAutofit/>
          </a:bodyPr>
          <a:lstStyle/>
          <a:p>
            <a:r>
              <a:rPr lang="en-US" sz="2000" b="1" dirty="0"/>
              <a:t>Micro-injection method for transformation with recombinant DNA</a:t>
            </a:r>
          </a:p>
        </p:txBody>
      </p:sp>
      <p:sp>
        <p:nvSpPr>
          <p:cNvPr id="3" name="Content Placeholder 2"/>
          <p:cNvSpPr>
            <a:spLocks noGrp="1"/>
          </p:cNvSpPr>
          <p:nvPr>
            <p:ph idx="1"/>
          </p:nvPr>
        </p:nvSpPr>
        <p:spPr>
          <a:xfrm>
            <a:off x="115505" y="769268"/>
            <a:ext cx="8992999" cy="952500"/>
          </a:xfrm>
        </p:spPr>
        <p:txBody>
          <a:bodyPr>
            <a:noAutofit/>
          </a:bodyPr>
          <a:lstStyle/>
          <a:p>
            <a:pPr algn="just"/>
            <a:r>
              <a:rPr lang="en-US" sz="1800" dirty="0"/>
              <a:t>Using micro-injection method, </a:t>
            </a:r>
            <a:r>
              <a:rPr lang="en-US" sz="1800" b="1" dirty="0">
                <a:solidFill>
                  <a:srgbClr val="FFFF00"/>
                </a:solidFill>
              </a:rPr>
              <a:t>recombinant DNA is directly injected </a:t>
            </a:r>
            <a:r>
              <a:rPr lang="en-US" sz="1800" dirty="0">
                <a:solidFill>
                  <a:srgbClr val="FFFF00"/>
                </a:solidFill>
              </a:rPr>
              <a:t>into the nucleus </a:t>
            </a:r>
            <a:r>
              <a:rPr lang="en-US" sz="1800" dirty="0"/>
              <a:t>of an animal cell. </a:t>
            </a:r>
          </a:p>
        </p:txBody>
      </p:sp>
      <p:pic>
        <p:nvPicPr>
          <p:cNvPr id="1026" name="Picture 2" descr="Microinjection - Wikipedia">
            <a:extLst>
              <a:ext uri="{FF2B5EF4-FFF2-40B4-BE49-F238E27FC236}">
                <a16:creationId xmlns:a16="http://schemas.microsoft.com/office/drawing/2014/main" id="{94C1D8FA-8B31-F341-B9B7-2E9D4DC17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297" y="3274460"/>
            <a:ext cx="2668198" cy="201221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E8331B5-F02F-D348-8B38-67058EDB0849}"/>
              </a:ext>
            </a:extLst>
          </p:cNvPr>
          <p:cNvSpPr/>
          <p:nvPr/>
        </p:nvSpPr>
        <p:spPr>
          <a:xfrm>
            <a:off x="2654915" y="3459359"/>
            <a:ext cx="918063" cy="276999"/>
          </a:xfrm>
          <a:prstGeom prst="rect">
            <a:avLst/>
          </a:prstGeom>
        </p:spPr>
        <p:txBody>
          <a:bodyPr wrap="square">
            <a:spAutoFit/>
          </a:bodyPr>
          <a:lstStyle/>
          <a:p>
            <a:r>
              <a:rPr lang="en-US" sz="1200" b="1" dirty="0"/>
              <a:t>Host cell</a:t>
            </a:r>
            <a:endParaRPr lang="en-US" sz="1200" dirty="0"/>
          </a:p>
        </p:txBody>
      </p:sp>
      <p:pic>
        <p:nvPicPr>
          <p:cNvPr id="25" name="Picture 6" descr="How DNA Is Inserted With Microinjections">
            <a:extLst>
              <a:ext uri="{FF2B5EF4-FFF2-40B4-BE49-F238E27FC236}">
                <a16:creationId xmlns:a16="http://schemas.microsoft.com/office/drawing/2014/main" id="{C17098CD-58ED-224F-BBA0-93938BB61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537" y="1243540"/>
            <a:ext cx="2682958" cy="201221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D4FF61E-0310-F647-9BCE-8C0775248F72}"/>
              </a:ext>
            </a:extLst>
          </p:cNvPr>
          <p:cNvGrpSpPr/>
          <p:nvPr/>
        </p:nvGrpSpPr>
        <p:grpSpPr>
          <a:xfrm>
            <a:off x="2629322" y="2841476"/>
            <a:ext cx="791490" cy="669347"/>
            <a:chOff x="2575831" y="4863698"/>
            <a:chExt cx="791490" cy="518082"/>
          </a:xfrm>
        </p:grpSpPr>
        <p:grpSp>
          <p:nvGrpSpPr>
            <p:cNvPr id="29" name="Group 41">
              <a:extLst>
                <a:ext uri="{FF2B5EF4-FFF2-40B4-BE49-F238E27FC236}">
                  <a16:creationId xmlns:a16="http://schemas.microsoft.com/office/drawing/2014/main" id="{D6062137-ED5B-5C4D-9F0B-E2AD8C2BB337}"/>
                </a:ext>
              </a:extLst>
            </p:cNvPr>
            <p:cNvGrpSpPr/>
            <p:nvPr/>
          </p:nvGrpSpPr>
          <p:grpSpPr>
            <a:xfrm>
              <a:off x="2575831" y="4863698"/>
              <a:ext cx="791490" cy="518082"/>
              <a:chOff x="3973191" y="1881436"/>
              <a:chExt cx="1944216" cy="1135154"/>
            </a:xfrm>
          </p:grpSpPr>
          <p:sp>
            <p:nvSpPr>
              <p:cNvPr id="34" name="Oval 33">
                <a:extLst>
                  <a:ext uri="{FF2B5EF4-FFF2-40B4-BE49-F238E27FC236}">
                    <a16:creationId xmlns:a16="http://schemas.microsoft.com/office/drawing/2014/main" id="{51D5DE6E-9AA2-F947-9619-D0522C0E8936}"/>
                  </a:ext>
                </a:extLst>
              </p:cNvPr>
              <p:cNvSpPr/>
              <p:nvPr/>
            </p:nvSpPr>
            <p:spPr>
              <a:xfrm>
                <a:off x="3973191" y="1881436"/>
                <a:ext cx="1944216" cy="1135154"/>
              </a:xfrm>
              <a:prstGeom prst="ellipse">
                <a:avLst/>
              </a:prstGeom>
              <a:solidFill>
                <a:srgbClr val="0070C0"/>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32" name="Freeform 31">
                <a:extLst>
                  <a:ext uri="{FF2B5EF4-FFF2-40B4-BE49-F238E27FC236}">
                    <a16:creationId xmlns:a16="http://schemas.microsoft.com/office/drawing/2014/main" id="{F66D8909-9B33-2F43-8A58-40EA236F5897}"/>
                  </a:ext>
                </a:extLst>
              </p:cNvPr>
              <p:cNvSpPr/>
              <p:nvPr/>
            </p:nvSpPr>
            <p:spPr>
              <a:xfrm>
                <a:off x="5103943" y="2348221"/>
                <a:ext cx="285502" cy="279824"/>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a:ln w="3175">
                <a:solidFill>
                  <a:schemeClr val="bg2">
                    <a:lumMod val="20000"/>
                    <a:lumOff val="8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1400" b="1" dirty="0"/>
              </a:p>
            </p:txBody>
          </p:sp>
        </p:grpSp>
        <p:sp>
          <p:nvSpPr>
            <p:cNvPr id="19" name="Oval 18">
              <a:extLst>
                <a:ext uri="{FF2B5EF4-FFF2-40B4-BE49-F238E27FC236}">
                  <a16:creationId xmlns:a16="http://schemas.microsoft.com/office/drawing/2014/main" id="{4FE7C312-2B6C-0F46-BA58-6AAB9F1A42B5}"/>
                </a:ext>
              </a:extLst>
            </p:cNvPr>
            <p:cNvSpPr/>
            <p:nvPr/>
          </p:nvSpPr>
          <p:spPr>
            <a:xfrm>
              <a:off x="2984701" y="5017740"/>
              <a:ext cx="219147" cy="245709"/>
            </a:xfrm>
            <a:prstGeom prst="ellipse">
              <a:avLst/>
            </a:prstGeom>
            <a:no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C22BE57-CF8E-0049-A10F-F5BC78E95F04}"/>
              </a:ext>
            </a:extLst>
          </p:cNvPr>
          <p:cNvGrpSpPr/>
          <p:nvPr/>
        </p:nvGrpSpPr>
        <p:grpSpPr>
          <a:xfrm>
            <a:off x="3129240" y="2578671"/>
            <a:ext cx="2736291" cy="461665"/>
            <a:chOff x="3213252" y="2498951"/>
            <a:chExt cx="2736291" cy="461665"/>
          </a:xfrm>
        </p:grpSpPr>
        <p:sp>
          <p:nvSpPr>
            <p:cNvPr id="38" name="Right Triangle 37">
              <a:extLst>
                <a:ext uri="{FF2B5EF4-FFF2-40B4-BE49-F238E27FC236}">
                  <a16:creationId xmlns:a16="http://schemas.microsoft.com/office/drawing/2014/main" id="{D7CC18AD-081C-7F43-8A94-79E665410E9B}"/>
                </a:ext>
              </a:extLst>
            </p:cNvPr>
            <p:cNvSpPr/>
            <p:nvPr/>
          </p:nvSpPr>
          <p:spPr>
            <a:xfrm rot="9077706">
              <a:off x="3213252" y="2662482"/>
              <a:ext cx="1800200" cy="56980"/>
            </a:xfrm>
            <a:prstGeom prst="rtTriangle">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Rectangle 38">
              <a:extLst>
                <a:ext uri="{FF2B5EF4-FFF2-40B4-BE49-F238E27FC236}">
                  <a16:creationId xmlns:a16="http://schemas.microsoft.com/office/drawing/2014/main" id="{CDE50875-3EB0-B34A-9629-35E892B053A1}"/>
                </a:ext>
              </a:extLst>
            </p:cNvPr>
            <p:cNvSpPr/>
            <p:nvPr/>
          </p:nvSpPr>
          <p:spPr>
            <a:xfrm>
              <a:off x="4459542" y="2498951"/>
              <a:ext cx="1490001" cy="461665"/>
            </a:xfrm>
            <a:prstGeom prst="rect">
              <a:avLst/>
            </a:prstGeom>
          </p:spPr>
          <p:txBody>
            <a:bodyPr wrap="square">
              <a:spAutoFit/>
            </a:bodyPr>
            <a:lstStyle/>
            <a:p>
              <a:r>
                <a:rPr lang="en-US" sz="1200" b="1" dirty="0"/>
                <a:t>Micro-injection </a:t>
              </a:r>
            </a:p>
            <a:p>
              <a:pPr algn="ctr"/>
              <a:r>
                <a:rPr lang="en-US" sz="1200" b="1" dirty="0"/>
                <a:t>(</a:t>
              </a:r>
              <a:r>
                <a:rPr lang="en-US" sz="1200" b="1" dirty="0">
                  <a:solidFill>
                    <a:srgbClr val="FFFF00"/>
                  </a:solidFill>
                </a:rPr>
                <a:t>with foreign DNA</a:t>
              </a:r>
              <a:r>
                <a:rPr lang="en-US" sz="1200" b="1" dirty="0"/>
                <a:t>) </a:t>
              </a:r>
              <a:endParaRPr lang="en-US" sz="1200" dirty="0"/>
            </a:p>
          </p:txBody>
        </p:sp>
      </p:grpSp>
      <p:grpSp>
        <p:nvGrpSpPr>
          <p:cNvPr id="35" name="Group 34">
            <a:extLst>
              <a:ext uri="{FF2B5EF4-FFF2-40B4-BE49-F238E27FC236}">
                <a16:creationId xmlns:a16="http://schemas.microsoft.com/office/drawing/2014/main" id="{27D2CF1D-3A9A-CC4E-96E0-40AE0C109C77}"/>
              </a:ext>
            </a:extLst>
          </p:cNvPr>
          <p:cNvGrpSpPr/>
          <p:nvPr/>
        </p:nvGrpSpPr>
        <p:grpSpPr>
          <a:xfrm>
            <a:off x="611560" y="2777530"/>
            <a:ext cx="2160240" cy="1005041"/>
            <a:chOff x="611560" y="2777530"/>
            <a:chExt cx="2160240" cy="1005041"/>
          </a:xfrm>
        </p:grpSpPr>
        <p:grpSp>
          <p:nvGrpSpPr>
            <p:cNvPr id="24" name="Group 23">
              <a:extLst>
                <a:ext uri="{FF2B5EF4-FFF2-40B4-BE49-F238E27FC236}">
                  <a16:creationId xmlns:a16="http://schemas.microsoft.com/office/drawing/2014/main" id="{54335F7A-7C03-5F47-9A5B-F076F51C2F7D}"/>
                </a:ext>
              </a:extLst>
            </p:cNvPr>
            <p:cNvGrpSpPr/>
            <p:nvPr/>
          </p:nvGrpSpPr>
          <p:grpSpPr>
            <a:xfrm>
              <a:off x="611560" y="2777530"/>
              <a:ext cx="2088232" cy="792984"/>
              <a:chOff x="611560" y="2777530"/>
              <a:chExt cx="2088232" cy="792984"/>
            </a:xfrm>
          </p:grpSpPr>
          <p:sp>
            <p:nvSpPr>
              <p:cNvPr id="4" name="Rectangle 3">
                <a:extLst>
                  <a:ext uri="{FF2B5EF4-FFF2-40B4-BE49-F238E27FC236}">
                    <a16:creationId xmlns:a16="http://schemas.microsoft.com/office/drawing/2014/main" id="{3AF1A665-A604-344F-A27C-E8FDD60C8B77}"/>
                  </a:ext>
                </a:extLst>
              </p:cNvPr>
              <p:cNvSpPr/>
              <p:nvPr/>
            </p:nvSpPr>
            <p:spPr>
              <a:xfrm>
                <a:off x="611560" y="2777530"/>
                <a:ext cx="2088232" cy="352974"/>
              </a:xfrm>
              <a:custGeom>
                <a:avLst/>
                <a:gdLst>
                  <a:gd name="connsiteX0" fmla="*/ 0 w 2088232"/>
                  <a:gd name="connsiteY0" fmla="*/ 0 h 144016"/>
                  <a:gd name="connsiteX1" fmla="*/ 2088232 w 2088232"/>
                  <a:gd name="connsiteY1" fmla="*/ 0 h 144016"/>
                  <a:gd name="connsiteX2" fmla="*/ 2088232 w 2088232"/>
                  <a:gd name="connsiteY2" fmla="*/ 144016 h 144016"/>
                  <a:gd name="connsiteX3" fmla="*/ 0 w 2088232"/>
                  <a:gd name="connsiteY3" fmla="*/ 144016 h 144016"/>
                  <a:gd name="connsiteX4" fmla="*/ 0 w 2088232"/>
                  <a:gd name="connsiteY4" fmla="*/ 0 h 144016"/>
                  <a:gd name="connsiteX0" fmla="*/ 0 w 2088232"/>
                  <a:gd name="connsiteY0" fmla="*/ 0 h 348873"/>
                  <a:gd name="connsiteX1" fmla="*/ 2088232 w 2088232"/>
                  <a:gd name="connsiteY1" fmla="*/ 0 h 348873"/>
                  <a:gd name="connsiteX2" fmla="*/ 2088232 w 2088232"/>
                  <a:gd name="connsiteY2" fmla="*/ 144016 h 348873"/>
                  <a:gd name="connsiteX3" fmla="*/ 1916895 w 2088232"/>
                  <a:gd name="connsiteY3" fmla="*/ 348835 h 348873"/>
                  <a:gd name="connsiteX4" fmla="*/ 0 w 2088232"/>
                  <a:gd name="connsiteY4" fmla="*/ 144016 h 348873"/>
                  <a:gd name="connsiteX5" fmla="*/ 0 w 2088232"/>
                  <a:gd name="connsiteY5" fmla="*/ 0 h 348873"/>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0 w 2088232"/>
                  <a:gd name="connsiteY5" fmla="*/ 144016 h 355500"/>
                  <a:gd name="connsiteX6" fmla="*/ 0 w 2088232"/>
                  <a:gd name="connsiteY6"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2974"/>
                  <a:gd name="connsiteX1" fmla="*/ 2088232 w 2088232"/>
                  <a:gd name="connsiteY1" fmla="*/ 0 h 352974"/>
                  <a:gd name="connsiteX2" fmla="*/ 2088232 w 2088232"/>
                  <a:gd name="connsiteY2" fmla="*/ 144016 h 352974"/>
                  <a:gd name="connsiteX3" fmla="*/ 1916895 w 2088232"/>
                  <a:gd name="connsiteY3" fmla="*/ 348835 h 352974"/>
                  <a:gd name="connsiteX4" fmla="*/ 1321149 w 2088232"/>
                  <a:gd name="connsiteY4" fmla="*/ 348835 h 352974"/>
                  <a:gd name="connsiteX5" fmla="*/ 1147967 w 2088232"/>
                  <a:gd name="connsiteY5" fmla="*/ 147943 h 352974"/>
                  <a:gd name="connsiteX6" fmla="*/ 0 w 2088232"/>
                  <a:gd name="connsiteY6" fmla="*/ 144016 h 352974"/>
                  <a:gd name="connsiteX7" fmla="*/ 0 w 2088232"/>
                  <a:gd name="connsiteY7" fmla="*/ 0 h 35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232" h="352974">
                    <a:moveTo>
                      <a:pt x="0" y="0"/>
                    </a:moveTo>
                    <a:lnTo>
                      <a:pt x="2088232" y="0"/>
                    </a:lnTo>
                    <a:lnTo>
                      <a:pt x="2088232" y="144016"/>
                    </a:lnTo>
                    <a:cubicBezTo>
                      <a:pt x="2069559" y="315518"/>
                      <a:pt x="1962462" y="352144"/>
                      <a:pt x="1916895" y="348835"/>
                    </a:cubicBezTo>
                    <a:cubicBezTo>
                      <a:pt x="1315309" y="348156"/>
                      <a:pt x="1519323" y="358479"/>
                      <a:pt x="1321149" y="348835"/>
                    </a:cubicBezTo>
                    <a:cubicBezTo>
                      <a:pt x="1145793" y="289750"/>
                      <a:pt x="1251605" y="220476"/>
                      <a:pt x="1147967" y="147943"/>
                    </a:cubicBezTo>
                    <a:lnTo>
                      <a:pt x="0" y="144016"/>
                    </a:lnTo>
                    <a:lnTo>
                      <a:pt x="0" y="0"/>
                    </a:lnTo>
                    <a:close/>
                  </a:path>
                </a:pathLst>
              </a:custGeom>
              <a:solidFill>
                <a:schemeClr val="accent1">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3">
                <a:extLst>
                  <a:ext uri="{FF2B5EF4-FFF2-40B4-BE49-F238E27FC236}">
                    <a16:creationId xmlns:a16="http://schemas.microsoft.com/office/drawing/2014/main" id="{46B503CA-026C-DA40-A9C1-F79839E8E220}"/>
                  </a:ext>
                </a:extLst>
              </p:cNvPr>
              <p:cNvSpPr/>
              <p:nvPr/>
            </p:nvSpPr>
            <p:spPr>
              <a:xfrm flipV="1">
                <a:off x="611560" y="3217540"/>
                <a:ext cx="2088232" cy="352974"/>
              </a:xfrm>
              <a:custGeom>
                <a:avLst/>
                <a:gdLst>
                  <a:gd name="connsiteX0" fmla="*/ 0 w 2088232"/>
                  <a:gd name="connsiteY0" fmla="*/ 0 h 144016"/>
                  <a:gd name="connsiteX1" fmla="*/ 2088232 w 2088232"/>
                  <a:gd name="connsiteY1" fmla="*/ 0 h 144016"/>
                  <a:gd name="connsiteX2" fmla="*/ 2088232 w 2088232"/>
                  <a:gd name="connsiteY2" fmla="*/ 144016 h 144016"/>
                  <a:gd name="connsiteX3" fmla="*/ 0 w 2088232"/>
                  <a:gd name="connsiteY3" fmla="*/ 144016 h 144016"/>
                  <a:gd name="connsiteX4" fmla="*/ 0 w 2088232"/>
                  <a:gd name="connsiteY4" fmla="*/ 0 h 144016"/>
                  <a:gd name="connsiteX0" fmla="*/ 0 w 2088232"/>
                  <a:gd name="connsiteY0" fmla="*/ 0 h 348873"/>
                  <a:gd name="connsiteX1" fmla="*/ 2088232 w 2088232"/>
                  <a:gd name="connsiteY1" fmla="*/ 0 h 348873"/>
                  <a:gd name="connsiteX2" fmla="*/ 2088232 w 2088232"/>
                  <a:gd name="connsiteY2" fmla="*/ 144016 h 348873"/>
                  <a:gd name="connsiteX3" fmla="*/ 1916895 w 2088232"/>
                  <a:gd name="connsiteY3" fmla="*/ 348835 h 348873"/>
                  <a:gd name="connsiteX4" fmla="*/ 0 w 2088232"/>
                  <a:gd name="connsiteY4" fmla="*/ 144016 h 348873"/>
                  <a:gd name="connsiteX5" fmla="*/ 0 w 2088232"/>
                  <a:gd name="connsiteY5" fmla="*/ 0 h 348873"/>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0 w 2088232"/>
                  <a:gd name="connsiteY5" fmla="*/ 144016 h 355500"/>
                  <a:gd name="connsiteX6" fmla="*/ 0 w 2088232"/>
                  <a:gd name="connsiteY6"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2974"/>
                  <a:gd name="connsiteX1" fmla="*/ 2088232 w 2088232"/>
                  <a:gd name="connsiteY1" fmla="*/ 0 h 352974"/>
                  <a:gd name="connsiteX2" fmla="*/ 2088232 w 2088232"/>
                  <a:gd name="connsiteY2" fmla="*/ 144016 h 352974"/>
                  <a:gd name="connsiteX3" fmla="*/ 1916895 w 2088232"/>
                  <a:gd name="connsiteY3" fmla="*/ 348835 h 352974"/>
                  <a:gd name="connsiteX4" fmla="*/ 1321149 w 2088232"/>
                  <a:gd name="connsiteY4" fmla="*/ 348835 h 352974"/>
                  <a:gd name="connsiteX5" fmla="*/ 1147967 w 2088232"/>
                  <a:gd name="connsiteY5" fmla="*/ 147943 h 352974"/>
                  <a:gd name="connsiteX6" fmla="*/ 0 w 2088232"/>
                  <a:gd name="connsiteY6" fmla="*/ 144016 h 352974"/>
                  <a:gd name="connsiteX7" fmla="*/ 0 w 2088232"/>
                  <a:gd name="connsiteY7" fmla="*/ 0 h 35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232" h="352974">
                    <a:moveTo>
                      <a:pt x="0" y="0"/>
                    </a:moveTo>
                    <a:lnTo>
                      <a:pt x="2088232" y="0"/>
                    </a:lnTo>
                    <a:lnTo>
                      <a:pt x="2088232" y="144016"/>
                    </a:lnTo>
                    <a:cubicBezTo>
                      <a:pt x="2069559" y="315518"/>
                      <a:pt x="1962462" y="352144"/>
                      <a:pt x="1916895" y="348835"/>
                    </a:cubicBezTo>
                    <a:cubicBezTo>
                      <a:pt x="1315309" y="348156"/>
                      <a:pt x="1519323" y="358479"/>
                      <a:pt x="1321149" y="348835"/>
                    </a:cubicBezTo>
                    <a:cubicBezTo>
                      <a:pt x="1145793" y="289750"/>
                      <a:pt x="1251605" y="220476"/>
                      <a:pt x="1147967" y="147943"/>
                    </a:cubicBezTo>
                    <a:lnTo>
                      <a:pt x="0" y="144016"/>
                    </a:lnTo>
                    <a:lnTo>
                      <a:pt x="0" y="0"/>
                    </a:lnTo>
                    <a:close/>
                  </a:path>
                </a:pathLst>
              </a:custGeom>
              <a:solidFill>
                <a:schemeClr val="accent1">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0" name="Rectangle 39">
              <a:extLst>
                <a:ext uri="{FF2B5EF4-FFF2-40B4-BE49-F238E27FC236}">
                  <a16:creationId xmlns:a16="http://schemas.microsoft.com/office/drawing/2014/main" id="{11FF5657-0773-C749-AAA2-7C16970C0995}"/>
                </a:ext>
              </a:extLst>
            </p:cNvPr>
            <p:cNvSpPr/>
            <p:nvPr/>
          </p:nvSpPr>
          <p:spPr>
            <a:xfrm>
              <a:off x="683568" y="3505572"/>
              <a:ext cx="2088232" cy="276999"/>
            </a:xfrm>
            <a:prstGeom prst="rect">
              <a:avLst/>
            </a:prstGeom>
          </p:spPr>
          <p:txBody>
            <a:bodyPr wrap="square">
              <a:spAutoFit/>
            </a:bodyPr>
            <a:lstStyle/>
            <a:p>
              <a:r>
                <a:rPr lang="en-US" sz="1200" b="1" dirty="0"/>
                <a:t>Holding micropipette</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4" y="104800"/>
            <a:ext cx="8737277" cy="952500"/>
          </a:xfrm>
        </p:spPr>
        <p:txBody>
          <a:bodyPr>
            <a:noAutofit/>
          </a:bodyPr>
          <a:lstStyle/>
          <a:p>
            <a:r>
              <a:rPr lang="en-US" sz="1600" b="1" dirty="0" err="1"/>
              <a:t>Biolistics</a:t>
            </a:r>
            <a:r>
              <a:rPr lang="en-US" sz="1600" b="1" dirty="0"/>
              <a:t> or gene gun method for transformation with recombinant DNA</a:t>
            </a:r>
          </a:p>
        </p:txBody>
      </p:sp>
      <p:sp>
        <p:nvSpPr>
          <p:cNvPr id="3" name="Content Placeholder 2"/>
          <p:cNvSpPr>
            <a:spLocks noGrp="1"/>
          </p:cNvSpPr>
          <p:nvPr>
            <p:ph idx="1"/>
          </p:nvPr>
        </p:nvSpPr>
        <p:spPr>
          <a:xfrm>
            <a:off x="251519" y="841276"/>
            <a:ext cx="8635931" cy="911905"/>
          </a:xfrm>
        </p:spPr>
        <p:txBody>
          <a:bodyPr>
            <a:noAutofit/>
          </a:bodyPr>
          <a:lstStyle/>
          <a:p>
            <a:pPr marL="230188" indent="-230188" algn="just"/>
            <a:r>
              <a:rPr lang="en-US" sz="1600" dirty="0" err="1">
                <a:solidFill>
                  <a:srgbClr val="FFFF00"/>
                </a:solidFill>
              </a:rPr>
              <a:t>B</a:t>
            </a:r>
            <a:r>
              <a:rPr lang="en-US" sz="1600" b="1" dirty="0" err="1">
                <a:solidFill>
                  <a:srgbClr val="FFFF00"/>
                </a:solidFill>
              </a:rPr>
              <a:t>iolistics</a:t>
            </a:r>
            <a:r>
              <a:rPr lang="en-US" sz="1600" b="1" dirty="0">
                <a:solidFill>
                  <a:srgbClr val="FFFF00"/>
                </a:solidFill>
              </a:rPr>
              <a:t> or gene gun</a:t>
            </a:r>
            <a:r>
              <a:rPr lang="en-US" sz="1600" dirty="0">
                <a:solidFill>
                  <a:srgbClr val="FFFF00"/>
                </a:solidFill>
              </a:rPr>
              <a:t> </a:t>
            </a:r>
            <a:r>
              <a:rPr lang="en-US" sz="1600" dirty="0"/>
              <a:t>method is </a:t>
            </a:r>
            <a:r>
              <a:rPr lang="en-US" sz="1600" b="1" dirty="0">
                <a:solidFill>
                  <a:srgbClr val="FFFF00"/>
                </a:solidFill>
              </a:rPr>
              <a:t>suitable for plants cells</a:t>
            </a:r>
          </a:p>
          <a:p>
            <a:pPr marL="230188" indent="-230188" algn="just"/>
            <a:r>
              <a:rPr lang="en-US" sz="1600" dirty="0"/>
              <a:t>Plants cells are </a:t>
            </a:r>
            <a:r>
              <a:rPr lang="en-US" sz="1600" b="1" dirty="0">
                <a:solidFill>
                  <a:srgbClr val="FFFF00"/>
                </a:solidFill>
              </a:rPr>
              <a:t>bombarded with high velocity micro-particles of gold or tungsten coated with DNA</a:t>
            </a:r>
          </a:p>
        </p:txBody>
      </p:sp>
      <p:pic>
        <p:nvPicPr>
          <p:cNvPr id="2052" name="Picture 4" descr="Gene Gun - an overview | ScienceDirect Topics">
            <a:extLst>
              <a:ext uri="{FF2B5EF4-FFF2-40B4-BE49-F238E27FC236}">
                <a16:creationId xmlns:a16="http://schemas.microsoft.com/office/drawing/2014/main" id="{C599D5B3-B874-794D-8250-5C6EFFEC48E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10" b="99048" l="2632" r="96711">
                        <a14:foregroundMark x1="64145" y1="13968" x2="31908" y2="2540"/>
                        <a14:foregroundMark x1="31908" y1="2540" x2="16118" y2="6984"/>
                        <a14:foregroundMark x1="16118" y1="6984" x2="2632" y2="14921"/>
                        <a14:foregroundMark x1="2632" y1="14921" x2="9211" y2="28889"/>
                        <a14:foregroundMark x1="9211" y1="28889" x2="66776" y2="19365"/>
                        <a14:foregroundMark x1="66776" y1="19365" x2="61184" y2="13333"/>
                        <a14:foregroundMark x1="3289" y1="17143" x2="2632" y2="18730"/>
                        <a14:foregroundMark x1="22039" y1="7619" x2="22039" y2="7619"/>
                        <a14:foregroundMark x1="20395" y1="9841" x2="20395" y2="9841"/>
                        <a14:foregroundMark x1="28947" y1="3810" x2="28947" y2="3810"/>
                        <a14:foregroundMark x1="93092" y1="31429" x2="93092" y2="31429"/>
                        <a14:foregroundMark x1="97368" y1="35238" x2="97368" y2="35238"/>
                        <a14:foregroundMark x1="39803" y1="94603" x2="39803" y2="94603"/>
                        <a14:foregroundMark x1="40789" y1="99048" x2="40789" y2="99048"/>
                      </a14:backgroundRemoval>
                    </a14:imgEffect>
                  </a14:imgLayer>
                </a14:imgProps>
              </a:ext>
              <a:ext uri="{28A0092B-C50C-407E-A947-70E740481C1C}">
                <a14:useLocalDpi xmlns:a14="http://schemas.microsoft.com/office/drawing/2010/main" val="0"/>
              </a:ext>
            </a:extLst>
          </a:blip>
          <a:srcRect/>
          <a:stretch>
            <a:fillRect/>
          </a:stretch>
        </p:blipFill>
        <p:spPr bwMode="auto">
          <a:xfrm rot="563708">
            <a:off x="2593892" y="3957500"/>
            <a:ext cx="1310320" cy="13577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otS gene gun | Food Freedom">
            <a:extLst>
              <a:ext uri="{FF2B5EF4-FFF2-40B4-BE49-F238E27FC236}">
                <a16:creationId xmlns:a16="http://schemas.microsoft.com/office/drawing/2014/main" id="{9C2231E0-1A77-594A-A9EA-0576C7BFA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8" y="4030731"/>
            <a:ext cx="2430513" cy="139511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DE5BA328-3066-FF4D-B587-51369ADB9971}"/>
              </a:ext>
            </a:extLst>
          </p:cNvPr>
          <p:cNvSpPr/>
          <p:nvPr/>
        </p:nvSpPr>
        <p:spPr>
          <a:xfrm>
            <a:off x="1266210" y="2602709"/>
            <a:ext cx="144000" cy="144000"/>
          </a:xfrm>
          <a:prstGeom prst="ellipse">
            <a:avLst/>
          </a:prstGeom>
          <a:pattFill prst="divot">
            <a:fgClr>
              <a:schemeClr val="accent6">
                <a:lumMod val="75000"/>
              </a:schemeClr>
            </a:fgClr>
            <a:bgClr>
              <a:schemeClr val="bg2">
                <a:lumMod val="20000"/>
                <a:lumOff val="80000"/>
              </a:schemeClr>
            </a:bgClr>
          </a:patt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436C95B-C0D9-3141-968A-6FDE88D6FEFE}"/>
              </a:ext>
            </a:extLst>
          </p:cNvPr>
          <p:cNvSpPr/>
          <p:nvPr/>
        </p:nvSpPr>
        <p:spPr>
          <a:xfrm>
            <a:off x="2316704" y="2786979"/>
            <a:ext cx="144000" cy="144000"/>
          </a:xfrm>
          <a:prstGeom prst="ellipse">
            <a:avLst/>
          </a:prstGeom>
          <a:pattFill prst="divot">
            <a:fgClr>
              <a:schemeClr val="accent6">
                <a:lumMod val="75000"/>
              </a:schemeClr>
            </a:fgClr>
            <a:bgClr>
              <a:schemeClr val="bg2">
                <a:lumMod val="20000"/>
                <a:lumOff val="80000"/>
              </a:schemeClr>
            </a:bgClr>
          </a:patt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8981352-3907-0942-BCCF-6F9F4F163523}"/>
              </a:ext>
            </a:extLst>
          </p:cNvPr>
          <p:cNvSpPr/>
          <p:nvPr/>
        </p:nvSpPr>
        <p:spPr>
          <a:xfrm rot="16828510">
            <a:off x="1878533" y="2420690"/>
            <a:ext cx="45719" cy="703684"/>
          </a:xfrm>
          <a:prstGeom prst="downArrow">
            <a:avLst>
              <a:gd name="adj1" fmla="val 42919"/>
              <a:gd name="adj2" fmla="val 351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F4AC35F-78CF-9B45-9115-E2F0F4EDB93F}"/>
              </a:ext>
            </a:extLst>
          </p:cNvPr>
          <p:cNvSpPr/>
          <p:nvPr/>
        </p:nvSpPr>
        <p:spPr>
          <a:xfrm>
            <a:off x="593313" y="2475902"/>
            <a:ext cx="144000" cy="144000"/>
          </a:xfrm>
          <a:prstGeom prst="ellipse">
            <a:avLst/>
          </a:prstGeom>
          <a:pattFill prst="divot">
            <a:fgClr>
              <a:schemeClr val="accent6">
                <a:lumMod val="75000"/>
              </a:schemeClr>
            </a:fgClr>
            <a:bgClr>
              <a:schemeClr val="bg2">
                <a:lumMod val="20000"/>
                <a:lumOff val="80000"/>
              </a:schemeClr>
            </a:bgClr>
          </a:patt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312F367D-BEB1-D64D-A780-45FFBF6A293F}"/>
              </a:ext>
            </a:extLst>
          </p:cNvPr>
          <p:cNvGrpSpPr/>
          <p:nvPr/>
        </p:nvGrpSpPr>
        <p:grpSpPr>
          <a:xfrm>
            <a:off x="2872276" y="2430659"/>
            <a:ext cx="2466408" cy="1435388"/>
            <a:chOff x="2384436" y="2026010"/>
            <a:chExt cx="2466408" cy="1435388"/>
          </a:xfrm>
        </p:grpSpPr>
        <p:sp>
          <p:nvSpPr>
            <p:cNvPr id="35" name="Rectangle 34">
              <a:extLst>
                <a:ext uri="{FF2B5EF4-FFF2-40B4-BE49-F238E27FC236}">
                  <a16:creationId xmlns:a16="http://schemas.microsoft.com/office/drawing/2014/main" id="{FE59D88A-00BD-B744-8B27-7118FAE647F2}"/>
                </a:ext>
              </a:extLst>
            </p:cNvPr>
            <p:cNvSpPr/>
            <p:nvPr/>
          </p:nvSpPr>
          <p:spPr>
            <a:xfrm>
              <a:off x="2654489" y="3092066"/>
              <a:ext cx="1761251" cy="369332"/>
            </a:xfrm>
            <a:prstGeom prst="rect">
              <a:avLst/>
            </a:prstGeom>
          </p:spPr>
          <p:txBody>
            <a:bodyPr wrap="none">
              <a:spAutoFit/>
            </a:bodyPr>
            <a:lstStyle/>
            <a:p>
              <a:r>
                <a:rPr lang="en-US" dirty="0"/>
                <a:t>Target plant cells</a:t>
              </a:r>
            </a:p>
          </p:txBody>
        </p:sp>
        <p:grpSp>
          <p:nvGrpSpPr>
            <p:cNvPr id="38" name="Group 37">
              <a:extLst>
                <a:ext uri="{FF2B5EF4-FFF2-40B4-BE49-F238E27FC236}">
                  <a16:creationId xmlns:a16="http://schemas.microsoft.com/office/drawing/2014/main" id="{ECE21FC1-BAD2-0448-9BDB-D7D42045655E}"/>
                </a:ext>
              </a:extLst>
            </p:cNvPr>
            <p:cNvGrpSpPr/>
            <p:nvPr/>
          </p:nvGrpSpPr>
          <p:grpSpPr>
            <a:xfrm rot="439340">
              <a:off x="2384436" y="2026010"/>
              <a:ext cx="2466408" cy="1164951"/>
              <a:chOff x="2801565" y="1965922"/>
              <a:chExt cx="2466408" cy="1164951"/>
            </a:xfrm>
            <a:scene3d>
              <a:camera prst="isometricOffAxis1Right"/>
              <a:lightRig rig="threePt" dir="t"/>
            </a:scene3d>
          </p:grpSpPr>
          <p:grpSp>
            <p:nvGrpSpPr>
              <p:cNvPr id="37" name="Group 36">
                <a:extLst>
                  <a:ext uri="{FF2B5EF4-FFF2-40B4-BE49-F238E27FC236}">
                    <a16:creationId xmlns:a16="http://schemas.microsoft.com/office/drawing/2014/main" id="{2CF55389-D209-0547-86B0-D39BE42B7EB9}"/>
                  </a:ext>
                </a:extLst>
              </p:cNvPr>
              <p:cNvGrpSpPr/>
              <p:nvPr/>
            </p:nvGrpSpPr>
            <p:grpSpPr>
              <a:xfrm>
                <a:off x="2801565" y="2506480"/>
                <a:ext cx="2466408" cy="624393"/>
                <a:chOff x="2801565" y="2506480"/>
                <a:chExt cx="2466408" cy="624393"/>
              </a:xfrm>
            </p:grpSpPr>
            <p:grpSp>
              <p:nvGrpSpPr>
                <p:cNvPr id="36" name="Group 35">
                  <a:extLst>
                    <a:ext uri="{FF2B5EF4-FFF2-40B4-BE49-F238E27FC236}">
                      <a16:creationId xmlns:a16="http://schemas.microsoft.com/office/drawing/2014/main" id="{35927F9A-CA57-0349-9B9E-FD481043B14F}"/>
                    </a:ext>
                  </a:extLst>
                </p:cNvPr>
                <p:cNvGrpSpPr/>
                <p:nvPr/>
              </p:nvGrpSpPr>
              <p:grpSpPr>
                <a:xfrm>
                  <a:off x="2801565" y="2519714"/>
                  <a:ext cx="860904" cy="611159"/>
                  <a:chOff x="2801565" y="2519714"/>
                  <a:chExt cx="860904" cy="611159"/>
                </a:xfrm>
              </p:grpSpPr>
              <p:pic>
                <p:nvPicPr>
                  <p:cNvPr id="34" name="Picture 33">
                    <a:extLst>
                      <a:ext uri="{FF2B5EF4-FFF2-40B4-BE49-F238E27FC236}">
                        <a16:creationId xmlns:a16="http://schemas.microsoft.com/office/drawing/2014/main" id="{A02E3DED-356A-F44B-9128-775E723680D5}"/>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40" name="Picture 39">
                    <a:extLst>
                      <a:ext uri="{FF2B5EF4-FFF2-40B4-BE49-F238E27FC236}">
                        <a16:creationId xmlns:a16="http://schemas.microsoft.com/office/drawing/2014/main" id="{E4C15ED7-9C3D-D845-9D95-716945F12E72}"/>
                      </a:ext>
                    </a:extLst>
                  </p:cNvPr>
                  <p:cNvPicPr>
                    <a:picLocks noChangeAspect="1"/>
                  </p:cNvPicPr>
                  <p:nvPr/>
                </p:nvPicPr>
                <p:blipFill>
                  <a:blip r:embed="rId5"/>
                  <a:stretch>
                    <a:fillRect/>
                  </a:stretch>
                </p:blipFill>
                <p:spPr>
                  <a:xfrm>
                    <a:off x="3205111" y="2519714"/>
                    <a:ext cx="457358" cy="604542"/>
                  </a:xfrm>
                  <a:prstGeom prst="rect">
                    <a:avLst/>
                  </a:prstGeom>
                </p:spPr>
              </p:pic>
            </p:grpSp>
            <p:grpSp>
              <p:nvGrpSpPr>
                <p:cNvPr id="42" name="Group 41">
                  <a:extLst>
                    <a:ext uri="{FF2B5EF4-FFF2-40B4-BE49-F238E27FC236}">
                      <a16:creationId xmlns:a16="http://schemas.microsoft.com/office/drawing/2014/main" id="{EC14BF4A-666C-C041-8F43-9B89134D7B38}"/>
                    </a:ext>
                  </a:extLst>
                </p:cNvPr>
                <p:cNvGrpSpPr/>
                <p:nvPr/>
              </p:nvGrpSpPr>
              <p:grpSpPr>
                <a:xfrm>
                  <a:off x="3604317" y="2513097"/>
                  <a:ext cx="860904" cy="611159"/>
                  <a:chOff x="2801565" y="2519714"/>
                  <a:chExt cx="860904" cy="611159"/>
                </a:xfrm>
              </p:grpSpPr>
              <p:pic>
                <p:nvPicPr>
                  <p:cNvPr id="43" name="Picture 42">
                    <a:extLst>
                      <a:ext uri="{FF2B5EF4-FFF2-40B4-BE49-F238E27FC236}">
                        <a16:creationId xmlns:a16="http://schemas.microsoft.com/office/drawing/2014/main" id="{78FAFEFB-82B5-FB4F-AC39-7C89D9B59983}"/>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44" name="Picture 43">
                    <a:extLst>
                      <a:ext uri="{FF2B5EF4-FFF2-40B4-BE49-F238E27FC236}">
                        <a16:creationId xmlns:a16="http://schemas.microsoft.com/office/drawing/2014/main" id="{BA2CACF4-7AC5-9446-AC4A-2109322002E6}"/>
                      </a:ext>
                    </a:extLst>
                  </p:cNvPr>
                  <p:cNvPicPr>
                    <a:picLocks noChangeAspect="1"/>
                  </p:cNvPicPr>
                  <p:nvPr/>
                </p:nvPicPr>
                <p:blipFill>
                  <a:blip r:embed="rId5"/>
                  <a:stretch>
                    <a:fillRect/>
                  </a:stretch>
                </p:blipFill>
                <p:spPr>
                  <a:xfrm>
                    <a:off x="3205111" y="2519714"/>
                    <a:ext cx="457358" cy="604542"/>
                  </a:xfrm>
                  <a:prstGeom prst="rect">
                    <a:avLst/>
                  </a:prstGeom>
                </p:spPr>
              </p:pic>
            </p:grpSp>
            <p:grpSp>
              <p:nvGrpSpPr>
                <p:cNvPr id="45" name="Group 44">
                  <a:extLst>
                    <a:ext uri="{FF2B5EF4-FFF2-40B4-BE49-F238E27FC236}">
                      <a16:creationId xmlns:a16="http://schemas.microsoft.com/office/drawing/2014/main" id="{EC0C15B8-4DD1-E742-A361-6EB1868E1970}"/>
                    </a:ext>
                  </a:extLst>
                </p:cNvPr>
                <p:cNvGrpSpPr/>
                <p:nvPr/>
              </p:nvGrpSpPr>
              <p:grpSpPr>
                <a:xfrm>
                  <a:off x="4407069" y="2506480"/>
                  <a:ext cx="860904" cy="611159"/>
                  <a:chOff x="2801565" y="2519714"/>
                  <a:chExt cx="860904" cy="611159"/>
                </a:xfrm>
              </p:grpSpPr>
              <p:pic>
                <p:nvPicPr>
                  <p:cNvPr id="46" name="Picture 45">
                    <a:extLst>
                      <a:ext uri="{FF2B5EF4-FFF2-40B4-BE49-F238E27FC236}">
                        <a16:creationId xmlns:a16="http://schemas.microsoft.com/office/drawing/2014/main" id="{B788B704-4235-8F4D-B311-5F89CEB3AFEA}"/>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47" name="Picture 46">
                    <a:extLst>
                      <a:ext uri="{FF2B5EF4-FFF2-40B4-BE49-F238E27FC236}">
                        <a16:creationId xmlns:a16="http://schemas.microsoft.com/office/drawing/2014/main" id="{D851779A-8F38-8642-80B1-C2821564B2B4}"/>
                      </a:ext>
                    </a:extLst>
                  </p:cNvPr>
                  <p:cNvPicPr>
                    <a:picLocks noChangeAspect="1"/>
                  </p:cNvPicPr>
                  <p:nvPr/>
                </p:nvPicPr>
                <p:blipFill>
                  <a:blip r:embed="rId5"/>
                  <a:stretch>
                    <a:fillRect/>
                  </a:stretch>
                </p:blipFill>
                <p:spPr>
                  <a:xfrm>
                    <a:off x="3205111" y="2519714"/>
                    <a:ext cx="457358" cy="604542"/>
                  </a:xfrm>
                  <a:prstGeom prst="rect">
                    <a:avLst/>
                  </a:prstGeom>
                </p:spPr>
              </p:pic>
            </p:grpSp>
          </p:grpSp>
          <p:grpSp>
            <p:nvGrpSpPr>
              <p:cNvPr id="49" name="Group 48">
                <a:extLst>
                  <a:ext uri="{FF2B5EF4-FFF2-40B4-BE49-F238E27FC236}">
                    <a16:creationId xmlns:a16="http://schemas.microsoft.com/office/drawing/2014/main" id="{DED0EB75-C3B5-5247-B303-77FE4D07F3DB}"/>
                  </a:ext>
                </a:extLst>
              </p:cNvPr>
              <p:cNvGrpSpPr/>
              <p:nvPr/>
            </p:nvGrpSpPr>
            <p:grpSpPr>
              <a:xfrm>
                <a:off x="2801565" y="1965922"/>
                <a:ext cx="2466408" cy="624393"/>
                <a:chOff x="2801565" y="2506480"/>
                <a:chExt cx="2466408" cy="624393"/>
              </a:xfrm>
            </p:grpSpPr>
            <p:grpSp>
              <p:nvGrpSpPr>
                <p:cNvPr id="50" name="Group 49">
                  <a:extLst>
                    <a:ext uri="{FF2B5EF4-FFF2-40B4-BE49-F238E27FC236}">
                      <a16:creationId xmlns:a16="http://schemas.microsoft.com/office/drawing/2014/main" id="{D7370233-41B5-EF46-A210-F52C5E35C57A}"/>
                    </a:ext>
                  </a:extLst>
                </p:cNvPr>
                <p:cNvGrpSpPr/>
                <p:nvPr/>
              </p:nvGrpSpPr>
              <p:grpSpPr>
                <a:xfrm>
                  <a:off x="2801565" y="2519714"/>
                  <a:ext cx="860904" cy="611159"/>
                  <a:chOff x="2801565" y="2519714"/>
                  <a:chExt cx="860904" cy="611159"/>
                </a:xfrm>
              </p:grpSpPr>
              <p:pic>
                <p:nvPicPr>
                  <p:cNvPr id="57" name="Picture 56">
                    <a:extLst>
                      <a:ext uri="{FF2B5EF4-FFF2-40B4-BE49-F238E27FC236}">
                        <a16:creationId xmlns:a16="http://schemas.microsoft.com/office/drawing/2014/main" id="{16CEA51F-4E4E-A142-892C-01665CCCF73C}"/>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58" name="Picture 57">
                    <a:extLst>
                      <a:ext uri="{FF2B5EF4-FFF2-40B4-BE49-F238E27FC236}">
                        <a16:creationId xmlns:a16="http://schemas.microsoft.com/office/drawing/2014/main" id="{357323B5-39E6-844D-8541-11ECE6270376}"/>
                      </a:ext>
                    </a:extLst>
                  </p:cNvPr>
                  <p:cNvPicPr>
                    <a:picLocks noChangeAspect="1"/>
                  </p:cNvPicPr>
                  <p:nvPr/>
                </p:nvPicPr>
                <p:blipFill>
                  <a:blip r:embed="rId5"/>
                  <a:stretch>
                    <a:fillRect/>
                  </a:stretch>
                </p:blipFill>
                <p:spPr>
                  <a:xfrm>
                    <a:off x="3205111" y="2519714"/>
                    <a:ext cx="457358" cy="604542"/>
                  </a:xfrm>
                  <a:prstGeom prst="rect">
                    <a:avLst/>
                  </a:prstGeom>
                </p:spPr>
              </p:pic>
            </p:grpSp>
            <p:grpSp>
              <p:nvGrpSpPr>
                <p:cNvPr id="51" name="Group 50">
                  <a:extLst>
                    <a:ext uri="{FF2B5EF4-FFF2-40B4-BE49-F238E27FC236}">
                      <a16:creationId xmlns:a16="http://schemas.microsoft.com/office/drawing/2014/main" id="{BB5A4DEC-1405-2D4C-B76C-559D786B12BD}"/>
                    </a:ext>
                  </a:extLst>
                </p:cNvPr>
                <p:cNvGrpSpPr/>
                <p:nvPr/>
              </p:nvGrpSpPr>
              <p:grpSpPr>
                <a:xfrm>
                  <a:off x="3604317" y="2513097"/>
                  <a:ext cx="860904" cy="611159"/>
                  <a:chOff x="2801565" y="2519714"/>
                  <a:chExt cx="860904" cy="611159"/>
                </a:xfrm>
              </p:grpSpPr>
              <p:pic>
                <p:nvPicPr>
                  <p:cNvPr id="55" name="Picture 54">
                    <a:extLst>
                      <a:ext uri="{FF2B5EF4-FFF2-40B4-BE49-F238E27FC236}">
                        <a16:creationId xmlns:a16="http://schemas.microsoft.com/office/drawing/2014/main" id="{963C6CC8-D8DF-B14F-91C1-CA096C70DD90}"/>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56" name="Picture 55">
                    <a:extLst>
                      <a:ext uri="{FF2B5EF4-FFF2-40B4-BE49-F238E27FC236}">
                        <a16:creationId xmlns:a16="http://schemas.microsoft.com/office/drawing/2014/main" id="{5E6202D0-EC81-C645-A704-29CFD076BDCB}"/>
                      </a:ext>
                    </a:extLst>
                  </p:cNvPr>
                  <p:cNvPicPr>
                    <a:picLocks noChangeAspect="1"/>
                  </p:cNvPicPr>
                  <p:nvPr/>
                </p:nvPicPr>
                <p:blipFill>
                  <a:blip r:embed="rId5"/>
                  <a:stretch>
                    <a:fillRect/>
                  </a:stretch>
                </p:blipFill>
                <p:spPr>
                  <a:xfrm>
                    <a:off x="3205111" y="2519714"/>
                    <a:ext cx="457358" cy="604542"/>
                  </a:xfrm>
                  <a:prstGeom prst="rect">
                    <a:avLst/>
                  </a:prstGeom>
                </p:spPr>
              </p:pic>
            </p:grpSp>
            <p:grpSp>
              <p:nvGrpSpPr>
                <p:cNvPr id="52" name="Group 51">
                  <a:extLst>
                    <a:ext uri="{FF2B5EF4-FFF2-40B4-BE49-F238E27FC236}">
                      <a16:creationId xmlns:a16="http://schemas.microsoft.com/office/drawing/2014/main" id="{1E1F2E6F-77F5-404D-9CEA-28492A6F676E}"/>
                    </a:ext>
                  </a:extLst>
                </p:cNvPr>
                <p:cNvGrpSpPr/>
                <p:nvPr/>
              </p:nvGrpSpPr>
              <p:grpSpPr>
                <a:xfrm>
                  <a:off x="4407069" y="2506480"/>
                  <a:ext cx="860904" cy="611159"/>
                  <a:chOff x="2801565" y="2519714"/>
                  <a:chExt cx="860904" cy="611159"/>
                </a:xfrm>
              </p:grpSpPr>
              <p:pic>
                <p:nvPicPr>
                  <p:cNvPr id="53" name="Picture 52">
                    <a:extLst>
                      <a:ext uri="{FF2B5EF4-FFF2-40B4-BE49-F238E27FC236}">
                        <a16:creationId xmlns:a16="http://schemas.microsoft.com/office/drawing/2014/main" id="{329B9BF5-5680-6E46-8ADD-05A002040B23}"/>
                      </a:ext>
                    </a:extLst>
                  </p:cNvPr>
                  <p:cNvPicPr>
                    <a:picLocks noChangeAspect="1"/>
                  </p:cNvPicPr>
                  <p:nvPr/>
                </p:nvPicPr>
                <p:blipFill>
                  <a:blip r:embed="rId5"/>
                  <a:stretch>
                    <a:fillRect/>
                  </a:stretch>
                </p:blipFill>
                <p:spPr>
                  <a:xfrm>
                    <a:off x="2801565" y="2526331"/>
                    <a:ext cx="457358" cy="604542"/>
                  </a:xfrm>
                  <a:prstGeom prst="rect">
                    <a:avLst/>
                  </a:prstGeom>
                </p:spPr>
              </p:pic>
              <p:pic>
                <p:nvPicPr>
                  <p:cNvPr id="54" name="Picture 53">
                    <a:extLst>
                      <a:ext uri="{FF2B5EF4-FFF2-40B4-BE49-F238E27FC236}">
                        <a16:creationId xmlns:a16="http://schemas.microsoft.com/office/drawing/2014/main" id="{8E16E4DB-E025-714B-A7F7-09C37E7D03FF}"/>
                      </a:ext>
                    </a:extLst>
                  </p:cNvPr>
                  <p:cNvPicPr>
                    <a:picLocks noChangeAspect="1"/>
                  </p:cNvPicPr>
                  <p:nvPr/>
                </p:nvPicPr>
                <p:blipFill>
                  <a:blip r:embed="rId5"/>
                  <a:stretch>
                    <a:fillRect/>
                  </a:stretch>
                </p:blipFill>
                <p:spPr>
                  <a:xfrm>
                    <a:off x="3205111" y="2519714"/>
                    <a:ext cx="457358" cy="604542"/>
                  </a:xfrm>
                  <a:prstGeom prst="rect">
                    <a:avLst/>
                  </a:prstGeom>
                </p:spPr>
              </p:pic>
            </p:grpSp>
          </p:grpSp>
        </p:grpSp>
      </p:grpSp>
      <p:grpSp>
        <p:nvGrpSpPr>
          <p:cNvPr id="59" name="Group 58">
            <a:extLst>
              <a:ext uri="{FF2B5EF4-FFF2-40B4-BE49-F238E27FC236}">
                <a16:creationId xmlns:a16="http://schemas.microsoft.com/office/drawing/2014/main" id="{D21FF8A8-B60E-204E-B4A9-FED9F42B18B0}"/>
              </a:ext>
            </a:extLst>
          </p:cNvPr>
          <p:cNvGrpSpPr/>
          <p:nvPr/>
        </p:nvGrpSpPr>
        <p:grpSpPr>
          <a:xfrm>
            <a:off x="269833" y="2193396"/>
            <a:ext cx="1878791" cy="1309164"/>
            <a:chOff x="-218007" y="1788747"/>
            <a:chExt cx="1878791" cy="1309164"/>
          </a:xfrm>
        </p:grpSpPr>
        <p:grpSp>
          <p:nvGrpSpPr>
            <p:cNvPr id="60" name="Group 59">
              <a:extLst>
                <a:ext uri="{FF2B5EF4-FFF2-40B4-BE49-F238E27FC236}">
                  <a16:creationId xmlns:a16="http://schemas.microsoft.com/office/drawing/2014/main" id="{855AB79B-1F82-E642-8DC1-F9821FCF2A6B}"/>
                </a:ext>
              </a:extLst>
            </p:cNvPr>
            <p:cNvGrpSpPr/>
            <p:nvPr/>
          </p:nvGrpSpPr>
          <p:grpSpPr>
            <a:xfrm rot="6028510">
              <a:off x="255685" y="1315055"/>
              <a:ext cx="898805" cy="1846190"/>
              <a:chOff x="3242999" y="2625080"/>
              <a:chExt cx="898805" cy="1846190"/>
            </a:xfrm>
          </p:grpSpPr>
          <p:sp>
            <p:nvSpPr>
              <p:cNvPr id="63" name="Rectangle 3">
                <a:extLst>
                  <a:ext uri="{FF2B5EF4-FFF2-40B4-BE49-F238E27FC236}">
                    <a16:creationId xmlns:a16="http://schemas.microsoft.com/office/drawing/2014/main" id="{1CBA17E8-9874-184D-978E-F4E3964CBAC2}"/>
                  </a:ext>
                </a:extLst>
              </p:cNvPr>
              <p:cNvSpPr/>
              <p:nvPr/>
            </p:nvSpPr>
            <p:spPr>
              <a:xfrm rot="5400000">
                <a:off x="2496391" y="3371688"/>
                <a:ext cx="1846190" cy="352974"/>
              </a:xfrm>
              <a:custGeom>
                <a:avLst/>
                <a:gdLst>
                  <a:gd name="connsiteX0" fmla="*/ 0 w 2088232"/>
                  <a:gd name="connsiteY0" fmla="*/ 0 h 144016"/>
                  <a:gd name="connsiteX1" fmla="*/ 2088232 w 2088232"/>
                  <a:gd name="connsiteY1" fmla="*/ 0 h 144016"/>
                  <a:gd name="connsiteX2" fmla="*/ 2088232 w 2088232"/>
                  <a:gd name="connsiteY2" fmla="*/ 144016 h 144016"/>
                  <a:gd name="connsiteX3" fmla="*/ 0 w 2088232"/>
                  <a:gd name="connsiteY3" fmla="*/ 144016 h 144016"/>
                  <a:gd name="connsiteX4" fmla="*/ 0 w 2088232"/>
                  <a:gd name="connsiteY4" fmla="*/ 0 h 144016"/>
                  <a:gd name="connsiteX0" fmla="*/ 0 w 2088232"/>
                  <a:gd name="connsiteY0" fmla="*/ 0 h 348873"/>
                  <a:gd name="connsiteX1" fmla="*/ 2088232 w 2088232"/>
                  <a:gd name="connsiteY1" fmla="*/ 0 h 348873"/>
                  <a:gd name="connsiteX2" fmla="*/ 2088232 w 2088232"/>
                  <a:gd name="connsiteY2" fmla="*/ 144016 h 348873"/>
                  <a:gd name="connsiteX3" fmla="*/ 1916895 w 2088232"/>
                  <a:gd name="connsiteY3" fmla="*/ 348835 h 348873"/>
                  <a:gd name="connsiteX4" fmla="*/ 0 w 2088232"/>
                  <a:gd name="connsiteY4" fmla="*/ 144016 h 348873"/>
                  <a:gd name="connsiteX5" fmla="*/ 0 w 2088232"/>
                  <a:gd name="connsiteY5" fmla="*/ 0 h 348873"/>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0 w 2088232"/>
                  <a:gd name="connsiteY5" fmla="*/ 144016 h 355500"/>
                  <a:gd name="connsiteX6" fmla="*/ 0 w 2088232"/>
                  <a:gd name="connsiteY6"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2974"/>
                  <a:gd name="connsiteX1" fmla="*/ 2088232 w 2088232"/>
                  <a:gd name="connsiteY1" fmla="*/ 0 h 352974"/>
                  <a:gd name="connsiteX2" fmla="*/ 2088232 w 2088232"/>
                  <a:gd name="connsiteY2" fmla="*/ 144016 h 352974"/>
                  <a:gd name="connsiteX3" fmla="*/ 1916895 w 2088232"/>
                  <a:gd name="connsiteY3" fmla="*/ 348835 h 352974"/>
                  <a:gd name="connsiteX4" fmla="*/ 1321149 w 2088232"/>
                  <a:gd name="connsiteY4" fmla="*/ 348835 h 352974"/>
                  <a:gd name="connsiteX5" fmla="*/ 1147967 w 2088232"/>
                  <a:gd name="connsiteY5" fmla="*/ 147943 h 352974"/>
                  <a:gd name="connsiteX6" fmla="*/ 0 w 2088232"/>
                  <a:gd name="connsiteY6" fmla="*/ 144016 h 352974"/>
                  <a:gd name="connsiteX7" fmla="*/ 0 w 2088232"/>
                  <a:gd name="connsiteY7" fmla="*/ 0 h 35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232" h="352974">
                    <a:moveTo>
                      <a:pt x="0" y="0"/>
                    </a:moveTo>
                    <a:lnTo>
                      <a:pt x="2088232" y="0"/>
                    </a:lnTo>
                    <a:lnTo>
                      <a:pt x="2088232" y="144016"/>
                    </a:lnTo>
                    <a:cubicBezTo>
                      <a:pt x="2069559" y="315518"/>
                      <a:pt x="1962462" y="352144"/>
                      <a:pt x="1916895" y="348835"/>
                    </a:cubicBezTo>
                    <a:cubicBezTo>
                      <a:pt x="1315309" y="348156"/>
                      <a:pt x="1519323" y="358479"/>
                      <a:pt x="1321149" y="348835"/>
                    </a:cubicBezTo>
                    <a:cubicBezTo>
                      <a:pt x="1145793" y="289750"/>
                      <a:pt x="1251605" y="220476"/>
                      <a:pt x="1147967" y="147943"/>
                    </a:cubicBezTo>
                    <a:lnTo>
                      <a:pt x="0" y="144016"/>
                    </a:lnTo>
                    <a:lnTo>
                      <a:pt x="0" y="0"/>
                    </a:lnTo>
                    <a:close/>
                  </a:path>
                </a:pathLst>
              </a:custGeom>
              <a:solidFill>
                <a:schemeClr val="accent1">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Rectangle 3">
                <a:extLst>
                  <a:ext uri="{FF2B5EF4-FFF2-40B4-BE49-F238E27FC236}">
                    <a16:creationId xmlns:a16="http://schemas.microsoft.com/office/drawing/2014/main" id="{B4DF031E-F355-1140-88DE-D984BAFF555F}"/>
                  </a:ext>
                </a:extLst>
              </p:cNvPr>
              <p:cNvSpPr/>
              <p:nvPr/>
            </p:nvSpPr>
            <p:spPr>
              <a:xfrm rot="5400000" flipV="1">
                <a:off x="3042222" y="3371688"/>
                <a:ext cx="1846190" cy="352974"/>
              </a:xfrm>
              <a:custGeom>
                <a:avLst/>
                <a:gdLst>
                  <a:gd name="connsiteX0" fmla="*/ 0 w 2088232"/>
                  <a:gd name="connsiteY0" fmla="*/ 0 h 144016"/>
                  <a:gd name="connsiteX1" fmla="*/ 2088232 w 2088232"/>
                  <a:gd name="connsiteY1" fmla="*/ 0 h 144016"/>
                  <a:gd name="connsiteX2" fmla="*/ 2088232 w 2088232"/>
                  <a:gd name="connsiteY2" fmla="*/ 144016 h 144016"/>
                  <a:gd name="connsiteX3" fmla="*/ 0 w 2088232"/>
                  <a:gd name="connsiteY3" fmla="*/ 144016 h 144016"/>
                  <a:gd name="connsiteX4" fmla="*/ 0 w 2088232"/>
                  <a:gd name="connsiteY4" fmla="*/ 0 h 144016"/>
                  <a:gd name="connsiteX0" fmla="*/ 0 w 2088232"/>
                  <a:gd name="connsiteY0" fmla="*/ 0 h 348873"/>
                  <a:gd name="connsiteX1" fmla="*/ 2088232 w 2088232"/>
                  <a:gd name="connsiteY1" fmla="*/ 0 h 348873"/>
                  <a:gd name="connsiteX2" fmla="*/ 2088232 w 2088232"/>
                  <a:gd name="connsiteY2" fmla="*/ 144016 h 348873"/>
                  <a:gd name="connsiteX3" fmla="*/ 1916895 w 2088232"/>
                  <a:gd name="connsiteY3" fmla="*/ 348835 h 348873"/>
                  <a:gd name="connsiteX4" fmla="*/ 0 w 2088232"/>
                  <a:gd name="connsiteY4" fmla="*/ 144016 h 348873"/>
                  <a:gd name="connsiteX5" fmla="*/ 0 w 2088232"/>
                  <a:gd name="connsiteY5" fmla="*/ 0 h 348873"/>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0 w 2088232"/>
                  <a:gd name="connsiteY5" fmla="*/ 144016 h 355500"/>
                  <a:gd name="connsiteX6" fmla="*/ 0 w 2088232"/>
                  <a:gd name="connsiteY6"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5500"/>
                  <a:gd name="connsiteX1" fmla="*/ 2088232 w 2088232"/>
                  <a:gd name="connsiteY1" fmla="*/ 0 h 355500"/>
                  <a:gd name="connsiteX2" fmla="*/ 2088232 w 2088232"/>
                  <a:gd name="connsiteY2" fmla="*/ 144016 h 355500"/>
                  <a:gd name="connsiteX3" fmla="*/ 1916895 w 2088232"/>
                  <a:gd name="connsiteY3" fmla="*/ 348835 h 355500"/>
                  <a:gd name="connsiteX4" fmla="*/ 1321149 w 2088232"/>
                  <a:gd name="connsiteY4" fmla="*/ 348835 h 355500"/>
                  <a:gd name="connsiteX5" fmla="*/ 1147967 w 2088232"/>
                  <a:gd name="connsiteY5" fmla="*/ 147943 h 355500"/>
                  <a:gd name="connsiteX6" fmla="*/ 0 w 2088232"/>
                  <a:gd name="connsiteY6" fmla="*/ 144016 h 355500"/>
                  <a:gd name="connsiteX7" fmla="*/ 0 w 2088232"/>
                  <a:gd name="connsiteY7" fmla="*/ 0 h 355500"/>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8948"/>
                  <a:gd name="connsiteX1" fmla="*/ 2088232 w 2088232"/>
                  <a:gd name="connsiteY1" fmla="*/ 0 h 358948"/>
                  <a:gd name="connsiteX2" fmla="*/ 2088232 w 2088232"/>
                  <a:gd name="connsiteY2" fmla="*/ 144016 h 358948"/>
                  <a:gd name="connsiteX3" fmla="*/ 1916895 w 2088232"/>
                  <a:gd name="connsiteY3" fmla="*/ 348835 h 358948"/>
                  <a:gd name="connsiteX4" fmla="*/ 1321149 w 2088232"/>
                  <a:gd name="connsiteY4" fmla="*/ 348835 h 358948"/>
                  <a:gd name="connsiteX5" fmla="*/ 1147967 w 2088232"/>
                  <a:gd name="connsiteY5" fmla="*/ 147943 h 358948"/>
                  <a:gd name="connsiteX6" fmla="*/ 0 w 2088232"/>
                  <a:gd name="connsiteY6" fmla="*/ 144016 h 358948"/>
                  <a:gd name="connsiteX7" fmla="*/ 0 w 2088232"/>
                  <a:gd name="connsiteY7" fmla="*/ 0 h 358948"/>
                  <a:gd name="connsiteX0" fmla="*/ 0 w 2088232"/>
                  <a:gd name="connsiteY0" fmla="*/ 0 h 352974"/>
                  <a:gd name="connsiteX1" fmla="*/ 2088232 w 2088232"/>
                  <a:gd name="connsiteY1" fmla="*/ 0 h 352974"/>
                  <a:gd name="connsiteX2" fmla="*/ 2088232 w 2088232"/>
                  <a:gd name="connsiteY2" fmla="*/ 144016 h 352974"/>
                  <a:gd name="connsiteX3" fmla="*/ 1916895 w 2088232"/>
                  <a:gd name="connsiteY3" fmla="*/ 348835 h 352974"/>
                  <a:gd name="connsiteX4" fmla="*/ 1321149 w 2088232"/>
                  <a:gd name="connsiteY4" fmla="*/ 348835 h 352974"/>
                  <a:gd name="connsiteX5" fmla="*/ 1147967 w 2088232"/>
                  <a:gd name="connsiteY5" fmla="*/ 147943 h 352974"/>
                  <a:gd name="connsiteX6" fmla="*/ 0 w 2088232"/>
                  <a:gd name="connsiteY6" fmla="*/ 144016 h 352974"/>
                  <a:gd name="connsiteX7" fmla="*/ 0 w 2088232"/>
                  <a:gd name="connsiteY7" fmla="*/ 0 h 35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232" h="352974">
                    <a:moveTo>
                      <a:pt x="0" y="0"/>
                    </a:moveTo>
                    <a:lnTo>
                      <a:pt x="2088232" y="0"/>
                    </a:lnTo>
                    <a:lnTo>
                      <a:pt x="2088232" y="144016"/>
                    </a:lnTo>
                    <a:cubicBezTo>
                      <a:pt x="2069559" y="315518"/>
                      <a:pt x="1962462" y="352144"/>
                      <a:pt x="1916895" y="348835"/>
                    </a:cubicBezTo>
                    <a:cubicBezTo>
                      <a:pt x="1315309" y="348156"/>
                      <a:pt x="1519323" y="358479"/>
                      <a:pt x="1321149" y="348835"/>
                    </a:cubicBezTo>
                    <a:cubicBezTo>
                      <a:pt x="1145793" y="289750"/>
                      <a:pt x="1251605" y="220476"/>
                      <a:pt x="1147967" y="147943"/>
                    </a:cubicBezTo>
                    <a:lnTo>
                      <a:pt x="0" y="144016"/>
                    </a:lnTo>
                    <a:lnTo>
                      <a:pt x="0" y="0"/>
                    </a:lnTo>
                    <a:close/>
                  </a:path>
                </a:pathLst>
              </a:custGeom>
              <a:solidFill>
                <a:schemeClr val="accent1">
                  <a:lumMod val="20000"/>
                  <a:lumOff val="80000"/>
                </a:schemeClr>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61" name="Rectangle 60">
              <a:extLst>
                <a:ext uri="{FF2B5EF4-FFF2-40B4-BE49-F238E27FC236}">
                  <a16:creationId xmlns:a16="http://schemas.microsoft.com/office/drawing/2014/main" id="{B6DDF6E6-751C-784B-A5E6-CB29CF23DAE2}"/>
                </a:ext>
              </a:extLst>
            </p:cNvPr>
            <p:cNvSpPr/>
            <p:nvPr/>
          </p:nvSpPr>
          <p:spPr>
            <a:xfrm>
              <a:off x="519125" y="2728579"/>
              <a:ext cx="1141659" cy="369332"/>
            </a:xfrm>
            <a:prstGeom prst="rect">
              <a:avLst/>
            </a:prstGeom>
          </p:spPr>
          <p:txBody>
            <a:bodyPr wrap="none">
              <a:spAutoFit/>
            </a:bodyPr>
            <a:lstStyle/>
            <a:p>
              <a:r>
                <a:rPr lang="en-US" dirty="0"/>
                <a:t>Gene gun </a:t>
              </a:r>
            </a:p>
          </p:txBody>
        </p:sp>
      </p:grpSp>
      <p:grpSp>
        <p:nvGrpSpPr>
          <p:cNvPr id="66" name="Group 65">
            <a:extLst>
              <a:ext uri="{FF2B5EF4-FFF2-40B4-BE49-F238E27FC236}">
                <a16:creationId xmlns:a16="http://schemas.microsoft.com/office/drawing/2014/main" id="{776D7D0C-8A64-2B42-9332-38123F9F09D7}"/>
              </a:ext>
            </a:extLst>
          </p:cNvPr>
          <p:cNvGrpSpPr/>
          <p:nvPr/>
        </p:nvGrpSpPr>
        <p:grpSpPr>
          <a:xfrm>
            <a:off x="737313" y="1690091"/>
            <a:ext cx="3830436" cy="789560"/>
            <a:chOff x="2019395" y="1588755"/>
            <a:chExt cx="3830436" cy="789560"/>
          </a:xfrm>
        </p:grpSpPr>
        <p:cxnSp>
          <p:nvCxnSpPr>
            <p:cNvPr id="67" name="Straight Connector 66">
              <a:extLst>
                <a:ext uri="{FF2B5EF4-FFF2-40B4-BE49-F238E27FC236}">
                  <a16:creationId xmlns:a16="http://schemas.microsoft.com/office/drawing/2014/main" id="{E8246D10-A9B4-4D47-A5B9-D96129CB3966}"/>
                </a:ext>
              </a:extLst>
            </p:cNvPr>
            <p:cNvCxnSpPr>
              <a:cxnSpLocks/>
            </p:cNvCxnSpPr>
            <p:nvPr/>
          </p:nvCxnSpPr>
          <p:spPr>
            <a:xfrm flipV="1">
              <a:off x="2019395" y="1857986"/>
              <a:ext cx="600189" cy="5203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168C0B22-9EEC-C64F-B390-EF9C78F38B6A}"/>
                </a:ext>
              </a:extLst>
            </p:cNvPr>
            <p:cNvSpPr/>
            <p:nvPr/>
          </p:nvSpPr>
          <p:spPr>
            <a:xfrm>
              <a:off x="2323288" y="1588755"/>
              <a:ext cx="3526543" cy="369332"/>
            </a:xfrm>
            <a:prstGeom prst="rect">
              <a:avLst/>
            </a:prstGeom>
          </p:spPr>
          <p:txBody>
            <a:bodyPr wrap="none">
              <a:spAutoFit/>
            </a:bodyPr>
            <a:lstStyle/>
            <a:p>
              <a:r>
                <a:rPr lang="en-US" dirty="0"/>
                <a:t>DNA coated gold/tungsten particles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0 0 L 0.11962 0.06917 " pathEditMode="relative" ptsTypes="AA">
                                      <p:cBhvr>
                                        <p:cTn id="44"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7" grpId="1" animBg="1"/>
      <p:bldP spid="28" grpId="0" animBg="1"/>
      <p:bldP spid="6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104800"/>
            <a:ext cx="8885367" cy="952500"/>
          </a:xfrm>
        </p:spPr>
        <p:txBody>
          <a:bodyPr>
            <a:noAutofit/>
          </a:bodyPr>
          <a:lstStyle/>
          <a:p>
            <a:r>
              <a:rPr lang="en-US" sz="2000" b="1" dirty="0"/>
              <a:t>Disarmed pathogen’ vectors for transformation with recombinant DNA</a:t>
            </a:r>
          </a:p>
        </p:txBody>
      </p:sp>
      <p:sp>
        <p:nvSpPr>
          <p:cNvPr id="3" name="Content Placeholder 2"/>
          <p:cNvSpPr>
            <a:spLocks noGrp="1"/>
          </p:cNvSpPr>
          <p:nvPr>
            <p:ph idx="1"/>
          </p:nvPr>
        </p:nvSpPr>
        <p:spPr>
          <a:xfrm>
            <a:off x="179512" y="769268"/>
            <a:ext cx="8640960" cy="792088"/>
          </a:xfrm>
        </p:spPr>
        <p:txBody>
          <a:bodyPr>
            <a:noAutofit/>
          </a:bodyPr>
          <a:lstStyle/>
          <a:p>
            <a:pPr algn="just"/>
            <a:r>
              <a:rPr lang="en-US" sz="2000" b="1" dirty="0"/>
              <a:t>In this</a:t>
            </a:r>
            <a:r>
              <a:rPr lang="en-US" sz="2000" dirty="0"/>
              <a:t> method, </a:t>
            </a:r>
            <a:r>
              <a:rPr lang="en-US" sz="2000" b="1" dirty="0">
                <a:solidFill>
                  <a:srgbClr val="FFFF00"/>
                </a:solidFill>
              </a:rPr>
              <a:t>disarmed pathogen vectors </a:t>
            </a:r>
            <a:r>
              <a:rPr lang="en-US" sz="2000" dirty="0"/>
              <a:t>are </a:t>
            </a:r>
            <a:r>
              <a:rPr lang="en-US" sz="2000" b="1" dirty="0"/>
              <a:t>allowed to infect the host cell for transferring the recombinant DNA. </a:t>
            </a:r>
          </a:p>
        </p:txBody>
      </p:sp>
      <p:pic>
        <p:nvPicPr>
          <p:cNvPr id="2052" name="Picture 4" descr="F3 Microbes and Biotechnology | BioNinja">
            <a:extLst>
              <a:ext uri="{FF2B5EF4-FFF2-40B4-BE49-F238E27FC236}">
                <a16:creationId xmlns:a16="http://schemas.microsoft.com/office/drawing/2014/main" id="{5270334C-579F-C44C-A025-A8C036F778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03" r="3286" b="4217"/>
          <a:stretch/>
        </p:blipFill>
        <p:spPr bwMode="auto">
          <a:xfrm>
            <a:off x="683568" y="1486358"/>
            <a:ext cx="5328592" cy="4035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 y="-224420"/>
            <a:ext cx="5109086" cy="952500"/>
          </a:xfrm>
        </p:spPr>
        <p:txBody>
          <a:bodyPr>
            <a:noAutofit/>
          </a:bodyPr>
          <a:lstStyle/>
          <a:p>
            <a:r>
              <a:rPr lang="en-US" sz="2000" b="1" dirty="0"/>
              <a:t>Obtaining the Foreign Gene Product</a:t>
            </a:r>
          </a:p>
        </p:txBody>
      </p:sp>
      <p:sp>
        <p:nvSpPr>
          <p:cNvPr id="3" name="Content Placeholder 2"/>
          <p:cNvSpPr>
            <a:spLocks noGrp="1"/>
          </p:cNvSpPr>
          <p:nvPr>
            <p:ph idx="1"/>
          </p:nvPr>
        </p:nvSpPr>
        <p:spPr>
          <a:xfrm>
            <a:off x="107504" y="409228"/>
            <a:ext cx="4968552" cy="4824536"/>
          </a:xfrm>
        </p:spPr>
        <p:txBody>
          <a:bodyPr>
            <a:noAutofit/>
          </a:bodyPr>
          <a:lstStyle/>
          <a:p>
            <a:pPr marL="212725" indent="-212725" algn="just"/>
            <a:r>
              <a:rPr lang="en-US" sz="1800" b="1" dirty="0">
                <a:solidFill>
                  <a:srgbClr val="FFFF00"/>
                </a:solidFill>
              </a:rPr>
              <a:t>Aim of rDNA Technology: </a:t>
            </a:r>
          </a:p>
          <a:p>
            <a:pPr marL="0" indent="0" algn="just">
              <a:buNone/>
            </a:pPr>
            <a:r>
              <a:rPr lang="en-US" sz="1800" b="1" dirty="0">
                <a:solidFill>
                  <a:srgbClr val="FFFF00"/>
                </a:solidFill>
              </a:rPr>
              <a:t>To produce a desirable recombinant protein</a:t>
            </a:r>
            <a:r>
              <a:rPr lang="en-US" sz="1800" dirty="0"/>
              <a:t> on a large scale in different </a:t>
            </a:r>
            <a:r>
              <a:rPr lang="en-US" sz="1800" b="1" dirty="0">
                <a:solidFill>
                  <a:srgbClr val="FFFF00"/>
                </a:solidFill>
              </a:rPr>
              <a:t>culture systems (bioreactors) </a:t>
            </a:r>
            <a:r>
              <a:rPr lang="en-US" sz="1800" dirty="0"/>
              <a:t>under </a:t>
            </a:r>
            <a:r>
              <a:rPr lang="en-US" sz="1800" b="1" dirty="0" err="1">
                <a:solidFill>
                  <a:srgbClr val="FFFF00"/>
                </a:solidFill>
              </a:rPr>
              <a:t>optimised</a:t>
            </a:r>
            <a:r>
              <a:rPr lang="en-US" sz="1800" b="1" dirty="0">
                <a:solidFill>
                  <a:srgbClr val="FFFF00"/>
                </a:solidFill>
              </a:rPr>
              <a:t> conditions (</a:t>
            </a:r>
            <a:r>
              <a:rPr lang="en-US" sz="1800" b="1" i="1" dirty="0">
                <a:solidFill>
                  <a:srgbClr val="FFFF00"/>
                </a:solidFill>
              </a:rPr>
              <a:t>temperature, pH, substrate, salts, vitamins, oxygen</a:t>
            </a:r>
            <a:r>
              <a:rPr lang="en-US" sz="1800" b="1" dirty="0">
                <a:solidFill>
                  <a:srgbClr val="FFFF00"/>
                </a:solidFill>
              </a:rPr>
              <a:t>)</a:t>
            </a:r>
            <a:r>
              <a:rPr lang="en-US" sz="1800" dirty="0"/>
              <a:t> by expression of the recombinant DNA with the foreign gene </a:t>
            </a:r>
          </a:p>
          <a:p>
            <a:pPr marL="212725" indent="-212725" algn="just"/>
            <a:r>
              <a:rPr lang="en-US" sz="1800" b="1" dirty="0">
                <a:solidFill>
                  <a:srgbClr val="FFFF00"/>
                </a:solidFill>
              </a:rPr>
              <a:t>Recombinant proteins </a:t>
            </a:r>
            <a:r>
              <a:rPr lang="en-US" sz="1800" dirty="0"/>
              <a:t>are </a:t>
            </a:r>
            <a:r>
              <a:rPr lang="en-US" sz="1800" b="1" dirty="0">
                <a:solidFill>
                  <a:srgbClr val="FFFF00"/>
                </a:solidFill>
              </a:rPr>
              <a:t>proteins encoded by recombinant DNA </a:t>
            </a:r>
            <a:r>
              <a:rPr lang="en-US" sz="1800" dirty="0"/>
              <a:t>with the foreign gene in a heterologous host.</a:t>
            </a:r>
          </a:p>
        </p:txBody>
      </p:sp>
      <p:grpSp>
        <p:nvGrpSpPr>
          <p:cNvPr id="6" name="Group 5">
            <a:extLst>
              <a:ext uri="{FF2B5EF4-FFF2-40B4-BE49-F238E27FC236}">
                <a16:creationId xmlns:a16="http://schemas.microsoft.com/office/drawing/2014/main" id="{5EA2BFA2-70F7-7446-A80B-CB83B4B9A00E}"/>
              </a:ext>
            </a:extLst>
          </p:cNvPr>
          <p:cNvGrpSpPr/>
          <p:nvPr/>
        </p:nvGrpSpPr>
        <p:grpSpPr>
          <a:xfrm>
            <a:off x="6237369" y="0"/>
            <a:ext cx="2799127" cy="3073524"/>
            <a:chOff x="5089587" y="51846"/>
            <a:chExt cx="2554635" cy="2715529"/>
          </a:xfrm>
        </p:grpSpPr>
        <p:pic>
          <p:nvPicPr>
            <p:cNvPr id="4" name="Picture 3">
              <a:extLst>
                <a:ext uri="{FF2B5EF4-FFF2-40B4-BE49-F238E27FC236}">
                  <a16:creationId xmlns:a16="http://schemas.microsoft.com/office/drawing/2014/main" id="{EE7A42F4-4ABA-2843-8699-FC10E2E1ADB4}"/>
                </a:ext>
              </a:extLst>
            </p:cNvPr>
            <p:cNvPicPr>
              <a:picLocks noChangeAspect="1"/>
            </p:cNvPicPr>
            <p:nvPr/>
          </p:nvPicPr>
          <p:blipFill>
            <a:blip r:embed="rId2"/>
            <a:stretch>
              <a:fillRect/>
            </a:stretch>
          </p:blipFill>
          <p:spPr>
            <a:xfrm>
              <a:off x="5089587" y="51846"/>
              <a:ext cx="2554635" cy="2589630"/>
            </a:xfrm>
            <a:prstGeom prst="rect">
              <a:avLst/>
            </a:prstGeom>
          </p:spPr>
        </p:pic>
        <p:sp>
          <p:nvSpPr>
            <p:cNvPr id="5" name="Rectangle 4">
              <a:extLst>
                <a:ext uri="{FF2B5EF4-FFF2-40B4-BE49-F238E27FC236}">
                  <a16:creationId xmlns:a16="http://schemas.microsoft.com/office/drawing/2014/main" id="{83A4FDDB-2CA9-DF4A-BA13-C1F8270B2B32}"/>
                </a:ext>
              </a:extLst>
            </p:cNvPr>
            <p:cNvSpPr/>
            <p:nvPr/>
          </p:nvSpPr>
          <p:spPr>
            <a:xfrm rot="20642971">
              <a:off x="6109599" y="2398043"/>
              <a:ext cx="1270284" cy="369332"/>
            </a:xfrm>
            <a:prstGeom prst="rect">
              <a:avLst/>
            </a:prstGeom>
          </p:spPr>
          <p:txBody>
            <a:bodyPr wrap="none">
              <a:spAutoFit/>
            </a:bodyPr>
            <a:lstStyle/>
            <a:p>
              <a:r>
                <a:rPr lang="en-US" b="1" dirty="0">
                  <a:solidFill>
                    <a:srgbClr val="FFFF00"/>
                  </a:solidFill>
                </a:rPr>
                <a:t>Bioreactors</a:t>
              </a:r>
              <a:endParaRPr lang="en-US" dirty="0"/>
            </a:p>
          </p:txBody>
        </p:sp>
      </p:grpSp>
      <p:grpSp>
        <p:nvGrpSpPr>
          <p:cNvPr id="8" name="Group 7">
            <a:extLst>
              <a:ext uri="{FF2B5EF4-FFF2-40B4-BE49-F238E27FC236}">
                <a16:creationId xmlns:a16="http://schemas.microsoft.com/office/drawing/2014/main" id="{BF0F1E05-0F2C-D244-84EF-2BBB852A35CF}"/>
              </a:ext>
            </a:extLst>
          </p:cNvPr>
          <p:cNvGrpSpPr/>
          <p:nvPr/>
        </p:nvGrpSpPr>
        <p:grpSpPr>
          <a:xfrm>
            <a:off x="5330497" y="2255018"/>
            <a:ext cx="969695" cy="902120"/>
            <a:chOff x="4211960" y="1557115"/>
            <a:chExt cx="1717264" cy="1660425"/>
          </a:xfrm>
        </p:grpSpPr>
        <p:pic>
          <p:nvPicPr>
            <p:cNvPr id="9" name="Picture 3" descr="C:\Users\Lhakpa Wangyal\Desktop\Vector.gif">
              <a:extLst>
                <a:ext uri="{FF2B5EF4-FFF2-40B4-BE49-F238E27FC236}">
                  <a16:creationId xmlns:a16="http://schemas.microsoft.com/office/drawing/2014/main" id="{CB026965-FFA9-F949-9B5F-29BABB4AA4A6}"/>
                </a:ext>
              </a:extLst>
            </p:cNvPr>
            <p:cNvPicPr>
              <a:picLocks noChangeAspect="1" noChangeArrowheads="1"/>
            </p:cNvPicPr>
            <p:nvPr/>
          </p:nvPicPr>
          <p:blipFill>
            <a:blip r:embed="rId3" cstate="print"/>
            <a:srcRect/>
            <a:stretch>
              <a:fillRect/>
            </a:stretch>
          </p:blipFill>
          <p:spPr bwMode="auto">
            <a:xfrm>
              <a:off x="4211960" y="1561356"/>
              <a:ext cx="1717264" cy="1656184"/>
            </a:xfrm>
            <a:prstGeom prst="rect">
              <a:avLst/>
            </a:prstGeom>
            <a:noFill/>
          </p:spPr>
        </p:pic>
        <p:pic>
          <p:nvPicPr>
            <p:cNvPr id="10" name="Picture 3" descr="C:\Users\Lhakpa Wangyal\Desktop\Vector.gif">
              <a:extLst>
                <a:ext uri="{FF2B5EF4-FFF2-40B4-BE49-F238E27FC236}">
                  <a16:creationId xmlns:a16="http://schemas.microsoft.com/office/drawing/2014/main" id="{27543664-CA84-9F40-947B-1215C7B8EC77}"/>
                </a:ext>
              </a:extLst>
            </p:cNvPr>
            <p:cNvPicPr>
              <a:picLocks noChangeAspect="1" noChangeArrowheads="1"/>
            </p:cNvPicPr>
            <p:nvPr/>
          </p:nvPicPr>
          <p:blipFill>
            <a:blip r:embed="rId3"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nvGrpSpPr>
          <p:cNvPr id="11" name="Group 37">
            <a:extLst>
              <a:ext uri="{FF2B5EF4-FFF2-40B4-BE49-F238E27FC236}">
                <a16:creationId xmlns:a16="http://schemas.microsoft.com/office/drawing/2014/main" id="{E3CBEF70-5D2E-2E4B-A2BF-9A07612FC035}"/>
              </a:ext>
            </a:extLst>
          </p:cNvPr>
          <p:cNvGrpSpPr/>
          <p:nvPr/>
        </p:nvGrpSpPr>
        <p:grpSpPr>
          <a:xfrm>
            <a:off x="2946655" y="3508797"/>
            <a:ext cx="2383842" cy="1082544"/>
            <a:chOff x="250376" y="2187720"/>
            <a:chExt cx="4141032" cy="2016224"/>
          </a:xfrm>
        </p:grpSpPr>
        <p:sp>
          <p:nvSpPr>
            <p:cNvPr id="12" name="Rounded Rectangle 11">
              <a:extLst>
                <a:ext uri="{FF2B5EF4-FFF2-40B4-BE49-F238E27FC236}">
                  <a16:creationId xmlns:a16="http://schemas.microsoft.com/office/drawing/2014/main" id="{FAF721C8-CBFC-F644-9775-74F9E7007D66}"/>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3" name="Rounded Rectangle 12">
              <a:extLst>
                <a:ext uri="{FF2B5EF4-FFF2-40B4-BE49-F238E27FC236}">
                  <a16:creationId xmlns:a16="http://schemas.microsoft.com/office/drawing/2014/main" id="{135E5315-43CF-7A48-8A94-5177AD6F15C8}"/>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4" name="Rounded Rectangle 13">
              <a:extLst>
                <a:ext uri="{FF2B5EF4-FFF2-40B4-BE49-F238E27FC236}">
                  <a16:creationId xmlns:a16="http://schemas.microsoft.com/office/drawing/2014/main" id="{A3CC237F-B2A3-DE4A-B257-082DF5416BE6}"/>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 name="Freeform 14">
              <a:extLst>
                <a:ext uri="{FF2B5EF4-FFF2-40B4-BE49-F238E27FC236}">
                  <a16:creationId xmlns:a16="http://schemas.microsoft.com/office/drawing/2014/main" id="{793122E7-1225-6E42-A34B-5260F0BD9653}"/>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6" name="Donut 29">
              <a:extLst>
                <a:ext uri="{FF2B5EF4-FFF2-40B4-BE49-F238E27FC236}">
                  <a16:creationId xmlns:a16="http://schemas.microsoft.com/office/drawing/2014/main" id="{565B39F3-D019-4949-AD0A-5E91FA114D0E}"/>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7" name="Freeform 16">
              <a:extLst>
                <a:ext uri="{FF2B5EF4-FFF2-40B4-BE49-F238E27FC236}">
                  <a16:creationId xmlns:a16="http://schemas.microsoft.com/office/drawing/2014/main" id="{147BAC1C-35B8-A448-9A59-AAF5DDEA426A}"/>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8" name="Group 17">
            <a:extLst>
              <a:ext uri="{FF2B5EF4-FFF2-40B4-BE49-F238E27FC236}">
                <a16:creationId xmlns:a16="http://schemas.microsoft.com/office/drawing/2014/main" id="{F324B4D8-A1EF-634D-9B22-D225219B31A7}"/>
              </a:ext>
            </a:extLst>
          </p:cNvPr>
          <p:cNvGrpSpPr/>
          <p:nvPr/>
        </p:nvGrpSpPr>
        <p:grpSpPr>
          <a:xfrm>
            <a:off x="3988683" y="3942444"/>
            <a:ext cx="450997" cy="419914"/>
            <a:chOff x="1845718" y="5036280"/>
            <a:chExt cx="450997" cy="419914"/>
          </a:xfrm>
        </p:grpSpPr>
        <p:pic>
          <p:nvPicPr>
            <p:cNvPr id="19" name="Picture 3" descr="C:\Users\Lhakpa Wangyal\Desktop\Vector.gif">
              <a:extLst>
                <a:ext uri="{FF2B5EF4-FFF2-40B4-BE49-F238E27FC236}">
                  <a16:creationId xmlns:a16="http://schemas.microsoft.com/office/drawing/2014/main" id="{928183F9-E7D2-FF41-879D-47413E9CC767}"/>
                </a:ext>
              </a:extLst>
            </p:cNvPr>
            <p:cNvPicPr>
              <a:picLocks noChangeAspect="1" noChangeArrowheads="1"/>
            </p:cNvPicPr>
            <p:nvPr/>
          </p:nvPicPr>
          <p:blipFill>
            <a:blip r:embed="rId3" cstate="print"/>
            <a:srcRect/>
            <a:stretch>
              <a:fillRect/>
            </a:stretch>
          </p:blipFill>
          <p:spPr bwMode="auto">
            <a:xfrm>
              <a:off x="1845718" y="5036280"/>
              <a:ext cx="450997" cy="419914"/>
            </a:xfrm>
            <a:prstGeom prst="rect">
              <a:avLst/>
            </a:prstGeom>
            <a:noFill/>
          </p:spPr>
        </p:pic>
        <p:pic>
          <p:nvPicPr>
            <p:cNvPr id="20" name="Picture 3" descr="C:\Users\Lhakpa Wangyal\Desktop\Vector.gif">
              <a:extLst>
                <a:ext uri="{FF2B5EF4-FFF2-40B4-BE49-F238E27FC236}">
                  <a16:creationId xmlns:a16="http://schemas.microsoft.com/office/drawing/2014/main" id="{31FF77D8-E15E-514A-9BED-C2986DE47FA3}"/>
                </a:ext>
              </a:extLst>
            </p:cNvPr>
            <p:cNvPicPr>
              <a:picLocks noChangeAspect="1" noChangeArrowheads="1"/>
            </p:cNvPicPr>
            <p:nvPr/>
          </p:nvPicPr>
          <p:blipFill>
            <a:blip r:embed="rId3" cstate="print">
              <a:duotone>
                <a:prstClr val="black"/>
                <a:schemeClr val="bg2">
                  <a:lumMod val="60000"/>
                  <a:lumOff val="40000"/>
                  <a:tint val="45000"/>
                  <a:satMod val="400000"/>
                </a:schemeClr>
              </a:duotone>
            </a:blip>
            <a:srcRect l="28864" r="33272" b="78767"/>
            <a:stretch>
              <a:fillRect/>
            </a:stretch>
          </p:blipFill>
          <p:spPr bwMode="auto">
            <a:xfrm>
              <a:off x="1985832" y="5036280"/>
              <a:ext cx="170768" cy="89160"/>
            </a:xfrm>
            <a:prstGeom prst="rect">
              <a:avLst/>
            </a:prstGeom>
            <a:noFill/>
          </p:spPr>
        </p:pic>
      </p:grpSp>
      <p:grpSp>
        <p:nvGrpSpPr>
          <p:cNvPr id="29" name="Group 28">
            <a:extLst>
              <a:ext uri="{FF2B5EF4-FFF2-40B4-BE49-F238E27FC236}">
                <a16:creationId xmlns:a16="http://schemas.microsoft.com/office/drawing/2014/main" id="{5759C58D-74A0-8249-AE5D-596B8879FCF3}"/>
              </a:ext>
            </a:extLst>
          </p:cNvPr>
          <p:cNvGrpSpPr/>
          <p:nvPr/>
        </p:nvGrpSpPr>
        <p:grpSpPr>
          <a:xfrm>
            <a:off x="4597588" y="4240851"/>
            <a:ext cx="815321" cy="1352953"/>
            <a:chOff x="7195669" y="3765384"/>
            <a:chExt cx="815321" cy="1352953"/>
          </a:xfrm>
        </p:grpSpPr>
        <p:pic>
          <p:nvPicPr>
            <p:cNvPr id="22" name="Picture 21">
              <a:extLst>
                <a:ext uri="{FF2B5EF4-FFF2-40B4-BE49-F238E27FC236}">
                  <a16:creationId xmlns:a16="http://schemas.microsoft.com/office/drawing/2014/main" id="{7AE57E2E-93C0-564E-B2E3-78F16D9EB13E}"/>
                </a:ext>
              </a:extLst>
            </p:cNvPr>
            <p:cNvPicPr>
              <a:picLocks noChangeAspect="1"/>
            </p:cNvPicPr>
            <p:nvPr/>
          </p:nvPicPr>
          <p:blipFill rotWithShape="1">
            <a:blip r:embed="rId4"/>
            <a:srcRect b="9641"/>
            <a:stretch/>
          </p:blipFill>
          <p:spPr>
            <a:xfrm rot="5400000">
              <a:off x="7180581" y="4287928"/>
              <a:ext cx="952942" cy="707876"/>
            </a:xfrm>
            <a:prstGeom prst="rect">
              <a:avLst/>
            </a:prstGeom>
          </p:spPr>
        </p:pic>
        <p:sp>
          <p:nvSpPr>
            <p:cNvPr id="26" name="Right Arrow 25">
              <a:extLst>
                <a:ext uri="{FF2B5EF4-FFF2-40B4-BE49-F238E27FC236}">
                  <a16:creationId xmlns:a16="http://schemas.microsoft.com/office/drawing/2014/main" id="{5954BF88-7AD8-A044-B824-1A2C0664BF70}"/>
                </a:ext>
              </a:extLst>
            </p:cNvPr>
            <p:cNvSpPr/>
            <p:nvPr/>
          </p:nvSpPr>
          <p:spPr>
            <a:xfrm rot="3155175">
              <a:off x="6880582" y="4080471"/>
              <a:ext cx="693962" cy="6378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8CE92AD7-BF85-3B4E-8773-701932D73155}"/>
              </a:ext>
            </a:extLst>
          </p:cNvPr>
          <p:cNvGrpSpPr/>
          <p:nvPr/>
        </p:nvGrpSpPr>
        <p:grpSpPr>
          <a:xfrm>
            <a:off x="3717823" y="4387159"/>
            <a:ext cx="952942" cy="1174072"/>
            <a:chOff x="6417613" y="3889617"/>
            <a:chExt cx="952942" cy="1174072"/>
          </a:xfrm>
        </p:grpSpPr>
        <p:pic>
          <p:nvPicPr>
            <p:cNvPr id="25" name="Picture 24">
              <a:extLst>
                <a:ext uri="{FF2B5EF4-FFF2-40B4-BE49-F238E27FC236}">
                  <a16:creationId xmlns:a16="http://schemas.microsoft.com/office/drawing/2014/main" id="{47B4CE96-9C51-6E4A-AAD4-7894A5DF038B}"/>
                </a:ext>
              </a:extLst>
            </p:cNvPr>
            <p:cNvPicPr>
              <a:picLocks noChangeAspect="1"/>
            </p:cNvPicPr>
            <p:nvPr/>
          </p:nvPicPr>
          <p:blipFill rotWithShape="1">
            <a:blip r:embed="rId4"/>
            <a:srcRect b="9641"/>
            <a:stretch/>
          </p:blipFill>
          <p:spPr>
            <a:xfrm rot="20162643">
              <a:off x="6417613" y="4355813"/>
              <a:ext cx="952942" cy="707876"/>
            </a:xfrm>
            <a:prstGeom prst="rect">
              <a:avLst/>
            </a:prstGeom>
          </p:spPr>
        </p:pic>
        <p:sp>
          <p:nvSpPr>
            <p:cNvPr id="27" name="Right Arrow 26">
              <a:extLst>
                <a:ext uri="{FF2B5EF4-FFF2-40B4-BE49-F238E27FC236}">
                  <a16:creationId xmlns:a16="http://schemas.microsoft.com/office/drawing/2014/main" id="{5455DE8C-0C95-6347-A3CA-382B95E361E2}"/>
                </a:ext>
              </a:extLst>
            </p:cNvPr>
            <p:cNvSpPr/>
            <p:nvPr/>
          </p:nvSpPr>
          <p:spPr>
            <a:xfrm rot="5188328">
              <a:off x="6753210" y="4063787"/>
              <a:ext cx="414915" cy="665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83B87D3-6B5F-FC4E-98E9-1B3FDE1B4D83}"/>
              </a:ext>
            </a:extLst>
          </p:cNvPr>
          <p:cNvGrpSpPr/>
          <p:nvPr/>
        </p:nvGrpSpPr>
        <p:grpSpPr>
          <a:xfrm>
            <a:off x="4469754" y="4336503"/>
            <a:ext cx="1819638" cy="736025"/>
            <a:chOff x="7067835" y="3861036"/>
            <a:chExt cx="1819638" cy="736025"/>
          </a:xfrm>
        </p:grpSpPr>
        <p:pic>
          <p:nvPicPr>
            <p:cNvPr id="24" name="Picture 23">
              <a:extLst>
                <a:ext uri="{FF2B5EF4-FFF2-40B4-BE49-F238E27FC236}">
                  <a16:creationId xmlns:a16="http://schemas.microsoft.com/office/drawing/2014/main" id="{6F0798F1-7467-2D44-8CFB-4A88B330E286}"/>
                </a:ext>
              </a:extLst>
            </p:cNvPr>
            <p:cNvPicPr>
              <a:picLocks noChangeAspect="1"/>
            </p:cNvPicPr>
            <p:nvPr/>
          </p:nvPicPr>
          <p:blipFill rotWithShape="1">
            <a:blip r:embed="rId4"/>
            <a:srcRect b="9641"/>
            <a:stretch/>
          </p:blipFill>
          <p:spPr>
            <a:xfrm rot="11490130">
              <a:off x="7934531" y="3889185"/>
              <a:ext cx="952942" cy="707876"/>
            </a:xfrm>
            <a:prstGeom prst="rect">
              <a:avLst/>
            </a:prstGeom>
          </p:spPr>
        </p:pic>
        <p:sp>
          <p:nvSpPr>
            <p:cNvPr id="30" name="Right Arrow 29">
              <a:extLst>
                <a:ext uri="{FF2B5EF4-FFF2-40B4-BE49-F238E27FC236}">
                  <a16:creationId xmlns:a16="http://schemas.microsoft.com/office/drawing/2014/main" id="{77C61C31-994F-C547-B978-4D898E0E1F2E}"/>
                </a:ext>
              </a:extLst>
            </p:cNvPr>
            <p:cNvSpPr/>
            <p:nvPr/>
          </p:nvSpPr>
          <p:spPr>
            <a:xfrm rot="943929">
              <a:off x="7067835" y="3861036"/>
              <a:ext cx="973518"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A9C43A72-8E26-5D42-BF20-D46FE6F75C53}"/>
              </a:ext>
            </a:extLst>
          </p:cNvPr>
          <p:cNvGrpSpPr/>
          <p:nvPr/>
        </p:nvGrpSpPr>
        <p:grpSpPr>
          <a:xfrm>
            <a:off x="4502326" y="3353613"/>
            <a:ext cx="1491785" cy="952942"/>
            <a:chOff x="7100407" y="2878146"/>
            <a:chExt cx="1491785" cy="952942"/>
          </a:xfrm>
        </p:grpSpPr>
        <p:pic>
          <p:nvPicPr>
            <p:cNvPr id="23" name="Picture 22">
              <a:extLst>
                <a:ext uri="{FF2B5EF4-FFF2-40B4-BE49-F238E27FC236}">
                  <a16:creationId xmlns:a16="http://schemas.microsoft.com/office/drawing/2014/main" id="{9D6B8C6E-FCE5-7A4D-8E33-225013CEC5B6}"/>
                </a:ext>
              </a:extLst>
            </p:cNvPr>
            <p:cNvPicPr>
              <a:picLocks noChangeAspect="1"/>
            </p:cNvPicPr>
            <p:nvPr/>
          </p:nvPicPr>
          <p:blipFill rotWithShape="1">
            <a:blip r:embed="rId4"/>
            <a:srcRect b="9641"/>
            <a:stretch/>
          </p:blipFill>
          <p:spPr>
            <a:xfrm rot="4043519">
              <a:off x="7761783" y="3000679"/>
              <a:ext cx="952942" cy="707876"/>
            </a:xfrm>
            <a:prstGeom prst="rect">
              <a:avLst/>
            </a:prstGeom>
          </p:spPr>
        </p:pic>
        <p:sp>
          <p:nvSpPr>
            <p:cNvPr id="31" name="Right Arrow 30">
              <a:extLst>
                <a:ext uri="{FF2B5EF4-FFF2-40B4-BE49-F238E27FC236}">
                  <a16:creationId xmlns:a16="http://schemas.microsoft.com/office/drawing/2014/main" id="{4C8224FE-1CFC-D14D-9AF4-880423BB9141}"/>
                </a:ext>
              </a:extLst>
            </p:cNvPr>
            <p:cNvSpPr/>
            <p:nvPr/>
          </p:nvSpPr>
          <p:spPr>
            <a:xfrm rot="20909046">
              <a:off x="7100407" y="3460195"/>
              <a:ext cx="973518"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27EFF694-0F5D-7047-B14B-E35967C699BB}"/>
              </a:ext>
            </a:extLst>
          </p:cNvPr>
          <p:cNvGrpSpPr/>
          <p:nvPr/>
        </p:nvGrpSpPr>
        <p:grpSpPr>
          <a:xfrm>
            <a:off x="2998665" y="4296220"/>
            <a:ext cx="952942" cy="999488"/>
            <a:chOff x="5596746" y="3820753"/>
            <a:chExt cx="952942" cy="999488"/>
          </a:xfrm>
        </p:grpSpPr>
        <p:pic>
          <p:nvPicPr>
            <p:cNvPr id="21" name="Picture 20">
              <a:extLst>
                <a:ext uri="{FF2B5EF4-FFF2-40B4-BE49-F238E27FC236}">
                  <a16:creationId xmlns:a16="http://schemas.microsoft.com/office/drawing/2014/main" id="{C2024A57-B9F6-E243-B03D-8E7A46ED9115}"/>
                </a:ext>
              </a:extLst>
            </p:cNvPr>
            <p:cNvPicPr>
              <a:picLocks noChangeAspect="1"/>
            </p:cNvPicPr>
            <p:nvPr/>
          </p:nvPicPr>
          <p:blipFill rotWithShape="1">
            <a:blip r:embed="rId4"/>
            <a:srcRect b="9641"/>
            <a:stretch/>
          </p:blipFill>
          <p:spPr>
            <a:xfrm>
              <a:off x="5596746" y="4112365"/>
              <a:ext cx="952942" cy="707876"/>
            </a:xfrm>
            <a:prstGeom prst="rect">
              <a:avLst/>
            </a:prstGeom>
          </p:spPr>
        </p:pic>
        <p:sp>
          <p:nvSpPr>
            <p:cNvPr id="34" name="Right Arrow 33">
              <a:extLst>
                <a:ext uri="{FF2B5EF4-FFF2-40B4-BE49-F238E27FC236}">
                  <a16:creationId xmlns:a16="http://schemas.microsoft.com/office/drawing/2014/main" id="{4AF187FA-C931-4D4F-878D-A9BB37E8C616}"/>
                </a:ext>
              </a:extLst>
            </p:cNvPr>
            <p:cNvSpPr/>
            <p:nvPr/>
          </p:nvSpPr>
          <p:spPr>
            <a:xfrm rot="7314793">
              <a:off x="6314277" y="3986859"/>
              <a:ext cx="396000" cy="6378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2.5E-6 -3.33333E-6 L 2.5E-6 0.00028 C -0.01216 0.00695 0.00156 -0.00083 -0.0224 0.00528 C -0.02361 0.00556 -0.02986 0.00945 -0.0316 0.01111 C -0.03212 0.01223 -0.03281 0.01361 -0.03351 0.01445 C -0.0349 0.01556 -0.03611 0.01667 -0.0375 0.01723 L -0.04341 0.02667 C -0.0441 0.02723 -0.04479 0.02834 -0.04549 0.02917 C -0.04653 0.03139 -0.04757 0.03361 -0.04861 0.03528 C -0.04931 0.03667 -0.04983 0.03723 -0.0507 0.03861 C -0.05209 0.04139 -0.05174 0.04223 -0.0533 0.04723 C -0.05469 0.05167 -0.05469 0.04973 -0.05625 0.05334 C -0.05677 0.05528 -0.05747 0.05778 -0.05816 0.05945 C -0.0599 0.06473 -0.05886 0.06084 -0.06094 0.06528 C -0.06181 0.0675 -0.0625 0.06945 -0.0632 0.07139 L -0.06459 0.07473 C -0.06632 0.08389 -0.06528 0.07945 -0.06806 0.08695 L -0.06927 0.08945 C -0.07275 0.10667 -0.06841 0.08611 -0.0717 0.09861 C -0.07466 0.11028 -0.07101 0.09973 -0.07396 0.1075 C -0.07448 0.10945 -0.07483 0.11195 -0.07535 0.11361 C -0.0757 0.11528 -0.07604 0.11528 -0.07639 0.11667 C -0.07726 0.12 -0.07795 0.12639 -0.07882 0.12834 C -0.07917 0.12973 -0.07969 0.13 -0.08004 0.13167 C -0.08038 0.13334 -0.08073 0.13611 -0.08125 0.13778 C -0.08195 0.14 -0.08351 0.14361 -0.08351 0.14389 C -0.08403 0.14556 -0.08438 0.14806 -0.08472 0.14973 C -0.08681 0.15695 -0.08577 0.14556 -0.08837 0.16445 C -0.08924 0.17111 -0.08959 0.175 -0.0908 0.17973 C -0.09132 0.18223 -0.09202 0.18389 -0.09271 0.18584 C -0.09445 0.19028 -0.09618 0.19417 -0.09792 0.1975 C -0.10209 0.20611 -0.10035 0.20223 -0.10504 0.20945 C -0.10556 0.21056 -0.10608 0.21223 -0.1066 0.2125 C -0.10781 0.21417 -0.10903 0.21445 -0.11025 0.21556 C -0.11632 0.22139 -0.10886 0.21611 -0.11771 0.22167 L -0.13212 0.21861 C -0.13368 0.21834 -0.13525 0.21667 -0.13681 0.21556 C -0.13941 0.21445 -0.14184 0.21361 -0.14445 0.2125 C -0.14566 0.21111 -0.14844 0.20889 -0.15 0.20667 C -0.15035 0.20556 -0.1507 0.20445 -0.15104 0.20361 C -0.15174 0.2025 -0.15226 0.20167 -0.15278 0.20056 C -0.15677 0.19223 -0.15052 0.20417 -0.15556 0.19445 C -0.1566 0.19473 -0.16406 0.19611 -0.16667 0.20056 C -0.16736 0.20167 -0.16823 0.20445 -0.1691 0.20667 L -0.17014 0.20945 L -0.17136 0.2125 C -0.17309 0.22139 -0.17257 0.215 -0.17257 0.23361 L -0.17257 0.23445 " pathEditMode="relative" rAng="0" ptsTypes="AAAAAAAAAAAAAAAAAAAAAAAAAAAAAAAAAAAAAAAAAAAAAAAA">
                                      <p:cBhvr>
                                        <p:cTn id="25" dur="2000" fill="hold"/>
                                        <p:tgtEl>
                                          <p:spTgt spid="8"/>
                                        </p:tgtEl>
                                        <p:attrNameLst>
                                          <p:attrName>ppt_x</p:attrName>
                                          <p:attrName>ppt_y</p:attrName>
                                        </p:attrNameLst>
                                      </p:cBhvr>
                                      <p:rCtr x="-8646" y="11722"/>
                                    </p:animMotion>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 y="-152412"/>
            <a:ext cx="4590773" cy="952500"/>
          </a:xfrm>
        </p:spPr>
        <p:txBody>
          <a:bodyPr>
            <a:noAutofit/>
          </a:bodyPr>
          <a:lstStyle/>
          <a:p>
            <a:r>
              <a:rPr lang="en-US" sz="2000" b="1" dirty="0">
                <a:solidFill>
                  <a:srgbClr val="FFFF00"/>
                </a:solidFill>
              </a:rPr>
              <a:t>Continuous culture system </a:t>
            </a:r>
            <a:r>
              <a:rPr lang="en-US" sz="2000" b="1" dirty="0"/>
              <a:t>for obtaining the Foreign Gene Product</a:t>
            </a:r>
          </a:p>
        </p:txBody>
      </p:sp>
      <p:sp>
        <p:nvSpPr>
          <p:cNvPr id="3" name="Content Placeholder 2"/>
          <p:cNvSpPr>
            <a:spLocks noGrp="1"/>
          </p:cNvSpPr>
          <p:nvPr>
            <p:ph idx="1"/>
          </p:nvPr>
        </p:nvSpPr>
        <p:spPr>
          <a:xfrm>
            <a:off x="107504" y="800088"/>
            <a:ext cx="4464496" cy="4577692"/>
          </a:xfrm>
        </p:spPr>
        <p:txBody>
          <a:bodyPr>
            <a:noAutofit/>
          </a:bodyPr>
          <a:lstStyle/>
          <a:p>
            <a:pPr marL="212725" indent="-212725" algn="just"/>
            <a:r>
              <a:rPr lang="en-US" sz="1800" dirty="0"/>
              <a:t>In a </a:t>
            </a:r>
            <a:r>
              <a:rPr lang="en-US" sz="1800" b="1" dirty="0">
                <a:solidFill>
                  <a:srgbClr val="FFFF00"/>
                </a:solidFill>
              </a:rPr>
              <a:t>continuous culture system,</a:t>
            </a:r>
            <a:r>
              <a:rPr lang="en-US" sz="1800" dirty="0"/>
              <a:t> </a:t>
            </a:r>
            <a:r>
              <a:rPr lang="en-US" sz="1800" dirty="0">
                <a:solidFill>
                  <a:srgbClr val="FFFF00"/>
                </a:solidFill>
              </a:rPr>
              <a:t>medium is drained out from one side while fresh medium is added from the other </a:t>
            </a:r>
            <a:r>
              <a:rPr lang="en-US" sz="1800" dirty="0"/>
              <a:t>to maintain the cells in their physiologically most active log/exponential phase. </a:t>
            </a:r>
          </a:p>
          <a:p>
            <a:pPr marL="212725" indent="-212725" algn="just"/>
            <a:r>
              <a:rPr lang="en-US" sz="1800" b="1" dirty="0"/>
              <a:t>Continuous culture system</a:t>
            </a:r>
            <a:r>
              <a:rPr lang="en-US" sz="1800" dirty="0"/>
              <a:t> </a:t>
            </a:r>
            <a:r>
              <a:rPr lang="en-US" sz="1800" b="1" dirty="0">
                <a:solidFill>
                  <a:srgbClr val="FFFF00"/>
                </a:solidFill>
              </a:rPr>
              <a:t>produces a larger biomass</a:t>
            </a:r>
            <a:r>
              <a:rPr lang="en-US" sz="1800" dirty="0"/>
              <a:t> leading to higher yields of desired protein.</a:t>
            </a:r>
          </a:p>
        </p:txBody>
      </p:sp>
      <p:pic>
        <p:nvPicPr>
          <p:cNvPr id="1026" name="Picture 2" descr="Chemostat - Wikipedia">
            <a:extLst>
              <a:ext uri="{FF2B5EF4-FFF2-40B4-BE49-F238E27FC236}">
                <a16:creationId xmlns:a16="http://schemas.microsoft.com/office/drawing/2014/main" id="{DD04EB27-720A-0C41-A6D7-C08095A989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4" t="4142" r="5501" b="5740"/>
          <a:stretch/>
        </p:blipFill>
        <p:spPr bwMode="auto">
          <a:xfrm>
            <a:off x="4563592" y="315604"/>
            <a:ext cx="4343764" cy="400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7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a:extLst>
              <a:ext uri="{FF2B5EF4-FFF2-40B4-BE49-F238E27FC236}">
                <a16:creationId xmlns:a16="http://schemas.microsoft.com/office/drawing/2014/main" id="{202A273F-4E77-F540-BA47-700A338B1E7E}"/>
              </a:ext>
            </a:extLst>
          </p:cNvPr>
          <p:cNvSpPr txBox="1"/>
          <p:nvPr/>
        </p:nvSpPr>
        <p:spPr>
          <a:xfrm>
            <a:off x="38635" y="943152"/>
            <a:ext cx="1119858" cy="307777"/>
          </a:xfrm>
          <a:prstGeom prst="rect">
            <a:avLst/>
          </a:prstGeom>
          <a:noFill/>
        </p:spPr>
        <p:txBody>
          <a:bodyPr wrap="none" rtlCol="0">
            <a:spAutoFit/>
          </a:bodyPr>
          <a:lstStyle/>
          <a:p>
            <a:r>
              <a:rPr lang="en-US" sz="1400" b="1" dirty="0"/>
              <a:t>Foreign DNA</a:t>
            </a:r>
          </a:p>
        </p:txBody>
      </p:sp>
      <p:sp>
        <p:nvSpPr>
          <p:cNvPr id="11" name="Title 1"/>
          <p:cNvSpPr>
            <a:spLocks noGrp="1"/>
          </p:cNvSpPr>
          <p:nvPr>
            <p:ph type="title"/>
          </p:nvPr>
        </p:nvSpPr>
        <p:spPr>
          <a:xfrm>
            <a:off x="1179536" y="-35592"/>
            <a:ext cx="8181466" cy="541272"/>
          </a:xfrm>
        </p:spPr>
        <p:txBody>
          <a:bodyPr>
            <a:noAutofit/>
          </a:bodyPr>
          <a:lstStyle/>
          <a:p>
            <a:r>
              <a:rPr lang="en-US" sz="2800" b="1" dirty="0"/>
              <a:t>Principles and process of </a:t>
            </a:r>
            <a:r>
              <a:rPr lang="en-US" sz="2800" b="1" dirty="0" err="1"/>
              <a:t>rDNA</a:t>
            </a:r>
            <a:r>
              <a:rPr lang="en-US" sz="2800" b="1" dirty="0"/>
              <a:t> technology</a:t>
            </a:r>
          </a:p>
        </p:txBody>
      </p:sp>
      <p:pic>
        <p:nvPicPr>
          <p:cNvPr id="12" name="Picture 3" descr="C:\Users\Lhakpa Wangyal\Desktop\Vector.gif"/>
          <p:cNvPicPr>
            <a:picLocks noChangeAspect="1" noChangeArrowheads="1"/>
          </p:cNvPicPr>
          <p:nvPr/>
        </p:nvPicPr>
        <p:blipFill>
          <a:blip r:embed="rId2" cstate="print"/>
          <a:srcRect/>
          <a:stretch>
            <a:fillRect/>
          </a:stretch>
        </p:blipFill>
        <p:spPr bwMode="auto">
          <a:xfrm>
            <a:off x="6110702" y="649613"/>
            <a:ext cx="811381" cy="782523"/>
          </a:xfrm>
          <a:prstGeom prst="rect">
            <a:avLst/>
          </a:prstGeom>
          <a:noFill/>
        </p:spPr>
      </p:pic>
      <p:pic>
        <p:nvPicPr>
          <p:cNvPr id="13" name="Picture 4" descr="C:\Users\Lhakpa Wangyal\Desktop\Desired gene.gif"/>
          <p:cNvPicPr>
            <a:picLocks noChangeAspect="1" noChangeArrowheads="1"/>
          </p:cNvPicPr>
          <p:nvPr/>
        </p:nvPicPr>
        <p:blipFill>
          <a:blip r:embed="rId3" cstate="print">
            <a:duotone>
              <a:prstClr val="black"/>
              <a:schemeClr val="bg2">
                <a:lumMod val="60000"/>
                <a:lumOff val="40000"/>
                <a:tint val="45000"/>
                <a:satMod val="400000"/>
              </a:schemeClr>
            </a:duotone>
          </a:blip>
          <a:srcRect/>
          <a:stretch>
            <a:fillRect/>
          </a:stretch>
        </p:blipFill>
        <p:spPr bwMode="auto">
          <a:xfrm>
            <a:off x="666240" y="515510"/>
            <a:ext cx="1044329" cy="175578"/>
          </a:xfrm>
          <a:prstGeom prst="rect">
            <a:avLst/>
          </a:prstGeom>
          <a:noFill/>
          <a:effectLst>
            <a:glow rad="2540">
              <a:schemeClr val="accent5">
                <a:satMod val="175000"/>
              </a:schemeClr>
            </a:glow>
          </a:effectLst>
        </p:spPr>
      </p:pic>
      <p:pic>
        <p:nvPicPr>
          <p:cNvPr id="14" name="Picture 4" descr="C:\Users\Lhakpa Wangyal\Desktop\Desired gene.gif"/>
          <p:cNvPicPr>
            <a:picLocks noChangeAspect="1" noChangeArrowheads="1"/>
          </p:cNvPicPr>
          <p:nvPr/>
        </p:nvPicPr>
        <p:blipFill>
          <a:blip r:embed="rId3" cstate="print">
            <a:duotone>
              <a:prstClr val="black"/>
              <a:schemeClr val="bg2">
                <a:lumMod val="60000"/>
                <a:lumOff val="40000"/>
                <a:tint val="45000"/>
                <a:satMod val="400000"/>
              </a:schemeClr>
            </a:duotone>
          </a:blip>
          <a:srcRect r="58824"/>
          <a:stretch>
            <a:fillRect/>
          </a:stretch>
        </p:blipFill>
        <p:spPr bwMode="auto">
          <a:xfrm>
            <a:off x="317897" y="794099"/>
            <a:ext cx="432038" cy="176403"/>
          </a:xfrm>
          <a:prstGeom prst="rect">
            <a:avLst/>
          </a:prstGeom>
          <a:noFill/>
          <a:effectLst>
            <a:glow rad="2540">
              <a:schemeClr val="accent5">
                <a:satMod val="175000"/>
              </a:schemeClr>
            </a:glow>
          </a:effectLst>
        </p:spPr>
      </p:pic>
      <p:pic>
        <p:nvPicPr>
          <p:cNvPr id="15" name="Picture 4" descr="C:\Users\Lhakpa Wangyal\Desktop\Desired gene.gif"/>
          <p:cNvPicPr>
            <a:picLocks noChangeAspect="1" noChangeArrowheads="1"/>
          </p:cNvPicPr>
          <p:nvPr/>
        </p:nvPicPr>
        <p:blipFill>
          <a:blip r:embed="rId3" cstate="print">
            <a:duotone>
              <a:prstClr val="black"/>
              <a:schemeClr val="bg2">
                <a:lumMod val="60000"/>
                <a:lumOff val="40000"/>
                <a:tint val="45000"/>
                <a:satMod val="400000"/>
              </a:schemeClr>
            </a:duotone>
          </a:blip>
          <a:srcRect l="29412" r="52941"/>
          <a:stretch>
            <a:fillRect/>
          </a:stretch>
        </p:blipFill>
        <p:spPr bwMode="auto">
          <a:xfrm>
            <a:off x="1128474" y="785446"/>
            <a:ext cx="247113" cy="205361"/>
          </a:xfrm>
          <a:prstGeom prst="rect">
            <a:avLst/>
          </a:prstGeom>
          <a:noFill/>
          <a:effectLst>
            <a:glow rad="2540">
              <a:schemeClr val="accent5">
                <a:satMod val="175000"/>
              </a:schemeClr>
            </a:glow>
          </a:effectLst>
        </p:spPr>
      </p:pic>
      <p:pic>
        <p:nvPicPr>
          <p:cNvPr id="16" name="Picture 4" descr="C:\Users\Lhakpa Wangyal\Desktop\Desired gene.gif"/>
          <p:cNvPicPr>
            <a:picLocks noChangeAspect="1" noChangeArrowheads="1"/>
          </p:cNvPicPr>
          <p:nvPr/>
        </p:nvPicPr>
        <p:blipFill>
          <a:blip r:embed="rId3" cstate="print">
            <a:duotone>
              <a:prstClr val="black"/>
              <a:schemeClr val="bg2">
                <a:lumMod val="60000"/>
                <a:lumOff val="40000"/>
                <a:tint val="45000"/>
                <a:satMod val="400000"/>
              </a:schemeClr>
            </a:duotone>
          </a:blip>
          <a:srcRect l="20589" r="38236"/>
          <a:stretch>
            <a:fillRect/>
          </a:stretch>
        </p:blipFill>
        <p:spPr bwMode="auto">
          <a:xfrm>
            <a:off x="1900898" y="788444"/>
            <a:ext cx="576597" cy="235427"/>
          </a:xfrm>
          <a:prstGeom prst="rect">
            <a:avLst/>
          </a:prstGeom>
          <a:noFill/>
          <a:effectLst>
            <a:glow rad="2540">
              <a:schemeClr val="accent5">
                <a:satMod val="175000"/>
              </a:schemeClr>
            </a:glow>
          </a:effectLst>
        </p:spPr>
      </p:pic>
      <p:pic>
        <p:nvPicPr>
          <p:cNvPr id="17" name="Picture 3" descr="C:\Users\Lhakpa Wangyal\Desktop\Vector.gif"/>
          <p:cNvPicPr>
            <a:picLocks noChangeAspect="1" noChangeArrowheads="1"/>
          </p:cNvPicPr>
          <p:nvPr/>
        </p:nvPicPr>
        <p:blipFill>
          <a:blip r:embed="rId2" cstate="print"/>
          <a:srcRect/>
          <a:stretch>
            <a:fillRect/>
          </a:stretch>
        </p:blipFill>
        <p:spPr bwMode="auto">
          <a:xfrm rot="5784286">
            <a:off x="6776845" y="1101771"/>
            <a:ext cx="982373" cy="947432"/>
          </a:xfrm>
          <a:prstGeom prst="blockArc">
            <a:avLst>
              <a:gd name="adj1" fmla="val 10800000"/>
              <a:gd name="adj2" fmla="val 9383421"/>
              <a:gd name="adj3" fmla="val 20110"/>
            </a:avLst>
          </a:prstGeom>
          <a:noFill/>
        </p:spPr>
      </p:pic>
      <p:grpSp>
        <p:nvGrpSpPr>
          <p:cNvPr id="18" name="Group 17"/>
          <p:cNvGrpSpPr/>
          <p:nvPr/>
        </p:nvGrpSpPr>
        <p:grpSpPr>
          <a:xfrm>
            <a:off x="7728860" y="1462011"/>
            <a:ext cx="969695" cy="902120"/>
            <a:chOff x="4211960" y="1557115"/>
            <a:chExt cx="1717264" cy="1660425"/>
          </a:xfrm>
        </p:grpSpPr>
        <p:pic>
          <p:nvPicPr>
            <p:cNvPr id="19"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20"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nvGrpSpPr>
          <p:cNvPr id="22" name="Group 37"/>
          <p:cNvGrpSpPr/>
          <p:nvPr/>
        </p:nvGrpSpPr>
        <p:grpSpPr>
          <a:xfrm>
            <a:off x="666240" y="2335853"/>
            <a:ext cx="2383842" cy="1082544"/>
            <a:chOff x="250376" y="2187720"/>
            <a:chExt cx="4141032" cy="2016224"/>
          </a:xfrm>
        </p:grpSpPr>
        <p:sp>
          <p:nvSpPr>
            <p:cNvPr id="26" name="Rounded Rectangle 25"/>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7" name="Rounded Rectangle 26"/>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8" name="Rounded Rectangle 27"/>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9" name="Freeform 28"/>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30" name="Donut 29"/>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31" name="Freeform 30"/>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32" name="Group 31"/>
          <p:cNvGrpSpPr/>
          <p:nvPr/>
        </p:nvGrpSpPr>
        <p:grpSpPr>
          <a:xfrm>
            <a:off x="1076835" y="4012415"/>
            <a:ext cx="1614046" cy="553329"/>
            <a:chOff x="3779912" y="3729980"/>
            <a:chExt cx="2664296" cy="1296144"/>
          </a:xfrm>
        </p:grpSpPr>
        <p:grpSp>
          <p:nvGrpSpPr>
            <p:cNvPr id="33" name="Group 41"/>
            <p:cNvGrpSpPr/>
            <p:nvPr/>
          </p:nvGrpSpPr>
          <p:grpSpPr>
            <a:xfrm>
              <a:off x="3779912" y="3729980"/>
              <a:ext cx="2664296" cy="1296144"/>
              <a:chOff x="250376" y="2187720"/>
              <a:chExt cx="4141032" cy="2016224"/>
            </a:xfrm>
          </p:grpSpPr>
          <p:sp>
            <p:nvSpPr>
              <p:cNvPr id="37" name="Rounded Rectangle 36"/>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38" name="Rounded Rectangle 37"/>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39" name="Rounded Rectangle 38"/>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40" name="Freeform 39"/>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41" name="Donut 40"/>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42" name="Freeform 41"/>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34" name="Group 48"/>
            <p:cNvGrpSpPr/>
            <p:nvPr/>
          </p:nvGrpSpPr>
          <p:grpSpPr>
            <a:xfrm>
              <a:off x="4932040" y="4162028"/>
              <a:ext cx="504056" cy="504056"/>
              <a:chOff x="4211960" y="1557115"/>
              <a:chExt cx="1717264" cy="1660425"/>
            </a:xfrm>
          </p:grpSpPr>
          <p:pic>
            <p:nvPicPr>
              <p:cNvPr id="35"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36"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43" name="Group 42"/>
          <p:cNvGrpSpPr/>
          <p:nvPr/>
        </p:nvGrpSpPr>
        <p:grpSpPr>
          <a:xfrm>
            <a:off x="1076835" y="4784822"/>
            <a:ext cx="1614046" cy="553329"/>
            <a:chOff x="3779912" y="3729980"/>
            <a:chExt cx="2664296" cy="1296144"/>
          </a:xfrm>
        </p:grpSpPr>
        <p:grpSp>
          <p:nvGrpSpPr>
            <p:cNvPr id="44" name="Group 53"/>
            <p:cNvGrpSpPr/>
            <p:nvPr/>
          </p:nvGrpSpPr>
          <p:grpSpPr>
            <a:xfrm>
              <a:off x="3779912" y="3729980"/>
              <a:ext cx="2664296" cy="1296144"/>
              <a:chOff x="250376" y="2187720"/>
              <a:chExt cx="4141032" cy="2016224"/>
            </a:xfrm>
          </p:grpSpPr>
          <p:sp>
            <p:nvSpPr>
              <p:cNvPr id="48" name="Rounded Rectangle 47"/>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49" name="Rounded Rectangle 48"/>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50" name="Rounded Rectangle 49"/>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51" name="Freeform 50"/>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52" name="Donut 51"/>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53" name="Freeform 52"/>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45" name="Group 54"/>
            <p:cNvGrpSpPr/>
            <p:nvPr/>
          </p:nvGrpSpPr>
          <p:grpSpPr>
            <a:xfrm>
              <a:off x="4932040" y="4162028"/>
              <a:ext cx="504056" cy="504056"/>
              <a:chOff x="4211960" y="1557115"/>
              <a:chExt cx="1717264" cy="1660425"/>
            </a:xfrm>
          </p:grpSpPr>
          <p:pic>
            <p:nvPicPr>
              <p:cNvPr id="46"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47"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54" name="Group 53"/>
          <p:cNvGrpSpPr/>
          <p:nvPr/>
        </p:nvGrpSpPr>
        <p:grpSpPr>
          <a:xfrm>
            <a:off x="3131840" y="3433564"/>
            <a:ext cx="821031" cy="440049"/>
            <a:chOff x="3779912" y="3729980"/>
            <a:chExt cx="2664296" cy="1296144"/>
          </a:xfrm>
        </p:grpSpPr>
        <p:grpSp>
          <p:nvGrpSpPr>
            <p:cNvPr id="55" name="Group 64"/>
            <p:cNvGrpSpPr/>
            <p:nvPr/>
          </p:nvGrpSpPr>
          <p:grpSpPr>
            <a:xfrm>
              <a:off x="3779912" y="3729980"/>
              <a:ext cx="2664296" cy="1296144"/>
              <a:chOff x="250376" y="2187720"/>
              <a:chExt cx="4141032" cy="2016224"/>
            </a:xfrm>
          </p:grpSpPr>
          <p:sp>
            <p:nvSpPr>
              <p:cNvPr id="59" name="Rounded Rectangle 58"/>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60" name="Rounded Rectangle 59"/>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61" name="Rounded Rectangle 60"/>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62" name="Freeform 61"/>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63" name="Donut 62"/>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64" name="Freeform 63"/>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56" name="Group 65"/>
            <p:cNvGrpSpPr/>
            <p:nvPr/>
          </p:nvGrpSpPr>
          <p:grpSpPr>
            <a:xfrm>
              <a:off x="4932040" y="4162028"/>
              <a:ext cx="504056" cy="504056"/>
              <a:chOff x="4211960" y="1557115"/>
              <a:chExt cx="1717264" cy="1660425"/>
            </a:xfrm>
          </p:grpSpPr>
          <p:pic>
            <p:nvPicPr>
              <p:cNvPr id="57"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58"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65" name="Group 64"/>
          <p:cNvGrpSpPr/>
          <p:nvPr/>
        </p:nvGrpSpPr>
        <p:grpSpPr>
          <a:xfrm>
            <a:off x="3131840" y="3942787"/>
            <a:ext cx="821031" cy="440049"/>
            <a:chOff x="3779912" y="3729980"/>
            <a:chExt cx="2664296" cy="1296144"/>
          </a:xfrm>
        </p:grpSpPr>
        <p:grpSp>
          <p:nvGrpSpPr>
            <p:cNvPr id="66" name="Group 75"/>
            <p:cNvGrpSpPr/>
            <p:nvPr/>
          </p:nvGrpSpPr>
          <p:grpSpPr>
            <a:xfrm>
              <a:off x="3779912" y="3729980"/>
              <a:ext cx="2664296" cy="1296144"/>
              <a:chOff x="250376" y="2187720"/>
              <a:chExt cx="4141032" cy="2016224"/>
            </a:xfrm>
          </p:grpSpPr>
          <p:sp>
            <p:nvSpPr>
              <p:cNvPr id="70" name="Rounded Rectangle 69"/>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71" name="Rounded Rectangle 70"/>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72" name="Rounded Rectangle 71"/>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73" name="Freeform 72"/>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74" name="Donut 73"/>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75" name="Freeform 74"/>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67" name="Group 76"/>
            <p:cNvGrpSpPr/>
            <p:nvPr/>
          </p:nvGrpSpPr>
          <p:grpSpPr>
            <a:xfrm>
              <a:off x="4932040" y="4162028"/>
              <a:ext cx="504056" cy="504056"/>
              <a:chOff x="4211960" y="1557115"/>
              <a:chExt cx="1717264" cy="1660425"/>
            </a:xfrm>
          </p:grpSpPr>
          <p:pic>
            <p:nvPicPr>
              <p:cNvPr id="68"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69"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pic>
        <p:nvPicPr>
          <p:cNvPr id="76" name="Picture 75" descr="images.gif"/>
          <p:cNvPicPr>
            <a:picLocks noChangeAspect="1"/>
          </p:cNvPicPr>
          <p:nvPr/>
        </p:nvPicPr>
        <p:blipFill>
          <a:blip r:embed="rId4" cstate="print"/>
          <a:stretch>
            <a:fillRect/>
          </a:stretch>
        </p:blipFill>
        <p:spPr>
          <a:xfrm rot="3033705">
            <a:off x="6947279" y="1075835"/>
            <a:ext cx="1349942" cy="368166"/>
          </a:xfrm>
          <a:prstGeom prst="rect">
            <a:avLst/>
          </a:prstGeom>
        </p:spPr>
      </p:pic>
      <p:pic>
        <p:nvPicPr>
          <p:cNvPr id="77" name="Picture 76" descr="scissor.gif"/>
          <p:cNvPicPr>
            <a:picLocks noChangeAspect="1"/>
          </p:cNvPicPr>
          <p:nvPr/>
        </p:nvPicPr>
        <p:blipFill>
          <a:blip r:embed="rId5" cstate="print"/>
          <a:stretch>
            <a:fillRect/>
          </a:stretch>
        </p:blipFill>
        <p:spPr>
          <a:xfrm rot="5400000">
            <a:off x="1157569" y="361942"/>
            <a:ext cx="592188" cy="592186"/>
          </a:xfrm>
          <a:prstGeom prst="rect">
            <a:avLst/>
          </a:prstGeom>
        </p:spPr>
      </p:pic>
      <p:pic>
        <p:nvPicPr>
          <p:cNvPr id="78" name="Picture 77" descr="scissor.gif"/>
          <p:cNvPicPr>
            <a:picLocks noChangeAspect="1"/>
          </p:cNvPicPr>
          <p:nvPr/>
        </p:nvPicPr>
        <p:blipFill>
          <a:blip r:embed="rId5" cstate="print"/>
          <a:stretch>
            <a:fillRect/>
          </a:stretch>
        </p:blipFill>
        <p:spPr>
          <a:xfrm rot="3609833">
            <a:off x="6722935" y="654304"/>
            <a:ext cx="773138" cy="773139"/>
          </a:xfrm>
          <a:prstGeom prst="rect">
            <a:avLst/>
          </a:prstGeom>
        </p:spPr>
      </p:pic>
      <p:grpSp>
        <p:nvGrpSpPr>
          <p:cNvPr id="79" name="Group 78"/>
          <p:cNvGrpSpPr/>
          <p:nvPr/>
        </p:nvGrpSpPr>
        <p:grpSpPr>
          <a:xfrm>
            <a:off x="3131840" y="4442640"/>
            <a:ext cx="821031" cy="440049"/>
            <a:chOff x="3779912" y="3729980"/>
            <a:chExt cx="2664296" cy="1296144"/>
          </a:xfrm>
        </p:grpSpPr>
        <p:grpSp>
          <p:nvGrpSpPr>
            <p:cNvPr id="80" name="Group 89"/>
            <p:cNvGrpSpPr/>
            <p:nvPr/>
          </p:nvGrpSpPr>
          <p:grpSpPr>
            <a:xfrm>
              <a:off x="3779912" y="3729980"/>
              <a:ext cx="2664296" cy="1296144"/>
              <a:chOff x="250376" y="2187720"/>
              <a:chExt cx="4141032" cy="2016224"/>
            </a:xfrm>
          </p:grpSpPr>
          <p:sp>
            <p:nvSpPr>
              <p:cNvPr id="84" name="Rounded Rectangle 83"/>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85" name="Rounded Rectangle 84"/>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86" name="Rounded Rectangle 85"/>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87" name="Freeform 86"/>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88" name="Donut 87"/>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89" name="Freeform 88"/>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81" name="Group 90"/>
            <p:cNvGrpSpPr/>
            <p:nvPr/>
          </p:nvGrpSpPr>
          <p:grpSpPr>
            <a:xfrm>
              <a:off x="4932040" y="4162028"/>
              <a:ext cx="504056" cy="504056"/>
              <a:chOff x="4211960" y="1557115"/>
              <a:chExt cx="1717264" cy="1660425"/>
            </a:xfrm>
          </p:grpSpPr>
          <p:pic>
            <p:nvPicPr>
              <p:cNvPr id="82"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83"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90" name="Group 89"/>
          <p:cNvGrpSpPr/>
          <p:nvPr/>
        </p:nvGrpSpPr>
        <p:grpSpPr>
          <a:xfrm>
            <a:off x="3131840" y="5005850"/>
            <a:ext cx="821031" cy="440049"/>
            <a:chOff x="3779912" y="3729980"/>
            <a:chExt cx="2664296" cy="1296144"/>
          </a:xfrm>
        </p:grpSpPr>
        <p:grpSp>
          <p:nvGrpSpPr>
            <p:cNvPr id="91" name="Group 100"/>
            <p:cNvGrpSpPr/>
            <p:nvPr/>
          </p:nvGrpSpPr>
          <p:grpSpPr>
            <a:xfrm>
              <a:off x="3779912" y="3729980"/>
              <a:ext cx="2664296" cy="1296144"/>
              <a:chOff x="250376" y="2187720"/>
              <a:chExt cx="4141032" cy="2016224"/>
            </a:xfrm>
          </p:grpSpPr>
          <p:sp>
            <p:nvSpPr>
              <p:cNvPr id="95" name="Rounded Rectangle 94"/>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96" name="Rounded Rectangle 95"/>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97" name="Rounded Rectangle 96"/>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98" name="Freeform 97"/>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99" name="Donut 98"/>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00" name="Freeform 99"/>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92" name="Group 101"/>
            <p:cNvGrpSpPr/>
            <p:nvPr/>
          </p:nvGrpSpPr>
          <p:grpSpPr>
            <a:xfrm>
              <a:off x="4932040" y="4162028"/>
              <a:ext cx="504056" cy="504056"/>
              <a:chOff x="4211960" y="1557115"/>
              <a:chExt cx="1717264" cy="1660425"/>
            </a:xfrm>
          </p:grpSpPr>
          <p:pic>
            <p:nvPicPr>
              <p:cNvPr id="93" name="Picture 3" descr="C:\Users\Lhakpa Wangyal\Desktop\Vector.gif"/>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94" name="Picture 3" descr="C:\Users\Lhakpa Wangyal\Desktop\Vector.gif"/>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2" name="Group 1">
            <a:extLst>
              <a:ext uri="{FF2B5EF4-FFF2-40B4-BE49-F238E27FC236}">
                <a16:creationId xmlns:a16="http://schemas.microsoft.com/office/drawing/2014/main" id="{AF1A0EA0-54FD-064F-AF81-59827F405F78}"/>
              </a:ext>
            </a:extLst>
          </p:cNvPr>
          <p:cNvGrpSpPr/>
          <p:nvPr/>
        </p:nvGrpSpPr>
        <p:grpSpPr>
          <a:xfrm>
            <a:off x="1632663" y="2778707"/>
            <a:ext cx="450997" cy="419914"/>
            <a:chOff x="1845718" y="5036280"/>
            <a:chExt cx="450997" cy="419914"/>
          </a:xfrm>
        </p:grpSpPr>
        <p:pic>
          <p:nvPicPr>
            <p:cNvPr id="102" name="Picture 3" descr="C:\Users\Lhakpa Wangyal\Desktop\Vector.gif">
              <a:extLst>
                <a:ext uri="{FF2B5EF4-FFF2-40B4-BE49-F238E27FC236}">
                  <a16:creationId xmlns:a16="http://schemas.microsoft.com/office/drawing/2014/main" id="{B35222B5-07A5-A140-8E02-26DA6D87DEBB}"/>
                </a:ext>
              </a:extLst>
            </p:cNvPr>
            <p:cNvPicPr>
              <a:picLocks noChangeAspect="1" noChangeArrowheads="1"/>
            </p:cNvPicPr>
            <p:nvPr/>
          </p:nvPicPr>
          <p:blipFill>
            <a:blip r:embed="rId2" cstate="print"/>
            <a:srcRect/>
            <a:stretch>
              <a:fillRect/>
            </a:stretch>
          </p:blipFill>
          <p:spPr bwMode="auto">
            <a:xfrm>
              <a:off x="1845718" y="5036280"/>
              <a:ext cx="450997" cy="419914"/>
            </a:xfrm>
            <a:prstGeom prst="rect">
              <a:avLst/>
            </a:prstGeom>
            <a:noFill/>
          </p:spPr>
        </p:pic>
        <p:pic>
          <p:nvPicPr>
            <p:cNvPr id="103" name="Picture 3" descr="C:\Users\Lhakpa Wangyal\Desktop\Vector.gif">
              <a:extLst>
                <a:ext uri="{FF2B5EF4-FFF2-40B4-BE49-F238E27FC236}">
                  <a16:creationId xmlns:a16="http://schemas.microsoft.com/office/drawing/2014/main" id="{9A881ED7-E8AC-7D4E-A7AB-2480C4884A49}"/>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1985832" y="5036280"/>
              <a:ext cx="170768" cy="89160"/>
            </a:xfrm>
            <a:prstGeom prst="rect">
              <a:avLst/>
            </a:prstGeom>
            <a:noFill/>
          </p:spPr>
        </p:pic>
      </p:grpSp>
      <p:sp>
        <p:nvSpPr>
          <p:cNvPr id="101" name="TextBox 100">
            <a:extLst>
              <a:ext uri="{FF2B5EF4-FFF2-40B4-BE49-F238E27FC236}">
                <a16:creationId xmlns:a16="http://schemas.microsoft.com/office/drawing/2014/main" id="{BD5E5FDE-34BB-0541-BFE4-C483B855E592}"/>
              </a:ext>
            </a:extLst>
          </p:cNvPr>
          <p:cNvSpPr txBox="1"/>
          <p:nvPr/>
        </p:nvSpPr>
        <p:spPr>
          <a:xfrm>
            <a:off x="758455" y="946944"/>
            <a:ext cx="1125403" cy="523220"/>
          </a:xfrm>
          <a:prstGeom prst="rect">
            <a:avLst/>
          </a:prstGeom>
          <a:noFill/>
        </p:spPr>
        <p:txBody>
          <a:bodyPr wrap="square" rtlCol="0">
            <a:spAutoFit/>
          </a:bodyPr>
          <a:lstStyle/>
          <a:p>
            <a:pPr algn="ctr"/>
            <a:r>
              <a:rPr lang="en-US" sz="1400" b="1" dirty="0"/>
              <a:t>Desirable DNA</a:t>
            </a:r>
          </a:p>
        </p:txBody>
      </p:sp>
      <p:sp>
        <p:nvSpPr>
          <p:cNvPr id="104" name="TextBox 103">
            <a:extLst>
              <a:ext uri="{FF2B5EF4-FFF2-40B4-BE49-F238E27FC236}">
                <a16:creationId xmlns:a16="http://schemas.microsoft.com/office/drawing/2014/main" id="{C94C7318-797C-144C-8DED-22AAEC3FAA5B}"/>
              </a:ext>
            </a:extLst>
          </p:cNvPr>
          <p:cNvSpPr txBox="1"/>
          <p:nvPr/>
        </p:nvSpPr>
        <p:spPr>
          <a:xfrm>
            <a:off x="5837508" y="1335722"/>
            <a:ext cx="1111971" cy="523220"/>
          </a:xfrm>
          <a:prstGeom prst="rect">
            <a:avLst/>
          </a:prstGeom>
          <a:noFill/>
        </p:spPr>
        <p:txBody>
          <a:bodyPr wrap="none" rtlCol="0">
            <a:spAutoFit/>
          </a:bodyPr>
          <a:lstStyle/>
          <a:p>
            <a:r>
              <a:rPr lang="en-US" sz="1400" b="1" dirty="0"/>
              <a:t>Vector DNA </a:t>
            </a:r>
          </a:p>
          <a:p>
            <a:pPr algn="ctr"/>
            <a:r>
              <a:rPr lang="en-US" sz="1400" dirty="0"/>
              <a:t>(Plasmid)</a:t>
            </a:r>
          </a:p>
        </p:txBody>
      </p:sp>
      <p:sp>
        <p:nvSpPr>
          <p:cNvPr id="105" name="TextBox 104">
            <a:extLst>
              <a:ext uri="{FF2B5EF4-FFF2-40B4-BE49-F238E27FC236}">
                <a16:creationId xmlns:a16="http://schemas.microsoft.com/office/drawing/2014/main" id="{FAFB0223-0265-364D-BFC2-8913F027B7E0}"/>
              </a:ext>
            </a:extLst>
          </p:cNvPr>
          <p:cNvSpPr txBox="1"/>
          <p:nvPr/>
        </p:nvSpPr>
        <p:spPr>
          <a:xfrm>
            <a:off x="6934605" y="477669"/>
            <a:ext cx="2558204" cy="307777"/>
          </a:xfrm>
          <a:prstGeom prst="rect">
            <a:avLst/>
          </a:prstGeom>
          <a:noFill/>
        </p:spPr>
        <p:txBody>
          <a:bodyPr wrap="square" rtlCol="0">
            <a:spAutoFit/>
          </a:bodyPr>
          <a:lstStyle/>
          <a:p>
            <a:r>
              <a:rPr lang="en-US" sz="1400" b="1" dirty="0"/>
              <a:t>Restriction endonuclease</a:t>
            </a:r>
          </a:p>
        </p:txBody>
      </p:sp>
      <p:sp>
        <p:nvSpPr>
          <p:cNvPr id="106" name="TextBox 105">
            <a:extLst>
              <a:ext uri="{FF2B5EF4-FFF2-40B4-BE49-F238E27FC236}">
                <a16:creationId xmlns:a16="http://schemas.microsoft.com/office/drawing/2014/main" id="{2BDD02B3-EC66-B24F-9197-11D874BB6545}"/>
              </a:ext>
            </a:extLst>
          </p:cNvPr>
          <p:cNvSpPr txBox="1"/>
          <p:nvPr/>
        </p:nvSpPr>
        <p:spPr>
          <a:xfrm>
            <a:off x="5508104" y="1967199"/>
            <a:ext cx="3384375" cy="523220"/>
          </a:xfrm>
          <a:prstGeom prst="rect">
            <a:avLst/>
          </a:prstGeom>
          <a:noFill/>
        </p:spPr>
        <p:txBody>
          <a:bodyPr wrap="square" rtlCol="0">
            <a:spAutoFit/>
          </a:bodyPr>
          <a:lstStyle/>
          <a:p>
            <a:pPr algn="ctr"/>
            <a:r>
              <a:rPr lang="en-US" sz="1400" b="1" dirty="0"/>
              <a:t>Ligase</a:t>
            </a:r>
          </a:p>
          <a:p>
            <a:pPr algn="ctr"/>
            <a:r>
              <a:rPr lang="en-US" sz="1400" dirty="0"/>
              <a:t>(Join foreign/desirable DNA to plasmid)</a:t>
            </a:r>
          </a:p>
        </p:txBody>
      </p:sp>
      <p:sp>
        <p:nvSpPr>
          <p:cNvPr id="107" name="Rectangle 106">
            <a:extLst>
              <a:ext uri="{FF2B5EF4-FFF2-40B4-BE49-F238E27FC236}">
                <a16:creationId xmlns:a16="http://schemas.microsoft.com/office/drawing/2014/main" id="{9921A0FE-0ECB-EE44-A306-BB5315F10F15}"/>
              </a:ext>
            </a:extLst>
          </p:cNvPr>
          <p:cNvSpPr/>
          <p:nvPr/>
        </p:nvSpPr>
        <p:spPr>
          <a:xfrm>
            <a:off x="6887847" y="1917931"/>
            <a:ext cx="819456" cy="400110"/>
          </a:xfrm>
          <a:prstGeom prst="rect">
            <a:avLst/>
          </a:prstGeom>
        </p:spPr>
        <p:txBody>
          <a:bodyPr wrap="none">
            <a:spAutoFit/>
          </a:bodyPr>
          <a:lstStyle/>
          <a:p>
            <a:r>
              <a:rPr lang="en-US" sz="2000" b="1" dirty="0" err="1"/>
              <a:t>rDNA</a:t>
            </a:r>
            <a:r>
              <a:rPr lang="en-US" sz="2000" b="1" dirty="0"/>
              <a:t> </a:t>
            </a:r>
            <a:endParaRPr lang="en-US" sz="2000" dirty="0"/>
          </a:p>
        </p:txBody>
      </p:sp>
      <p:sp>
        <p:nvSpPr>
          <p:cNvPr id="108" name="TextBox 107">
            <a:extLst>
              <a:ext uri="{FF2B5EF4-FFF2-40B4-BE49-F238E27FC236}">
                <a16:creationId xmlns:a16="http://schemas.microsoft.com/office/drawing/2014/main" id="{6684B2AF-D2A9-C54C-BF80-CDDD569456C5}"/>
              </a:ext>
            </a:extLst>
          </p:cNvPr>
          <p:cNvSpPr txBox="1"/>
          <p:nvPr/>
        </p:nvSpPr>
        <p:spPr>
          <a:xfrm>
            <a:off x="102819" y="3422879"/>
            <a:ext cx="3386575" cy="523220"/>
          </a:xfrm>
          <a:prstGeom prst="rect">
            <a:avLst/>
          </a:prstGeom>
          <a:noFill/>
        </p:spPr>
        <p:txBody>
          <a:bodyPr wrap="square" rtlCol="0">
            <a:spAutoFit/>
          </a:bodyPr>
          <a:lstStyle/>
          <a:p>
            <a:pPr algn="ctr"/>
            <a:r>
              <a:rPr lang="en-US" sz="1400" b="1" dirty="0"/>
              <a:t>Transformation</a:t>
            </a:r>
          </a:p>
          <a:p>
            <a:pPr algn="ctr"/>
            <a:r>
              <a:rPr lang="en-US" sz="1400" dirty="0"/>
              <a:t>(Introduction of a piece of DNA)</a:t>
            </a:r>
          </a:p>
        </p:txBody>
      </p:sp>
      <p:sp>
        <p:nvSpPr>
          <p:cNvPr id="109" name="TextBox 108">
            <a:extLst>
              <a:ext uri="{FF2B5EF4-FFF2-40B4-BE49-F238E27FC236}">
                <a16:creationId xmlns:a16="http://schemas.microsoft.com/office/drawing/2014/main" id="{2BD40683-52BD-174F-949C-7DD8092C7FE0}"/>
              </a:ext>
            </a:extLst>
          </p:cNvPr>
          <p:cNvSpPr txBox="1"/>
          <p:nvPr/>
        </p:nvSpPr>
        <p:spPr>
          <a:xfrm>
            <a:off x="1271249" y="410926"/>
            <a:ext cx="2939269" cy="307777"/>
          </a:xfrm>
          <a:prstGeom prst="rect">
            <a:avLst/>
          </a:prstGeom>
          <a:noFill/>
        </p:spPr>
        <p:txBody>
          <a:bodyPr wrap="square" rtlCol="0">
            <a:spAutoFit/>
          </a:bodyPr>
          <a:lstStyle/>
          <a:p>
            <a:pPr algn="ctr"/>
            <a:r>
              <a:rPr lang="en-US" sz="1400" b="1" dirty="0"/>
              <a:t>Restriction endonuclease</a:t>
            </a:r>
          </a:p>
        </p:txBody>
      </p:sp>
      <p:grpSp>
        <p:nvGrpSpPr>
          <p:cNvPr id="111" name="Group 110">
            <a:extLst>
              <a:ext uri="{FF2B5EF4-FFF2-40B4-BE49-F238E27FC236}">
                <a16:creationId xmlns:a16="http://schemas.microsoft.com/office/drawing/2014/main" id="{509108D6-2B7F-4F44-AD2F-F02B66FAB4CB}"/>
              </a:ext>
            </a:extLst>
          </p:cNvPr>
          <p:cNvGrpSpPr/>
          <p:nvPr/>
        </p:nvGrpSpPr>
        <p:grpSpPr>
          <a:xfrm>
            <a:off x="4216405" y="3441692"/>
            <a:ext cx="821031" cy="440049"/>
            <a:chOff x="3779912" y="3729980"/>
            <a:chExt cx="2664296" cy="1296144"/>
          </a:xfrm>
        </p:grpSpPr>
        <p:grpSp>
          <p:nvGrpSpPr>
            <p:cNvPr id="112" name="Group 64">
              <a:extLst>
                <a:ext uri="{FF2B5EF4-FFF2-40B4-BE49-F238E27FC236}">
                  <a16:creationId xmlns:a16="http://schemas.microsoft.com/office/drawing/2014/main" id="{E5F721C1-FF3B-FE41-86F0-9D244EAD072E}"/>
                </a:ext>
              </a:extLst>
            </p:cNvPr>
            <p:cNvGrpSpPr/>
            <p:nvPr/>
          </p:nvGrpSpPr>
          <p:grpSpPr>
            <a:xfrm>
              <a:off x="3779912" y="3729980"/>
              <a:ext cx="2664296" cy="1296144"/>
              <a:chOff x="250376" y="2187720"/>
              <a:chExt cx="4141032" cy="2016224"/>
            </a:xfrm>
          </p:grpSpPr>
          <p:sp>
            <p:nvSpPr>
              <p:cNvPr id="116" name="Rounded Rectangle 115">
                <a:extLst>
                  <a:ext uri="{FF2B5EF4-FFF2-40B4-BE49-F238E27FC236}">
                    <a16:creationId xmlns:a16="http://schemas.microsoft.com/office/drawing/2014/main" id="{C1B50A13-6826-B648-AC5D-1BD1BC9731E1}"/>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17" name="Rounded Rectangle 116">
                <a:extLst>
                  <a:ext uri="{FF2B5EF4-FFF2-40B4-BE49-F238E27FC236}">
                    <a16:creationId xmlns:a16="http://schemas.microsoft.com/office/drawing/2014/main" id="{B68C05A3-1CDC-F949-8854-F76E65A6A59F}"/>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18" name="Rounded Rectangle 117">
                <a:extLst>
                  <a:ext uri="{FF2B5EF4-FFF2-40B4-BE49-F238E27FC236}">
                    <a16:creationId xmlns:a16="http://schemas.microsoft.com/office/drawing/2014/main" id="{61AD6394-1B0C-F344-843A-2629DFC2A4FC}"/>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19" name="Freeform 118">
                <a:extLst>
                  <a:ext uri="{FF2B5EF4-FFF2-40B4-BE49-F238E27FC236}">
                    <a16:creationId xmlns:a16="http://schemas.microsoft.com/office/drawing/2014/main" id="{7EE17B96-41CC-B940-BE7E-7F440AB282BF}"/>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20" name="Donut 62">
                <a:extLst>
                  <a:ext uri="{FF2B5EF4-FFF2-40B4-BE49-F238E27FC236}">
                    <a16:creationId xmlns:a16="http://schemas.microsoft.com/office/drawing/2014/main" id="{4A40371E-FBA0-C341-96C7-5DB5A85147B3}"/>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21" name="Freeform 120">
                <a:extLst>
                  <a:ext uri="{FF2B5EF4-FFF2-40B4-BE49-F238E27FC236}">
                    <a16:creationId xmlns:a16="http://schemas.microsoft.com/office/drawing/2014/main" id="{56D1BDEA-FDB5-7141-93F1-1675CAFFE002}"/>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13" name="Group 65">
              <a:extLst>
                <a:ext uri="{FF2B5EF4-FFF2-40B4-BE49-F238E27FC236}">
                  <a16:creationId xmlns:a16="http://schemas.microsoft.com/office/drawing/2014/main" id="{8862841C-C3C8-594F-BC1A-6623C91CB545}"/>
                </a:ext>
              </a:extLst>
            </p:cNvPr>
            <p:cNvGrpSpPr/>
            <p:nvPr/>
          </p:nvGrpSpPr>
          <p:grpSpPr>
            <a:xfrm>
              <a:off x="4932040" y="4162028"/>
              <a:ext cx="504056" cy="504056"/>
              <a:chOff x="4211960" y="1557115"/>
              <a:chExt cx="1717264" cy="1660425"/>
            </a:xfrm>
          </p:grpSpPr>
          <p:pic>
            <p:nvPicPr>
              <p:cNvPr id="114" name="Picture 3" descr="C:\Users\Lhakpa Wangyal\Desktop\Vector.gif">
                <a:extLst>
                  <a:ext uri="{FF2B5EF4-FFF2-40B4-BE49-F238E27FC236}">
                    <a16:creationId xmlns:a16="http://schemas.microsoft.com/office/drawing/2014/main" id="{00C4C55C-B8FC-A643-AF48-64A62F9EB149}"/>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15" name="Picture 3" descr="C:\Users\Lhakpa Wangyal\Desktop\Vector.gif">
                <a:extLst>
                  <a:ext uri="{FF2B5EF4-FFF2-40B4-BE49-F238E27FC236}">
                    <a16:creationId xmlns:a16="http://schemas.microsoft.com/office/drawing/2014/main" id="{9FD00043-B824-2C44-A328-72E00DC30F33}"/>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22" name="Group 121">
            <a:extLst>
              <a:ext uri="{FF2B5EF4-FFF2-40B4-BE49-F238E27FC236}">
                <a16:creationId xmlns:a16="http://schemas.microsoft.com/office/drawing/2014/main" id="{6BDFE3FE-F745-A34B-842A-C2D7C4F55084}"/>
              </a:ext>
            </a:extLst>
          </p:cNvPr>
          <p:cNvGrpSpPr/>
          <p:nvPr/>
        </p:nvGrpSpPr>
        <p:grpSpPr>
          <a:xfrm>
            <a:off x="4216405" y="3950915"/>
            <a:ext cx="821031" cy="440049"/>
            <a:chOff x="3779912" y="3729980"/>
            <a:chExt cx="2664296" cy="1296144"/>
          </a:xfrm>
        </p:grpSpPr>
        <p:grpSp>
          <p:nvGrpSpPr>
            <p:cNvPr id="123" name="Group 75">
              <a:extLst>
                <a:ext uri="{FF2B5EF4-FFF2-40B4-BE49-F238E27FC236}">
                  <a16:creationId xmlns:a16="http://schemas.microsoft.com/office/drawing/2014/main" id="{137C8807-D249-CA4B-B886-6C08899710B2}"/>
                </a:ext>
              </a:extLst>
            </p:cNvPr>
            <p:cNvGrpSpPr/>
            <p:nvPr/>
          </p:nvGrpSpPr>
          <p:grpSpPr>
            <a:xfrm>
              <a:off x="3779912" y="3729980"/>
              <a:ext cx="2664296" cy="1296144"/>
              <a:chOff x="250376" y="2187720"/>
              <a:chExt cx="4141032" cy="2016224"/>
            </a:xfrm>
          </p:grpSpPr>
          <p:sp>
            <p:nvSpPr>
              <p:cNvPr id="127" name="Rounded Rectangle 126">
                <a:extLst>
                  <a:ext uri="{FF2B5EF4-FFF2-40B4-BE49-F238E27FC236}">
                    <a16:creationId xmlns:a16="http://schemas.microsoft.com/office/drawing/2014/main" id="{324504DB-AFE4-B149-B4FF-EC61147EB881}"/>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28" name="Rounded Rectangle 127">
                <a:extLst>
                  <a:ext uri="{FF2B5EF4-FFF2-40B4-BE49-F238E27FC236}">
                    <a16:creationId xmlns:a16="http://schemas.microsoft.com/office/drawing/2014/main" id="{AE3565CD-0E75-7643-B8E1-5974385318BC}"/>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29" name="Rounded Rectangle 128">
                <a:extLst>
                  <a:ext uri="{FF2B5EF4-FFF2-40B4-BE49-F238E27FC236}">
                    <a16:creationId xmlns:a16="http://schemas.microsoft.com/office/drawing/2014/main" id="{647A1343-735F-DF4E-9874-ED28FC51F49F}"/>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30" name="Freeform 129">
                <a:extLst>
                  <a:ext uri="{FF2B5EF4-FFF2-40B4-BE49-F238E27FC236}">
                    <a16:creationId xmlns:a16="http://schemas.microsoft.com/office/drawing/2014/main" id="{B30EB7EB-28F8-D447-B753-66CDC1F9BEAA}"/>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31" name="Donut 73">
                <a:extLst>
                  <a:ext uri="{FF2B5EF4-FFF2-40B4-BE49-F238E27FC236}">
                    <a16:creationId xmlns:a16="http://schemas.microsoft.com/office/drawing/2014/main" id="{E02E4988-84BA-4742-9381-CB923F9D6255}"/>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32" name="Freeform 131">
                <a:extLst>
                  <a:ext uri="{FF2B5EF4-FFF2-40B4-BE49-F238E27FC236}">
                    <a16:creationId xmlns:a16="http://schemas.microsoft.com/office/drawing/2014/main" id="{C4E3CB93-CB07-6D4A-A2A9-06A6A06A4BDC}"/>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24" name="Group 76">
              <a:extLst>
                <a:ext uri="{FF2B5EF4-FFF2-40B4-BE49-F238E27FC236}">
                  <a16:creationId xmlns:a16="http://schemas.microsoft.com/office/drawing/2014/main" id="{7E904815-FECE-C242-9A36-C45AF526C07A}"/>
                </a:ext>
              </a:extLst>
            </p:cNvPr>
            <p:cNvGrpSpPr/>
            <p:nvPr/>
          </p:nvGrpSpPr>
          <p:grpSpPr>
            <a:xfrm>
              <a:off x="4932040" y="4162028"/>
              <a:ext cx="504056" cy="504056"/>
              <a:chOff x="4211960" y="1557115"/>
              <a:chExt cx="1717264" cy="1660425"/>
            </a:xfrm>
          </p:grpSpPr>
          <p:pic>
            <p:nvPicPr>
              <p:cNvPr id="125" name="Picture 3" descr="C:\Users\Lhakpa Wangyal\Desktop\Vector.gif">
                <a:extLst>
                  <a:ext uri="{FF2B5EF4-FFF2-40B4-BE49-F238E27FC236}">
                    <a16:creationId xmlns:a16="http://schemas.microsoft.com/office/drawing/2014/main" id="{56CBF89B-7FDA-C044-B821-D33F8AE667FD}"/>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26" name="Picture 3" descr="C:\Users\Lhakpa Wangyal\Desktop\Vector.gif">
                <a:extLst>
                  <a:ext uri="{FF2B5EF4-FFF2-40B4-BE49-F238E27FC236}">
                    <a16:creationId xmlns:a16="http://schemas.microsoft.com/office/drawing/2014/main" id="{C7F4A6D7-D3B0-0747-BB52-2ADBD78ED2F5}"/>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33" name="Group 132">
            <a:extLst>
              <a:ext uri="{FF2B5EF4-FFF2-40B4-BE49-F238E27FC236}">
                <a16:creationId xmlns:a16="http://schemas.microsoft.com/office/drawing/2014/main" id="{C73D88A3-B766-E348-9849-DFB9FE6065E1}"/>
              </a:ext>
            </a:extLst>
          </p:cNvPr>
          <p:cNvGrpSpPr/>
          <p:nvPr/>
        </p:nvGrpSpPr>
        <p:grpSpPr>
          <a:xfrm>
            <a:off x="4216405" y="4450768"/>
            <a:ext cx="821031" cy="440049"/>
            <a:chOff x="3779912" y="3729980"/>
            <a:chExt cx="2664296" cy="1296144"/>
          </a:xfrm>
        </p:grpSpPr>
        <p:grpSp>
          <p:nvGrpSpPr>
            <p:cNvPr id="134" name="Group 89">
              <a:extLst>
                <a:ext uri="{FF2B5EF4-FFF2-40B4-BE49-F238E27FC236}">
                  <a16:creationId xmlns:a16="http://schemas.microsoft.com/office/drawing/2014/main" id="{3A742474-7FCB-2E4D-9978-48586847642C}"/>
                </a:ext>
              </a:extLst>
            </p:cNvPr>
            <p:cNvGrpSpPr/>
            <p:nvPr/>
          </p:nvGrpSpPr>
          <p:grpSpPr>
            <a:xfrm>
              <a:off x="3779912" y="3729980"/>
              <a:ext cx="2664296" cy="1296144"/>
              <a:chOff x="250376" y="2187720"/>
              <a:chExt cx="4141032" cy="2016224"/>
            </a:xfrm>
          </p:grpSpPr>
          <p:sp>
            <p:nvSpPr>
              <p:cNvPr id="138" name="Rounded Rectangle 137">
                <a:extLst>
                  <a:ext uri="{FF2B5EF4-FFF2-40B4-BE49-F238E27FC236}">
                    <a16:creationId xmlns:a16="http://schemas.microsoft.com/office/drawing/2014/main" id="{6C8945E0-AB19-9643-9567-965D4804942F}"/>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39" name="Rounded Rectangle 138">
                <a:extLst>
                  <a:ext uri="{FF2B5EF4-FFF2-40B4-BE49-F238E27FC236}">
                    <a16:creationId xmlns:a16="http://schemas.microsoft.com/office/drawing/2014/main" id="{CB9F0E3C-F114-B74D-9B2E-2B82B3A65B5E}"/>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40" name="Rounded Rectangle 139">
                <a:extLst>
                  <a:ext uri="{FF2B5EF4-FFF2-40B4-BE49-F238E27FC236}">
                    <a16:creationId xmlns:a16="http://schemas.microsoft.com/office/drawing/2014/main" id="{EC7F7AC7-09E6-204B-957B-EF2F2D7FF108}"/>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41" name="Freeform 140">
                <a:extLst>
                  <a:ext uri="{FF2B5EF4-FFF2-40B4-BE49-F238E27FC236}">
                    <a16:creationId xmlns:a16="http://schemas.microsoft.com/office/drawing/2014/main" id="{79A69514-5F94-CF4E-80A8-EC0DF1E1D932}"/>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42" name="Donut 87">
                <a:extLst>
                  <a:ext uri="{FF2B5EF4-FFF2-40B4-BE49-F238E27FC236}">
                    <a16:creationId xmlns:a16="http://schemas.microsoft.com/office/drawing/2014/main" id="{B78FB556-A242-2A4E-87B6-6A33C3F48344}"/>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43" name="Freeform 142">
                <a:extLst>
                  <a:ext uri="{FF2B5EF4-FFF2-40B4-BE49-F238E27FC236}">
                    <a16:creationId xmlns:a16="http://schemas.microsoft.com/office/drawing/2014/main" id="{C008A2F3-DA71-F643-B4E3-8076987F339D}"/>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35" name="Group 90">
              <a:extLst>
                <a:ext uri="{FF2B5EF4-FFF2-40B4-BE49-F238E27FC236}">
                  <a16:creationId xmlns:a16="http://schemas.microsoft.com/office/drawing/2014/main" id="{3F3F007B-AEE5-424C-B074-72A50C35F84F}"/>
                </a:ext>
              </a:extLst>
            </p:cNvPr>
            <p:cNvGrpSpPr/>
            <p:nvPr/>
          </p:nvGrpSpPr>
          <p:grpSpPr>
            <a:xfrm>
              <a:off x="4932040" y="4162028"/>
              <a:ext cx="504056" cy="504056"/>
              <a:chOff x="4211960" y="1557115"/>
              <a:chExt cx="1717264" cy="1660425"/>
            </a:xfrm>
          </p:grpSpPr>
          <p:pic>
            <p:nvPicPr>
              <p:cNvPr id="136" name="Picture 3" descr="C:\Users\Lhakpa Wangyal\Desktop\Vector.gif">
                <a:extLst>
                  <a:ext uri="{FF2B5EF4-FFF2-40B4-BE49-F238E27FC236}">
                    <a16:creationId xmlns:a16="http://schemas.microsoft.com/office/drawing/2014/main" id="{179D4DD6-2410-A148-9BA2-27A73D4609F5}"/>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37" name="Picture 3" descr="C:\Users\Lhakpa Wangyal\Desktop\Vector.gif">
                <a:extLst>
                  <a:ext uri="{FF2B5EF4-FFF2-40B4-BE49-F238E27FC236}">
                    <a16:creationId xmlns:a16="http://schemas.microsoft.com/office/drawing/2014/main" id="{54AD544E-9070-E046-A338-AF8A4F1D29FD}"/>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44" name="Group 143">
            <a:extLst>
              <a:ext uri="{FF2B5EF4-FFF2-40B4-BE49-F238E27FC236}">
                <a16:creationId xmlns:a16="http://schemas.microsoft.com/office/drawing/2014/main" id="{696F1CFC-3D73-EA42-8B97-0F3B526A5775}"/>
              </a:ext>
            </a:extLst>
          </p:cNvPr>
          <p:cNvGrpSpPr/>
          <p:nvPr/>
        </p:nvGrpSpPr>
        <p:grpSpPr>
          <a:xfrm>
            <a:off x="4216405" y="5013978"/>
            <a:ext cx="821031" cy="440049"/>
            <a:chOff x="3779912" y="3729980"/>
            <a:chExt cx="2664296" cy="1296144"/>
          </a:xfrm>
        </p:grpSpPr>
        <p:grpSp>
          <p:nvGrpSpPr>
            <p:cNvPr id="145" name="Group 100">
              <a:extLst>
                <a:ext uri="{FF2B5EF4-FFF2-40B4-BE49-F238E27FC236}">
                  <a16:creationId xmlns:a16="http://schemas.microsoft.com/office/drawing/2014/main" id="{0282FB6B-E768-7043-9C3D-A26CBB88A6AF}"/>
                </a:ext>
              </a:extLst>
            </p:cNvPr>
            <p:cNvGrpSpPr/>
            <p:nvPr/>
          </p:nvGrpSpPr>
          <p:grpSpPr>
            <a:xfrm>
              <a:off x="3779912" y="3729980"/>
              <a:ext cx="2664296" cy="1296144"/>
              <a:chOff x="250376" y="2187720"/>
              <a:chExt cx="4141032" cy="2016224"/>
            </a:xfrm>
          </p:grpSpPr>
          <p:sp>
            <p:nvSpPr>
              <p:cNvPr id="149" name="Rounded Rectangle 148">
                <a:extLst>
                  <a:ext uri="{FF2B5EF4-FFF2-40B4-BE49-F238E27FC236}">
                    <a16:creationId xmlns:a16="http://schemas.microsoft.com/office/drawing/2014/main" id="{365625C6-93AE-5849-9154-5C00BBEE7859}"/>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0" name="Rounded Rectangle 149">
                <a:extLst>
                  <a:ext uri="{FF2B5EF4-FFF2-40B4-BE49-F238E27FC236}">
                    <a16:creationId xmlns:a16="http://schemas.microsoft.com/office/drawing/2014/main" id="{12769B44-E520-FE47-8055-359902DA186E}"/>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1" name="Rounded Rectangle 150">
                <a:extLst>
                  <a:ext uri="{FF2B5EF4-FFF2-40B4-BE49-F238E27FC236}">
                    <a16:creationId xmlns:a16="http://schemas.microsoft.com/office/drawing/2014/main" id="{B3EF1C78-8AF9-A748-98F9-261A3CCDF1D7}"/>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52" name="Freeform 151">
                <a:extLst>
                  <a:ext uri="{FF2B5EF4-FFF2-40B4-BE49-F238E27FC236}">
                    <a16:creationId xmlns:a16="http://schemas.microsoft.com/office/drawing/2014/main" id="{78EB2988-4914-4343-BCDD-B5344720B832}"/>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53" name="Donut 98">
                <a:extLst>
                  <a:ext uri="{FF2B5EF4-FFF2-40B4-BE49-F238E27FC236}">
                    <a16:creationId xmlns:a16="http://schemas.microsoft.com/office/drawing/2014/main" id="{132B2A1E-D07E-EE43-941B-C54699A77CE0}"/>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54" name="Freeform 153">
                <a:extLst>
                  <a:ext uri="{FF2B5EF4-FFF2-40B4-BE49-F238E27FC236}">
                    <a16:creationId xmlns:a16="http://schemas.microsoft.com/office/drawing/2014/main" id="{FFD2B40C-2736-234F-A0D8-F45E9DBAAFBA}"/>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46" name="Group 101">
              <a:extLst>
                <a:ext uri="{FF2B5EF4-FFF2-40B4-BE49-F238E27FC236}">
                  <a16:creationId xmlns:a16="http://schemas.microsoft.com/office/drawing/2014/main" id="{C2BBA503-B1C2-C24E-84AA-4C994EA29A83}"/>
                </a:ext>
              </a:extLst>
            </p:cNvPr>
            <p:cNvGrpSpPr/>
            <p:nvPr/>
          </p:nvGrpSpPr>
          <p:grpSpPr>
            <a:xfrm>
              <a:off x="4932040" y="4162028"/>
              <a:ext cx="504056" cy="504056"/>
              <a:chOff x="4211960" y="1557115"/>
              <a:chExt cx="1717264" cy="1660425"/>
            </a:xfrm>
          </p:grpSpPr>
          <p:pic>
            <p:nvPicPr>
              <p:cNvPr id="147" name="Picture 3" descr="C:\Users\Lhakpa Wangyal\Desktop\Vector.gif">
                <a:extLst>
                  <a:ext uri="{FF2B5EF4-FFF2-40B4-BE49-F238E27FC236}">
                    <a16:creationId xmlns:a16="http://schemas.microsoft.com/office/drawing/2014/main" id="{E16DACC1-50E0-C047-B4BE-5BFDDA3763B7}"/>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48" name="Picture 3" descr="C:\Users\Lhakpa Wangyal\Desktop\Vector.gif">
                <a:extLst>
                  <a:ext uri="{FF2B5EF4-FFF2-40B4-BE49-F238E27FC236}">
                    <a16:creationId xmlns:a16="http://schemas.microsoft.com/office/drawing/2014/main" id="{D55D983A-41D2-4949-BF3B-7DB96621FFD4}"/>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55" name="Group 154">
            <a:extLst>
              <a:ext uri="{FF2B5EF4-FFF2-40B4-BE49-F238E27FC236}">
                <a16:creationId xmlns:a16="http://schemas.microsoft.com/office/drawing/2014/main" id="{5C82A3BF-F219-FD42-8CAF-9F9F547F9366}"/>
              </a:ext>
            </a:extLst>
          </p:cNvPr>
          <p:cNvGrpSpPr/>
          <p:nvPr/>
        </p:nvGrpSpPr>
        <p:grpSpPr>
          <a:xfrm>
            <a:off x="5186551" y="3440991"/>
            <a:ext cx="821031" cy="440049"/>
            <a:chOff x="3779912" y="3729980"/>
            <a:chExt cx="2664296" cy="1296144"/>
          </a:xfrm>
        </p:grpSpPr>
        <p:grpSp>
          <p:nvGrpSpPr>
            <p:cNvPr id="156" name="Group 64">
              <a:extLst>
                <a:ext uri="{FF2B5EF4-FFF2-40B4-BE49-F238E27FC236}">
                  <a16:creationId xmlns:a16="http://schemas.microsoft.com/office/drawing/2014/main" id="{DB6FFFD6-AE62-D749-8DED-D35C210B6294}"/>
                </a:ext>
              </a:extLst>
            </p:cNvPr>
            <p:cNvGrpSpPr/>
            <p:nvPr/>
          </p:nvGrpSpPr>
          <p:grpSpPr>
            <a:xfrm>
              <a:off x="3779912" y="3729980"/>
              <a:ext cx="2664296" cy="1296144"/>
              <a:chOff x="250376" y="2187720"/>
              <a:chExt cx="4141032" cy="2016224"/>
            </a:xfrm>
          </p:grpSpPr>
          <p:sp>
            <p:nvSpPr>
              <p:cNvPr id="160" name="Rounded Rectangle 159">
                <a:extLst>
                  <a:ext uri="{FF2B5EF4-FFF2-40B4-BE49-F238E27FC236}">
                    <a16:creationId xmlns:a16="http://schemas.microsoft.com/office/drawing/2014/main" id="{66AF7E1E-6BF5-814E-AE17-3D8DBCDDA8A2}"/>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61" name="Rounded Rectangle 160">
                <a:extLst>
                  <a:ext uri="{FF2B5EF4-FFF2-40B4-BE49-F238E27FC236}">
                    <a16:creationId xmlns:a16="http://schemas.microsoft.com/office/drawing/2014/main" id="{DA156679-D4DC-8441-8067-7A228A615F95}"/>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62" name="Rounded Rectangle 161">
                <a:extLst>
                  <a:ext uri="{FF2B5EF4-FFF2-40B4-BE49-F238E27FC236}">
                    <a16:creationId xmlns:a16="http://schemas.microsoft.com/office/drawing/2014/main" id="{E224DFD5-24BC-C24B-AA77-44807AB806F9}"/>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63" name="Freeform 162">
                <a:extLst>
                  <a:ext uri="{FF2B5EF4-FFF2-40B4-BE49-F238E27FC236}">
                    <a16:creationId xmlns:a16="http://schemas.microsoft.com/office/drawing/2014/main" id="{DBF567F1-972A-C84A-9DAA-EEFB595C218A}"/>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64" name="Donut 62">
                <a:extLst>
                  <a:ext uri="{FF2B5EF4-FFF2-40B4-BE49-F238E27FC236}">
                    <a16:creationId xmlns:a16="http://schemas.microsoft.com/office/drawing/2014/main" id="{512817EA-17D5-C24B-B278-DFD81055C439}"/>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65" name="Freeform 164">
                <a:extLst>
                  <a:ext uri="{FF2B5EF4-FFF2-40B4-BE49-F238E27FC236}">
                    <a16:creationId xmlns:a16="http://schemas.microsoft.com/office/drawing/2014/main" id="{B317A104-6AF5-7646-8F51-B07BF0792475}"/>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57" name="Group 65">
              <a:extLst>
                <a:ext uri="{FF2B5EF4-FFF2-40B4-BE49-F238E27FC236}">
                  <a16:creationId xmlns:a16="http://schemas.microsoft.com/office/drawing/2014/main" id="{B1C657DA-EF6E-1A4D-B89F-D659C5235ED2}"/>
                </a:ext>
              </a:extLst>
            </p:cNvPr>
            <p:cNvGrpSpPr/>
            <p:nvPr/>
          </p:nvGrpSpPr>
          <p:grpSpPr>
            <a:xfrm>
              <a:off x="4932040" y="4162028"/>
              <a:ext cx="504056" cy="504056"/>
              <a:chOff x="4211960" y="1557115"/>
              <a:chExt cx="1717264" cy="1660425"/>
            </a:xfrm>
          </p:grpSpPr>
          <p:pic>
            <p:nvPicPr>
              <p:cNvPr id="158" name="Picture 3" descr="C:\Users\Lhakpa Wangyal\Desktop\Vector.gif">
                <a:extLst>
                  <a:ext uri="{FF2B5EF4-FFF2-40B4-BE49-F238E27FC236}">
                    <a16:creationId xmlns:a16="http://schemas.microsoft.com/office/drawing/2014/main" id="{0D93EBD1-7A1E-6341-9CE9-40FA13ADAA17}"/>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59" name="Picture 3" descr="C:\Users\Lhakpa Wangyal\Desktop\Vector.gif">
                <a:extLst>
                  <a:ext uri="{FF2B5EF4-FFF2-40B4-BE49-F238E27FC236}">
                    <a16:creationId xmlns:a16="http://schemas.microsoft.com/office/drawing/2014/main" id="{86CF782C-5506-8742-A080-24E6046AF564}"/>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66" name="Group 165">
            <a:extLst>
              <a:ext uri="{FF2B5EF4-FFF2-40B4-BE49-F238E27FC236}">
                <a16:creationId xmlns:a16="http://schemas.microsoft.com/office/drawing/2014/main" id="{8D3F6AD5-ED4E-5043-8915-1FCDEAF5618B}"/>
              </a:ext>
            </a:extLst>
          </p:cNvPr>
          <p:cNvGrpSpPr/>
          <p:nvPr/>
        </p:nvGrpSpPr>
        <p:grpSpPr>
          <a:xfrm>
            <a:off x="5186551" y="3950214"/>
            <a:ext cx="821031" cy="440049"/>
            <a:chOff x="3779912" y="3729980"/>
            <a:chExt cx="2664296" cy="1296144"/>
          </a:xfrm>
        </p:grpSpPr>
        <p:grpSp>
          <p:nvGrpSpPr>
            <p:cNvPr id="167" name="Group 75">
              <a:extLst>
                <a:ext uri="{FF2B5EF4-FFF2-40B4-BE49-F238E27FC236}">
                  <a16:creationId xmlns:a16="http://schemas.microsoft.com/office/drawing/2014/main" id="{8AACC0B0-D082-9C44-A6C5-7A043B5FAA8B}"/>
                </a:ext>
              </a:extLst>
            </p:cNvPr>
            <p:cNvGrpSpPr/>
            <p:nvPr/>
          </p:nvGrpSpPr>
          <p:grpSpPr>
            <a:xfrm>
              <a:off x="3779912" y="3729980"/>
              <a:ext cx="2664296" cy="1296144"/>
              <a:chOff x="250376" y="2187720"/>
              <a:chExt cx="4141032" cy="2016224"/>
            </a:xfrm>
          </p:grpSpPr>
          <p:sp>
            <p:nvSpPr>
              <p:cNvPr id="171" name="Rounded Rectangle 170">
                <a:extLst>
                  <a:ext uri="{FF2B5EF4-FFF2-40B4-BE49-F238E27FC236}">
                    <a16:creationId xmlns:a16="http://schemas.microsoft.com/office/drawing/2014/main" id="{74C4ABEC-F5EA-3246-8048-6EDFCAF5F09A}"/>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72" name="Rounded Rectangle 171">
                <a:extLst>
                  <a:ext uri="{FF2B5EF4-FFF2-40B4-BE49-F238E27FC236}">
                    <a16:creationId xmlns:a16="http://schemas.microsoft.com/office/drawing/2014/main" id="{586A3629-FF7B-1445-94C7-6A10F4F35D46}"/>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73" name="Rounded Rectangle 172">
                <a:extLst>
                  <a:ext uri="{FF2B5EF4-FFF2-40B4-BE49-F238E27FC236}">
                    <a16:creationId xmlns:a16="http://schemas.microsoft.com/office/drawing/2014/main" id="{3C7D5F5F-2442-F540-B36F-A86A2BA4411D}"/>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74" name="Freeform 173">
                <a:extLst>
                  <a:ext uri="{FF2B5EF4-FFF2-40B4-BE49-F238E27FC236}">
                    <a16:creationId xmlns:a16="http://schemas.microsoft.com/office/drawing/2014/main" id="{A9CBF553-1F3F-EB45-8480-4487B8722146}"/>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75" name="Donut 73">
                <a:extLst>
                  <a:ext uri="{FF2B5EF4-FFF2-40B4-BE49-F238E27FC236}">
                    <a16:creationId xmlns:a16="http://schemas.microsoft.com/office/drawing/2014/main" id="{0F69FE73-662A-5348-92C4-C8F1E292AA15}"/>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76" name="Freeform 175">
                <a:extLst>
                  <a:ext uri="{FF2B5EF4-FFF2-40B4-BE49-F238E27FC236}">
                    <a16:creationId xmlns:a16="http://schemas.microsoft.com/office/drawing/2014/main" id="{1E125F1D-890A-F64E-AE75-34EC14DE71F0}"/>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68" name="Group 76">
              <a:extLst>
                <a:ext uri="{FF2B5EF4-FFF2-40B4-BE49-F238E27FC236}">
                  <a16:creationId xmlns:a16="http://schemas.microsoft.com/office/drawing/2014/main" id="{B8184E1E-E263-2C4A-B7EC-49AF492B7172}"/>
                </a:ext>
              </a:extLst>
            </p:cNvPr>
            <p:cNvGrpSpPr/>
            <p:nvPr/>
          </p:nvGrpSpPr>
          <p:grpSpPr>
            <a:xfrm>
              <a:off x="4932040" y="4162028"/>
              <a:ext cx="504056" cy="504056"/>
              <a:chOff x="4211960" y="1557115"/>
              <a:chExt cx="1717264" cy="1660425"/>
            </a:xfrm>
          </p:grpSpPr>
          <p:pic>
            <p:nvPicPr>
              <p:cNvPr id="169" name="Picture 3" descr="C:\Users\Lhakpa Wangyal\Desktop\Vector.gif">
                <a:extLst>
                  <a:ext uri="{FF2B5EF4-FFF2-40B4-BE49-F238E27FC236}">
                    <a16:creationId xmlns:a16="http://schemas.microsoft.com/office/drawing/2014/main" id="{413627C0-E2BF-9D4D-BE5D-A7B8177528CD}"/>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70" name="Picture 3" descr="C:\Users\Lhakpa Wangyal\Desktop\Vector.gif">
                <a:extLst>
                  <a:ext uri="{FF2B5EF4-FFF2-40B4-BE49-F238E27FC236}">
                    <a16:creationId xmlns:a16="http://schemas.microsoft.com/office/drawing/2014/main" id="{0D99F0AE-0D59-7445-B287-588EFF491CF5}"/>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77" name="Group 176">
            <a:extLst>
              <a:ext uri="{FF2B5EF4-FFF2-40B4-BE49-F238E27FC236}">
                <a16:creationId xmlns:a16="http://schemas.microsoft.com/office/drawing/2014/main" id="{59CE9A31-1FEF-0B43-BCD1-6DC7B1E5A2D7}"/>
              </a:ext>
            </a:extLst>
          </p:cNvPr>
          <p:cNvGrpSpPr/>
          <p:nvPr/>
        </p:nvGrpSpPr>
        <p:grpSpPr>
          <a:xfrm>
            <a:off x="5186551" y="4450067"/>
            <a:ext cx="821031" cy="440049"/>
            <a:chOff x="3779912" y="3729980"/>
            <a:chExt cx="2664296" cy="1296144"/>
          </a:xfrm>
        </p:grpSpPr>
        <p:grpSp>
          <p:nvGrpSpPr>
            <p:cNvPr id="178" name="Group 89">
              <a:extLst>
                <a:ext uri="{FF2B5EF4-FFF2-40B4-BE49-F238E27FC236}">
                  <a16:creationId xmlns:a16="http://schemas.microsoft.com/office/drawing/2014/main" id="{CD4850CC-07F6-D04C-8ED2-89CB3D01A0A5}"/>
                </a:ext>
              </a:extLst>
            </p:cNvPr>
            <p:cNvGrpSpPr/>
            <p:nvPr/>
          </p:nvGrpSpPr>
          <p:grpSpPr>
            <a:xfrm>
              <a:off x="3779912" y="3729980"/>
              <a:ext cx="2664296" cy="1296144"/>
              <a:chOff x="250376" y="2187720"/>
              <a:chExt cx="4141032" cy="2016224"/>
            </a:xfrm>
          </p:grpSpPr>
          <p:sp>
            <p:nvSpPr>
              <p:cNvPr id="182" name="Rounded Rectangle 181">
                <a:extLst>
                  <a:ext uri="{FF2B5EF4-FFF2-40B4-BE49-F238E27FC236}">
                    <a16:creationId xmlns:a16="http://schemas.microsoft.com/office/drawing/2014/main" id="{9E887CD0-ABEE-D149-B0C6-C71ED9E42E78}"/>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3" name="Rounded Rectangle 182">
                <a:extLst>
                  <a:ext uri="{FF2B5EF4-FFF2-40B4-BE49-F238E27FC236}">
                    <a16:creationId xmlns:a16="http://schemas.microsoft.com/office/drawing/2014/main" id="{E0FB982A-99FE-A441-B879-6F70A079DCE1}"/>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4" name="Rounded Rectangle 183">
                <a:extLst>
                  <a:ext uri="{FF2B5EF4-FFF2-40B4-BE49-F238E27FC236}">
                    <a16:creationId xmlns:a16="http://schemas.microsoft.com/office/drawing/2014/main" id="{0A1B2EFD-806A-1B4A-8C64-7D3E1617325B}"/>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5" name="Freeform 184">
                <a:extLst>
                  <a:ext uri="{FF2B5EF4-FFF2-40B4-BE49-F238E27FC236}">
                    <a16:creationId xmlns:a16="http://schemas.microsoft.com/office/drawing/2014/main" id="{0BDFBD67-DB62-674D-9DF7-20307EA8D74D}"/>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86" name="Donut 87">
                <a:extLst>
                  <a:ext uri="{FF2B5EF4-FFF2-40B4-BE49-F238E27FC236}">
                    <a16:creationId xmlns:a16="http://schemas.microsoft.com/office/drawing/2014/main" id="{224053FC-BFBB-1C4B-8B68-18CC8CBE81E2}"/>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87" name="Freeform 186">
                <a:extLst>
                  <a:ext uri="{FF2B5EF4-FFF2-40B4-BE49-F238E27FC236}">
                    <a16:creationId xmlns:a16="http://schemas.microsoft.com/office/drawing/2014/main" id="{00469948-B14D-5946-84CB-1CEB61973CCB}"/>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79" name="Group 90">
              <a:extLst>
                <a:ext uri="{FF2B5EF4-FFF2-40B4-BE49-F238E27FC236}">
                  <a16:creationId xmlns:a16="http://schemas.microsoft.com/office/drawing/2014/main" id="{2FE70D13-5273-184D-B533-48A923E6C526}"/>
                </a:ext>
              </a:extLst>
            </p:cNvPr>
            <p:cNvGrpSpPr/>
            <p:nvPr/>
          </p:nvGrpSpPr>
          <p:grpSpPr>
            <a:xfrm>
              <a:off x="4932040" y="4162028"/>
              <a:ext cx="504056" cy="504056"/>
              <a:chOff x="4211960" y="1557115"/>
              <a:chExt cx="1717264" cy="1660425"/>
            </a:xfrm>
          </p:grpSpPr>
          <p:pic>
            <p:nvPicPr>
              <p:cNvPr id="180" name="Picture 3" descr="C:\Users\Lhakpa Wangyal\Desktop\Vector.gif">
                <a:extLst>
                  <a:ext uri="{FF2B5EF4-FFF2-40B4-BE49-F238E27FC236}">
                    <a16:creationId xmlns:a16="http://schemas.microsoft.com/office/drawing/2014/main" id="{821E23B6-9CDF-AF42-AF13-D2B49775BF43}"/>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81" name="Picture 3" descr="C:\Users\Lhakpa Wangyal\Desktop\Vector.gif">
                <a:extLst>
                  <a:ext uri="{FF2B5EF4-FFF2-40B4-BE49-F238E27FC236}">
                    <a16:creationId xmlns:a16="http://schemas.microsoft.com/office/drawing/2014/main" id="{DA6E6859-DA1F-0D4A-9D88-1F0006C0D5CB}"/>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grpSp>
        <p:nvGrpSpPr>
          <p:cNvPr id="188" name="Group 187">
            <a:extLst>
              <a:ext uri="{FF2B5EF4-FFF2-40B4-BE49-F238E27FC236}">
                <a16:creationId xmlns:a16="http://schemas.microsoft.com/office/drawing/2014/main" id="{6D620432-553F-8E44-928B-9639060B6E8C}"/>
              </a:ext>
            </a:extLst>
          </p:cNvPr>
          <p:cNvGrpSpPr/>
          <p:nvPr/>
        </p:nvGrpSpPr>
        <p:grpSpPr>
          <a:xfrm>
            <a:off x="5186551" y="5013277"/>
            <a:ext cx="821031" cy="440049"/>
            <a:chOff x="3779912" y="3729980"/>
            <a:chExt cx="2664296" cy="1296144"/>
          </a:xfrm>
        </p:grpSpPr>
        <p:grpSp>
          <p:nvGrpSpPr>
            <p:cNvPr id="189" name="Group 100">
              <a:extLst>
                <a:ext uri="{FF2B5EF4-FFF2-40B4-BE49-F238E27FC236}">
                  <a16:creationId xmlns:a16="http://schemas.microsoft.com/office/drawing/2014/main" id="{CF7377D0-0DC0-344D-94EC-C4C6BD2D2D64}"/>
                </a:ext>
              </a:extLst>
            </p:cNvPr>
            <p:cNvGrpSpPr/>
            <p:nvPr/>
          </p:nvGrpSpPr>
          <p:grpSpPr>
            <a:xfrm>
              <a:off x="3779912" y="3729980"/>
              <a:ext cx="2664296" cy="1296144"/>
              <a:chOff x="250376" y="2187720"/>
              <a:chExt cx="4141032" cy="2016224"/>
            </a:xfrm>
          </p:grpSpPr>
          <p:sp>
            <p:nvSpPr>
              <p:cNvPr id="193" name="Rounded Rectangle 192">
                <a:extLst>
                  <a:ext uri="{FF2B5EF4-FFF2-40B4-BE49-F238E27FC236}">
                    <a16:creationId xmlns:a16="http://schemas.microsoft.com/office/drawing/2014/main" id="{F8D812EC-6150-1D42-AF31-2B2601F78E5C}"/>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94" name="Rounded Rectangle 193">
                <a:extLst>
                  <a:ext uri="{FF2B5EF4-FFF2-40B4-BE49-F238E27FC236}">
                    <a16:creationId xmlns:a16="http://schemas.microsoft.com/office/drawing/2014/main" id="{A4AEB23B-7C0D-4A40-AA3B-6E74852042E4}"/>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95" name="Rounded Rectangle 194">
                <a:extLst>
                  <a:ext uri="{FF2B5EF4-FFF2-40B4-BE49-F238E27FC236}">
                    <a16:creationId xmlns:a16="http://schemas.microsoft.com/office/drawing/2014/main" id="{923C08D5-3527-754F-80F1-2A70712E35BD}"/>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96" name="Freeform 195">
                <a:extLst>
                  <a:ext uri="{FF2B5EF4-FFF2-40B4-BE49-F238E27FC236}">
                    <a16:creationId xmlns:a16="http://schemas.microsoft.com/office/drawing/2014/main" id="{34E0DC67-4434-1843-B53B-1A57889EFACC}"/>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197" name="Donut 98">
                <a:extLst>
                  <a:ext uri="{FF2B5EF4-FFF2-40B4-BE49-F238E27FC236}">
                    <a16:creationId xmlns:a16="http://schemas.microsoft.com/office/drawing/2014/main" id="{32CEA32E-738F-904D-A3B3-CFDC052C3DB5}"/>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198" name="Freeform 197">
                <a:extLst>
                  <a:ext uri="{FF2B5EF4-FFF2-40B4-BE49-F238E27FC236}">
                    <a16:creationId xmlns:a16="http://schemas.microsoft.com/office/drawing/2014/main" id="{C41E9C00-3509-6648-9D3D-15455F444C26}"/>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190" name="Group 101">
              <a:extLst>
                <a:ext uri="{FF2B5EF4-FFF2-40B4-BE49-F238E27FC236}">
                  <a16:creationId xmlns:a16="http://schemas.microsoft.com/office/drawing/2014/main" id="{D587B7B9-898C-D848-B3AA-019EEC0092DB}"/>
                </a:ext>
              </a:extLst>
            </p:cNvPr>
            <p:cNvGrpSpPr/>
            <p:nvPr/>
          </p:nvGrpSpPr>
          <p:grpSpPr>
            <a:xfrm>
              <a:off x="4932040" y="4162028"/>
              <a:ext cx="504056" cy="504056"/>
              <a:chOff x="4211960" y="1557115"/>
              <a:chExt cx="1717264" cy="1660425"/>
            </a:xfrm>
          </p:grpSpPr>
          <p:pic>
            <p:nvPicPr>
              <p:cNvPr id="191" name="Picture 3" descr="C:\Users\Lhakpa Wangyal\Desktop\Vector.gif">
                <a:extLst>
                  <a:ext uri="{FF2B5EF4-FFF2-40B4-BE49-F238E27FC236}">
                    <a16:creationId xmlns:a16="http://schemas.microsoft.com/office/drawing/2014/main" id="{B72AB9A5-D243-304B-8340-A9DFEA9B24CA}"/>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192" name="Picture 3" descr="C:\Users\Lhakpa Wangyal\Desktop\Vector.gif">
                <a:extLst>
                  <a:ext uri="{FF2B5EF4-FFF2-40B4-BE49-F238E27FC236}">
                    <a16:creationId xmlns:a16="http://schemas.microsoft.com/office/drawing/2014/main" id="{D87F1CC3-66EA-384B-8D11-2A5499FD0C05}"/>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grpSp>
      <p:sp>
        <p:nvSpPr>
          <p:cNvPr id="199" name="TextBox 198">
            <a:extLst>
              <a:ext uri="{FF2B5EF4-FFF2-40B4-BE49-F238E27FC236}">
                <a16:creationId xmlns:a16="http://schemas.microsoft.com/office/drawing/2014/main" id="{3904981C-3621-A344-854B-789C3761B3AF}"/>
              </a:ext>
            </a:extLst>
          </p:cNvPr>
          <p:cNvSpPr txBox="1"/>
          <p:nvPr/>
        </p:nvSpPr>
        <p:spPr>
          <a:xfrm>
            <a:off x="3405102" y="5377780"/>
            <a:ext cx="2103001" cy="307777"/>
          </a:xfrm>
          <a:prstGeom prst="rect">
            <a:avLst/>
          </a:prstGeom>
          <a:noFill/>
        </p:spPr>
        <p:txBody>
          <a:bodyPr wrap="square" rtlCol="0">
            <a:spAutoFit/>
          </a:bodyPr>
          <a:lstStyle/>
          <a:p>
            <a:pPr algn="ctr"/>
            <a:r>
              <a:rPr lang="en-US" sz="1400" b="1" dirty="0"/>
              <a:t>Amplification/Cloning</a:t>
            </a:r>
          </a:p>
        </p:txBody>
      </p:sp>
      <p:pic>
        <p:nvPicPr>
          <p:cNvPr id="6" name="Picture 5">
            <a:extLst>
              <a:ext uri="{FF2B5EF4-FFF2-40B4-BE49-F238E27FC236}">
                <a16:creationId xmlns:a16="http://schemas.microsoft.com/office/drawing/2014/main" id="{66947033-8DA1-3B47-9CEC-45DC85DCE695}"/>
              </a:ext>
            </a:extLst>
          </p:cNvPr>
          <p:cNvPicPr>
            <a:picLocks noChangeAspect="1"/>
          </p:cNvPicPr>
          <p:nvPr/>
        </p:nvPicPr>
        <p:blipFill>
          <a:blip r:embed="rId6"/>
          <a:stretch>
            <a:fillRect/>
          </a:stretch>
        </p:blipFill>
        <p:spPr>
          <a:xfrm>
            <a:off x="6230541" y="2523382"/>
            <a:ext cx="2383843" cy="2416498"/>
          </a:xfrm>
          <a:prstGeom prst="rect">
            <a:avLst/>
          </a:prstGeom>
        </p:spPr>
      </p:pic>
      <p:sp>
        <p:nvSpPr>
          <p:cNvPr id="7" name="Rectangle 6">
            <a:extLst>
              <a:ext uri="{FF2B5EF4-FFF2-40B4-BE49-F238E27FC236}">
                <a16:creationId xmlns:a16="http://schemas.microsoft.com/office/drawing/2014/main" id="{41726B88-05E6-8648-85CB-B90E7E54A476}"/>
              </a:ext>
            </a:extLst>
          </p:cNvPr>
          <p:cNvSpPr/>
          <p:nvPr/>
        </p:nvSpPr>
        <p:spPr>
          <a:xfrm>
            <a:off x="6257373" y="4934307"/>
            <a:ext cx="2238318" cy="830997"/>
          </a:xfrm>
          <a:prstGeom prst="rect">
            <a:avLst/>
          </a:prstGeom>
        </p:spPr>
        <p:txBody>
          <a:bodyPr wrap="square">
            <a:spAutoFit/>
          </a:bodyPr>
          <a:lstStyle/>
          <a:p>
            <a:pPr algn="ctr"/>
            <a:r>
              <a:rPr lang="en-US" sz="1600" b="1" dirty="0">
                <a:solidFill>
                  <a:srgbClr val="FFFF00"/>
                </a:solidFill>
              </a:rPr>
              <a:t>Downstream processing </a:t>
            </a:r>
          </a:p>
          <a:p>
            <a:pPr algn="ctr"/>
            <a:r>
              <a:rPr lang="en-US" sz="1600" b="1" dirty="0"/>
              <a:t>and </a:t>
            </a:r>
          </a:p>
          <a:p>
            <a:pPr algn="ctr"/>
            <a:r>
              <a:rPr lang="en-US" sz="1600" b="1" dirty="0">
                <a:solidFill>
                  <a:srgbClr val="FFFF00"/>
                </a:solidFill>
              </a:rPr>
              <a:t>quality control testing</a:t>
            </a:r>
            <a:r>
              <a:rPr lang="en-US" sz="1600" b="1" dirty="0"/>
              <a:t> </a:t>
            </a:r>
          </a:p>
        </p:txBody>
      </p:sp>
    </p:spTree>
    <p:extLst>
      <p:ext uri="{BB962C8B-B14F-4D97-AF65-F5344CB8AC3E}">
        <p14:creationId xmlns:p14="http://schemas.microsoft.com/office/powerpoint/2010/main" val="43392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par>
                          <p:cTn id="21" fill="hold">
                            <p:stCondLst>
                              <p:cond delay="0"/>
                            </p:stCondLst>
                            <p:childTnLst>
                              <p:par>
                                <p:cTn id="22" presetID="32" presetClass="emph" presetSubtype="0" repeatCount="15000" fill="hold" nodeType="afterEffect">
                                  <p:stCondLst>
                                    <p:cond delay="0"/>
                                  </p:stCondLst>
                                  <p:childTnLst>
                                    <p:animRot by="120000">
                                      <p:cBhvr>
                                        <p:cTn id="23" dur="100" fill="hold">
                                          <p:stCondLst>
                                            <p:cond delay="0"/>
                                          </p:stCondLst>
                                        </p:cTn>
                                        <p:tgtEl>
                                          <p:spTgt spid="77"/>
                                        </p:tgtEl>
                                        <p:attrNameLst>
                                          <p:attrName>r</p:attrName>
                                        </p:attrNameLst>
                                      </p:cBhvr>
                                    </p:animRot>
                                    <p:animRot by="-240000">
                                      <p:cBhvr>
                                        <p:cTn id="24" dur="200" fill="hold">
                                          <p:stCondLst>
                                            <p:cond delay="200"/>
                                          </p:stCondLst>
                                        </p:cTn>
                                        <p:tgtEl>
                                          <p:spTgt spid="77"/>
                                        </p:tgtEl>
                                        <p:attrNameLst>
                                          <p:attrName>r</p:attrName>
                                        </p:attrNameLst>
                                      </p:cBhvr>
                                    </p:animRot>
                                    <p:animRot by="240000">
                                      <p:cBhvr>
                                        <p:cTn id="25" dur="200" fill="hold">
                                          <p:stCondLst>
                                            <p:cond delay="400"/>
                                          </p:stCondLst>
                                        </p:cTn>
                                        <p:tgtEl>
                                          <p:spTgt spid="77"/>
                                        </p:tgtEl>
                                        <p:attrNameLst>
                                          <p:attrName>r</p:attrName>
                                        </p:attrNameLst>
                                      </p:cBhvr>
                                    </p:animRot>
                                    <p:animRot by="-240000">
                                      <p:cBhvr>
                                        <p:cTn id="26" dur="200" fill="hold">
                                          <p:stCondLst>
                                            <p:cond delay="600"/>
                                          </p:stCondLst>
                                        </p:cTn>
                                        <p:tgtEl>
                                          <p:spTgt spid="77"/>
                                        </p:tgtEl>
                                        <p:attrNameLst>
                                          <p:attrName>r</p:attrName>
                                        </p:attrNameLst>
                                      </p:cBhvr>
                                    </p:animRot>
                                    <p:animRot by="120000">
                                      <p:cBhvr>
                                        <p:cTn id="27" dur="200" fill="hold">
                                          <p:stCondLst>
                                            <p:cond delay="800"/>
                                          </p:stCondLst>
                                        </p:cTn>
                                        <p:tgtEl>
                                          <p:spTgt spid="77"/>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10"/>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7"/>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09"/>
                                        </p:tgtEl>
                                        <p:attrNameLst>
                                          <p:attrName>style.visibility</p:attrName>
                                        </p:attrNameLst>
                                      </p:cBhvr>
                                      <p:to>
                                        <p:strVal val="hidden"/>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childTnLst>
                          </p:cTn>
                        </p:par>
                        <p:par>
                          <p:cTn id="53" fill="hold">
                            <p:stCondLst>
                              <p:cond delay="0"/>
                            </p:stCondLst>
                            <p:childTnLst>
                              <p:par>
                                <p:cTn id="54" presetID="32" presetClass="emph" presetSubtype="0" repeatCount="15000" fill="hold" nodeType="afterEffect">
                                  <p:stCondLst>
                                    <p:cond delay="0"/>
                                  </p:stCondLst>
                                  <p:childTnLst>
                                    <p:animRot by="120000">
                                      <p:cBhvr>
                                        <p:cTn id="55" dur="50" fill="hold">
                                          <p:stCondLst>
                                            <p:cond delay="0"/>
                                          </p:stCondLst>
                                        </p:cTn>
                                        <p:tgtEl>
                                          <p:spTgt spid="78"/>
                                        </p:tgtEl>
                                        <p:attrNameLst>
                                          <p:attrName>r</p:attrName>
                                        </p:attrNameLst>
                                      </p:cBhvr>
                                    </p:animRot>
                                    <p:animRot by="-240000">
                                      <p:cBhvr>
                                        <p:cTn id="56" dur="100" fill="hold">
                                          <p:stCondLst>
                                            <p:cond delay="100"/>
                                          </p:stCondLst>
                                        </p:cTn>
                                        <p:tgtEl>
                                          <p:spTgt spid="78"/>
                                        </p:tgtEl>
                                        <p:attrNameLst>
                                          <p:attrName>r</p:attrName>
                                        </p:attrNameLst>
                                      </p:cBhvr>
                                    </p:animRot>
                                    <p:animRot by="240000">
                                      <p:cBhvr>
                                        <p:cTn id="57" dur="100" fill="hold">
                                          <p:stCondLst>
                                            <p:cond delay="200"/>
                                          </p:stCondLst>
                                        </p:cTn>
                                        <p:tgtEl>
                                          <p:spTgt spid="78"/>
                                        </p:tgtEl>
                                        <p:attrNameLst>
                                          <p:attrName>r</p:attrName>
                                        </p:attrNameLst>
                                      </p:cBhvr>
                                    </p:animRot>
                                    <p:animRot by="-240000">
                                      <p:cBhvr>
                                        <p:cTn id="58" dur="100" fill="hold">
                                          <p:stCondLst>
                                            <p:cond delay="300"/>
                                          </p:stCondLst>
                                        </p:cTn>
                                        <p:tgtEl>
                                          <p:spTgt spid="78"/>
                                        </p:tgtEl>
                                        <p:attrNameLst>
                                          <p:attrName>r</p:attrName>
                                        </p:attrNameLst>
                                      </p:cBhvr>
                                    </p:animRot>
                                    <p:animRot by="120000">
                                      <p:cBhvr>
                                        <p:cTn id="59" dur="100" fill="hold">
                                          <p:stCondLst>
                                            <p:cond delay="400"/>
                                          </p:stCondLst>
                                        </p:cTn>
                                        <p:tgtEl>
                                          <p:spTgt spid="78"/>
                                        </p:tgtEl>
                                        <p:attrNameLst>
                                          <p:attrName>r</p:attrName>
                                        </p:attrNameLst>
                                      </p:cBhvr>
                                    </p:animRo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0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78"/>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05"/>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nodeType="clickEffect">
                                  <p:stCondLst>
                                    <p:cond delay="0"/>
                                  </p:stCondLst>
                                  <p:childTnLst>
                                    <p:animMotion origin="layout" path="M -0.00035 0.10083 L -0.00035 0.10055 C 0.0099 0.11083 0.02014 0.12166 0.03073 0.13166 C 0.03177 0.1325 0.03333 0.1325 0.03455 0.13278 C 0.04983 0.14055 0.06441 0.15028 0.08003 0.15583 C 0.13837 0.1775 0.12326 0.16916 0.15156 0.17528 L 0.25017 0.19805 C 0.28212 0.20583 0.22413 0.19805 0.32552 0.20361 C 0.38194 0.19305 0.37014 0.19916 0.41649 0.17861 C 0.41649 0.17889 0.4684 0.15583 0.4684 0.15611 C 0.475 0.15305 0.48108 0.14722 0.48785 0.14639 C 0.51753 0.14083 0.5776 0.13639 0.5776 0.13666 C 0.6118 0.12833 0.63055 0.13028 0.65677 0.10528 C 0.65851 0.10389 0.65764 0.10028 0.65816 0.09722 C 0.65764 0.08139 0.65851 0.06583 0.65677 0.05028 C 0.6566 0.04861 0.65417 0.04778 0.65295 0.04861 C 0.65121 0.04944 0.64896 0.05333 0.64896 0.05361 L 0.64896 0.05333 L 0.64896 0.05361 L 0.64896 0.05333 " pathEditMode="relative" rAng="0" ptsTypes="AAAAAAAAAAAAAAAAAAAA">
                                      <p:cBhvr>
                                        <p:cTn id="82" dur="2000" fill="hold"/>
                                        <p:tgtEl>
                                          <p:spTgt spid="15"/>
                                        </p:tgtEl>
                                        <p:attrNameLst>
                                          <p:attrName>ppt_x</p:attrName>
                                          <p:attrName>ppt_y</p:attrName>
                                        </p:attrNameLst>
                                      </p:cBhvr>
                                      <p:rCtr x="32917" y="2500"/>
                                    </p:animMotion>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4"/>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01"/>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6"/>
                                        </p:tgtEl>
                                        <p:attrNameLst>
                                          <p:attrName>style.visibility</p:attrName>
                                        </p:attrNameLst>
                                      </p:cBhvr>
                                      <p:to>
                                        <p:strVal val="hidden"/>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2"/>
                                        </p:tgtEl>
                                        <p:attrNameLst>
                                          <p:attrName>style.visibility</p:attrName>
                                        </p:attrNameLst>
                                      </p:cBhvr>
                                      <p:to>
                                        <p:strVal val="visible"/>
                                      </p:to>
                                    </p:set>
                                  </p:childTnLst>
                                </p:cTn>
                              </p:par>
                              <p:par>
                                <p:cTn id="108" presetID="1" presetClass="exit" presetSubtype="0" fill="hold" grpId="1" nodeType="withEffect">
                                  <p:stCondLst>
                                    <p:cond delay="0"/>
                                  </p:stCondLst>
                                  <p:childTnLst>
                                    <p:set>
                                      <p:cBhvr>
                                        <p:cTn id="109" dur="1" fill="hold">
                                          <p:stCondLst>
                                            <p:cond delay="0"/>
                                          </p:stCondLst>
                                        </p:cTn>
                                        <p:tgtEl>
                                          <p:spTgt spid="10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0" presetClass="path" presetSubtype="0" accel="50000" decel="50000" fill="hold" nodeType="clickEffect">
                                  <p:stCondLst>
                                    <p:cond delay="0"/>
                                  </p:stCondLst>
                                  <p:childTnLst>
                                    <p:animMotion origin="layout" path="M -3.88889E-6 -2.22222E-6 L -3.88889E-6 0.00028 C -0.04704 0.005 0.00643 -0.00083 -0.0875 0.00389 C -0.09236 0.00417 -0.11684 0.00695 -0.12326 0.00834 C -0.12569 0.00917 -0.12829 0.01028 -0.1309 0.01084 C -0.13628 0.01167 -0.14132 0.0125 -0.14652 0.01278 L -0.16979 0.02 C -0.17239 0.02056 -0.175 0.02139 -0.17777 0.02195 C -0.18177 0.02361 -0.18576 0.02528 -0.1901 0.02667 C -0.1927 0.0275 -0.19513 0.02806 -0.19791 0.02917 C -0.20382 0.03111 -0.20243 0.03195 -0.20868 0.03556 C -0.21388 0.03889 -0.21371 0.0375 -0.21979 0.04028 C -0.22222 0.04167 -0.22465 0.04361 -0.22743 0.045 C -0.23437 0.04889 -0.23003 0.04584 -0.23819 0.04917 C -0.24149 0.05084 -0.24444 0.0525 -0.24757 0.05389 L -0.25243 0.05639 C -0.25972 0.06334 -0.2552 0.06 -0.26632 0.06556 L -0.271 0.0675 C -0.28437 0.08056 -0.26736 0.065 -0.2802 0.07445 C -0.29218 0.08334 -0.27777 0.07528 -0.28958 0.08139 C -0.29114 0.08278 -0.29253 0.08472 -0.29444 0.08584 C -0.29583 0.08722 -0.29739 0.08722 -0.29895 0.08806 C -0.30225 0.09084 -0.30468 0.09556 -0.30833 0.09695 C -0.31007 0.09806 -0.31145 0.09834 -0.31302 0.09945 C -0.31458 0.10084 -0.31614 0.10278 -0.3177 0.10417 C -0.32048 0.10584 -0.32708 0.10861 -0.32708 0.10889 C -0.32847 0.11 -0.32986 0.11195 -0.33159 0.11334 C -0.33958 0.11861 -0.33576 0.11 -0.34583 0.12445 C -0.34913 0.12945 -0.35069 0.13222 -0.3552 0.13584 C -0.35763 0.13778 -0.36007 0.13917 -0.36284 0.14056 C -0.36927 0.14389 -0.37638 0.14695 -0.38281 0.14945 C -0.39948 0.15584 -0.3927 0.15306 -0.41093 0.15834 C -0.41302 0.15917 -0.41527 0.16056 -0.41718 0.16084 C -0.42187 0.16195 -0.42656 0.16222 -0.43125 0.16306 C -0.45555 0.1675 -0.42586 0.16361 -0.46076 0.16778 L -0.51684 0.16528 C -0.52309 0.16528 -0.52934 0.16389 -0.53559 0.16306 C -0.54531 0.16222 -0.55503 0.16167 -0.5651 0.16084 C -0.57031 0.15972 -0.58107 0.15806 -0.5868 0.15639 C -0.58836 0.15556 -0.58975 0.15472 -0.59149 0.15389 C -0.59357 0.15306 -0.59566 0.1525 -0.59774 0.15167 C -0.61319 0.14528 -0.58923 0.15445 -0.60868 0.14695 C -0.61302 0.14722 -0.64184 0.14834 -0.65208 0.15167 C -0.65538 0.1525 -0.65833 0.15472 -0.66163 0.15639 L -0.66614 0.15834 L -0.67066 0.16084 C -0.6776 0.1675 -0.67534 0.16278 -0.67534 0.17667 L -0.67534 0.1775 " pathEditMode="relative" rAng="0" ptsTypes="AAAAAAAAAAAAAAAAAAAAAAAAAAAAAAAAAAAAAAAAAAAAAAAA">
                                      <p:cBhvr>
                                        <p:cTn id="113" dur="2000" fill="hold"/>
                                        <p:tgtEl>
                                          <p:spTgt spid="18"/>
                                        </p:tgtEl>
                                        <p:attrNameLst>
                                          <p:attrName>ppt_x</p:attrName>
                                          <p:attrName>ppt_y</p:attrName>
                                        </p:attrNameLst>
                                      </p:cBhvr>
                                      <p:rCtr x="-33785" y="8861"/>
                                    </p:animMotion>
                                  </p:childTnLst>
                                </p:cTn>
                              </p:par>
                            </p:childTnLst>
                          </p:cTn>
                        </p:par>
                        <p:par>
                          <p:cTn id="114" fill="hold">
                            <p:stCondLst>
                              <p:cond delay="2000"/>
                            </p:stCondLst>
                            <p:childTnLst>
                              <p:par>
                                <p:cTn id="115" presetID="1"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childTnLst>
                                </p:cTn>
                              </p:par>
                            </p:childTnLst>
                          </p:cTn>
                        </p:par>
                        <p:par>
                          <p:cTn id="117" fill="hold">
                            <p:stCondLst>
                              <p:cond delay="2000"/>
                            </p:stCondLst>
                            <p:childTnLst>
                              <p:par>
                                <p:cTn id="118" presetID="1" presetClass="entr" presetSubtype="0" fill="hold" grpId="0" nodeType="afterEffect">
                                  <p:stCondLst>
                                    <p:cond delay="0"/>
                                  </p:stCondLst>
                                  <p:childTnLst>
                                    <p:set>
                                      <p:cBhvr>
                                        <p:cTn id="119" dur="1" fill="hold">
                                          <p:stCondLst>
                                            <p:cond delay="0"/>
                                          </p:stCondLst>
                                        </p:cTn>
                                        <p:tgtEl>
                                          <p:spTgt spid="10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3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54"/>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5"/>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79"/>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90"/>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grpId="0" nodeType="afterEffect">
                                  <p:stCondLst>
                                    <p:cond delay="0"/>
                                  </p:stCondLst>
                                  <p:childTnLst>
                                    <p:set>
                                      <p:cBhvr>
                                        <p:cTn id="138" dur="1" fill="hold">
                                          <p:stCondLst>
                                            <p:cond delay="0"/>
                                          </p:stCondLst>
                                        </p:cTn>
                                        <p:tgtEl>
                                          <p:spTgt spid="19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5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6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7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8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01" grpId="0"/>
      <p:bldP spid="101" grpId="1"/>
      <p:bldP spid="104" grpId="0"/>
      <p:bldP spid="104" grpId="1"/>
      <p:bldP spid="105" grpId="0"/>
      <p:bldP spid="105" grpId="1"/>
      <p:bldP spid="106" grpId="0"/>
      <p:bldP spid="106" grpId="1"/>
      <p:bldP spid="107" grpId="0"/>
      <p:bldP spid="107" grpId="1"/>
      <p:bldP spid="108" grpId="0"/>
      <p:bldP spid="109" grpId="0"/>
      <p:bldP spid="109" grpId="1"/>
      <p:bldP spid="199"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 y="-94828"/>
            <a:ext cx="6202851" cy="489632"/>
          </a:xfrm>
        </p:spPr>
        <p:txBody>
          <a:bodyPr>
            <a:noAutofit/>
          </a:bodyPr>
          <a:lstStyle/>
          <a:p>
            <a:r>
              <a:rPr lang="en-US" sz="2000" b="1" dirty="0"/>
              <a:t>Bioreactors</a:t>
            </a:r>
          </a:p>
        </p:txBody>
      </p:sp>
      <p:sp>
        <p:nvSpPr>
          <p:cNvPr id="3" name="Content Placeholder 2"/>
          <p:cNvSpPr>
            <a:spLocks noGrp="1"/>
          </p:cNvSpPr>
          <p:nvPr>
            <p:ph idx="1"/>
          </p:nvPr>
        </p:nvSpPr>
        <p:spPr>
          <a:xfrm>
            <a:off x="107503" y="193204"/>
            <a:ext cx="9034411" cy="1861078"/>
          </a:xfrm>
        </p:spPr>
        <p:txBody>
          <a:bodyPr>
            <a:noAutofit/>
          </a:bodyPr>
          <a:lstStyle/>
          <a:p>
            <a:pPr marL="212725" indent="-212725" algn="just"/>
            <a:r>
              <a:rPr lang="en-US" sz="1800" dirty="0"/>
              <a:t>Bioreactors are </a:t>
            </a:r>
            <a:r>
              <a:rPr lang="en-US" sz="1800" b="1" dirty="0">
                <a:solidFill>
                  <a:srgbClr val="FFFF00"/>
                </a:solidFill>
              </a:rPr>
              <a:t>large vessels</a:t>
            </a:r>
            <a:r>
              <a:rPr lang="en-US" sz="1800" dirty="0">
                <a:solidFill>
                  <a:srgbClr val="FFFF00"/>
                </a:solidFill>
              </a:rPr>
              <a:t> </a:t>
            </a:r>
            <a:r>
              <a:rPr lang="en-US" sz="1800" dirty="0"/>
              <a:t>(</a:t>
            </a:r>
            <a:r>
              <a:rPr lang="en-US" sz="1800" i="1" dirty="0"/>
              <a:t>with volumes of 100-1000 </a:t>
            </a:r>
            <a:r>
              <a:rPr lang="en-US" sz="1800" i="1" dirty="0" err="1"/>
              <a:t>litres</a:t>
            </a:r>
            <a:r>
              <a:rPr lang="en-US" sz="1800" dirty="0"/>
              <a:t>) in which raw materials are biologically converted into specific products (like </a:t>
            </a:r>
            <a:r>
              <a:rPr lang="en-US" sz="1800" b="1" dirty="0"/>
              <a:t>enzymes, proteins, biochemicals, </a:t>
            </a:r>
            <a:r>
              <a:rPr lang="en-US" sz="1800" dirty="0"/>
              <a:t>etc.,) in large quantities using microbial, plant, animal or human cells. </a:t>
            </a:r>
          </a:p>
          <a:p>
            <a:pPr marL="212725" indent="-212725" algn="just"/>
            <a:r>
              <a:rPr lang="en-US" sz="1800" dirty="0"/>
              <a:t>A </a:t>
            </a:r>
            <a:r>
              <a:rPr lang="en-US" sz="1800" dirty="0">
                <a:solidFill>
                  <a:srgbClr val="FFFF00"/>
                </a:solidFill>
              </a:rPr>
              <a:t>bioreactor provides the optimal growth conditions </a:t>
            </a:r>
            <a:r>
              <a:rPr lang="en-US" sz="1800" dirty="0"/>
              <a:t>(</a:t>
            </a:r>
            <a:r>
              <a:rPr lang="en-US" sz="1800" b="1" i="1" dirty="0">
                <a:solidFill>
                  <a:srgbClr val="FFFF00"/>
                </a:solidFill>
              </a:rPr>
              <a:t>temperature, pH, substrate, salts, vitamins, oxygen</a:t>
            </a:r>
            <a:r>
              <a:rPr lang="en-US" sz="1800" dirty="0"/>
              <a:t>)</a:t>
            </a:r>
            <a:r>
              <a:rPr lang="en-US" sz="1800" dirty="0">
                <a:solidFill>
                  <a:srgbClr val="FFFF00"/>
                </a:solidFill>
              </a:rPr>
              <a:t> </a:t>
            </a:r>
            <a:r>
              <a:rPr lang="en-US" sz="1800" dirty="0"/>
              <a:t>for achieving production of the desired product. </a:t>
            </a:r>
          </a:p>
          <a:p>
            <a:pPr marL="212725" indent="-212725" algn="just"/>
            <a:r>
              <a:rPr lang="en-US" sz="1800" dirty="0"/>
              <a:t>The </a:t>
            </a:r>
            <a:r>
              <a:rPr lang="en-US" sz="1800" dirty="0">
                <a:solidFill>
                  <a:srgbClr val="FFFF00"/>
                </a:solidFill>
              </a:rPr>
              <a:t>most commonly used bioreactors </a:t>
            </a:r>
            <a:r>
              <a:rPr lang="en-US" sz="1800" dirty="0"/>
              <a:t>are of </a:t>
            </a:r>
            <a:r>
              <a:rPr lang="en-US" sz="1800" b="1" dirty="0">
                <a:solidFill>
                  <a:srgbClr val="FFFF00"/>
                </a:solidFill>
              </a:rPr>
              <a:t>stirring type</a:t>
            </a:r>
            <a:r>
              <a:rPr lang="en-US" sz="1800" dirty="0"/>
              <a:t>.</a:t>
            </a:r>
          </a:p>
          <a:p>
            <a:pPr marL="212725" indent="-212725" algn="just"/>
            <a:endParaRPr lang="en-US" sz="1800" b="1" dirty="0">
              <a:solidFill>
                <a:srgbClr val="FFFF00"/>
              </a:solidFill>
            </a:endParaRPr>
          </a:p>
        </p:txBody>
      </p:sp>
      <p:grpSp>
        <p:nvGrpSpPr>
          <p:cNvPr id="4" name="Group 3">
            <a:extLst>
              <a:ext uri="{FF2B5EF4-FFF2-40B4-BE49-F238E27FC236}">
                <a16:creationId xmlns:a16="http://schemas.microsoft.com/office/drawing/2014/main" id="{FF348449-6590-C547-9EC4-E83D5C08C32A}"/>
              </a:ext>
            </a:extLst>
          </p:cNvPr>
          <p:cNvGrpSpPr/>
          <p:nvPr/>
        </p:nvGrpSpPr>
        <p:grpSpPr>
          <a:xfrm>
            <a:off x="75524" y="2032663"/>
            <a:ext cx="3632379" cy="3849173"/>
            <a:chOff x="5066897" y="51846"/>
            <a:chExt cx="2577325" cy="2886012"/>
          </a:xfrm>
        </p:grpSpPr>
        <p:pic>
          <p:nvPicPr>
            <p:cNvPr id="5" name="Picture 4">
              <a:extLst>
                <a:ext uri="{FF2B5EF4-FFF2-40B4-BE49-F238E27FC236}">
                  <a16:creationId xmlns:a16="http://schemas.microsoft.com/office/drawing/2014/main" id="{1E624F0C-A4F5-B24E-929A-F6C778781DBD}"/>
                </a:ext>
              </a:extLst>
            </p:cNvPr>
            <p:cNvPicPr>
              <a:picLocks noChangeAspect="1"/>
            </p:cNvPicPr>
            <p:nvPr/>
          </p:nvPicPr>
          <p:blipFill>
            <a:blip r:embed="rId2"/>
            <a:stretch>
              <a:fillRect/>
            </a:stretch>
          </p:blipFill>
          <p:spPr>
            <a:xfrm>
              <a:off x="5089587" y="51846"/>
              <a:ext cx="2554635" cy="2589630"/>
            </a:xfrm>
            <a:prstGeom prst="rect">
              <a:avLst/>
            </a:prstGeom>
          </p:spPr>
        </p:pic>
        <p:sp>
          <p:nvSpPr>
            <p:cNvPr id="6" name="Rectangle 5">
              <a:extLst>
                <a:ext uri="{FF2B5EF4-FFF2-40B4-BE49-F238E27FC236}">
                  <a16:creationId xmlns:a16="http://schemas.microsoft.com/office/drawing/2014/main" id="{E307AEBA-8D09-2B48-A467-80E82C21964B}"/>
                </a:ext>
              </a:extLst>
            </p:cNvPr>
            <p:cNvSpPr/>
            <p:nvPr/>
          </p:nvSpPr>
          <p:spPr>
            <a:xfrm>
              <a:off x="5066897" y="2568526"/>
              <a:ext cx="1270284" cy="369332"/>
            </a:xfrm>
            <a:prstGeom prst="rect">
              <a:avLst/>
            </a:prstGeom>
          </p:spPr>
          <p:txBody>
            <a:bodyPr wrap="none">
              <a:spAutoFit/>
            </a:bodyPr>
            <a:lstStyle/>
            <a:p>
              <a:r>
                <a:rPr lang="en-US" b="1" dirty="0">
                  <a:solidFill>
                    <a:srgbClr val="FFFF00"/>
                  </a:solidFill>
                </a:rPr>
                <a:t>Bioreactors</a:t>
              </a:r>
              <a:endParaRPr lang="en-US" dirty="0"/>
            </a:p>
          </p:txBody>
        </p:sp>
      </p:grpSp>
      <p:grpSp>
        <p:nvGrpSpPr>
          <p:cNvPr id="9" name="Group 8">
            <a:extLst>
              <a:ext uri="{FF2B5EF4-FFF2-40B4-BE49-F238E27FC236}">
                <a16:creationId xmlns:a16="http://schemas.microsoft.com/office/drawing/2014/main" id="{A22DECC9-2E61-994E-A301-FA4D92612326}"/>
              </a:ext>
            </a:extLst>
          </p:cNvPr>
          <p:cNvGrpSpPr/>
          <p:nvPr/>
        </p:nvGrpSpPr>
        <p:grpSpPr>
          <a:xfrm>
            <a:off x="4536665" y="2137420"/>
            <a:ext cx="3776486" cy="3638486"/>
            <a:chOff x="4536665" y="2018768"/>
            <a:chExt cx="3776486" cy="3638486"/>
          </a:xfrm>
        </p:grpSpPr>
        <p:pic>
          <p:nvPicPr>
            <p:cNvPr id="7" name="Picture 2">
              <a:extLst>
                <a:ext uri="{FF2B5EF4-FFF2-40B4-BE49-F238E27FC236}">
                  <a16:creationId xmlns:a16="http://schemas.microsoft.com/office/drawing/2014/main" id="{947C1063-8FB8-2C4D-9574-0C07C5CADA63}"/>
                </a:ext>
              </a:extLst>
            </p:cNvPr>
            <p:cNvPicPr>
              <a:picLocks noChangeAspect="1" noChangeArrowheads="1"/>
            </p:cNvPicPr>
            <p:nvPr/>
          </p:nvPicPr>
          <p:blipFill rotWithShape="1">
            <a:blip r:embed="rId3" cstate="print"/>
            <a:srcRect l="3363" t="13051" r="58592" b="28366"/>
            <a:stretch/>
          </p:blipFill>
          <p:spPr bwMode="auto">
            <a:xfrm>
              <a:off x="4536665" y="2018768"/>
              <a:ext cx="3776486" cy="3283901"/>
            </a:xfrm>
            <a:prstGeom prst="rect">
              <a:avLst/>
            </a:prstGeom>
            <a:noFill/>
            <a:ln w="9525">
              <a:noFill/>
              <a:miter lim="800000"/>
              <a:headEnd/>
              <a:tailEnd/>
            </a:ln>
          </p:spPr>
        </p:pic>
        <p:sp>
          <p:nvSpPr>
            <p:cNvPr id="8" name="Rectangle 7">
              <a:extLst>
                <a:ext uri="{FF2B5EF4-FFF2-40B4-BE49-F238E27FC236}">
                  <a16:creationId xmlns:a16="http://schemas.microsoft.com/office/drawing/2014/main" id="{A5A2A7CB-1F86-B84B-8C62-E62E12CA059F}"/>
                </a:ext>
              </a:extLst>
            </p:cNvPr>
            <p:cNvSpPr/>
            <p:nvPr/>
          </p:nvSpPr>
          <p:spPr>
            <a:xfrm>
              <a:off x="5222495" y="5287922"/>
              <a:ext cx="2404826" cy="369332"/>
            </a:xfrm>
            <a:prstGeom prst="rect">
              <a:avLst/>
            </a:prstGeom>
          </p:spPr>
          <p:txBody>
            <a:bodyPr wrap="none">
              <a:spAutoFit/>
            </a:bodyPr>
            <a:lstStyle/>
            <a:p>
              <a:r>
                <a:rPr lang="en-US" b="1" dirty="0">
                  <a:solidFill>
                    <a:srgbClr val="FFFF00"/>
                  </a:solidFill>
                </a:rPr>
                <a:t>Stirred tank bioreactor </a:t>
              </a:r>
              <a:endParaRPr lang="en-US" dirty="0"/>
            </a:p>
          </p:txBody>
        </p:sp>
      </p:grpSp>
    </p:spTree>
    <p:extLst>
      <p:ext uri="{BB962C8B-B14F-4D97-AF65-F5344CB8AC3E}">
        <p14:creationId xmlns:p14="http://schemas.microsoft.com/office/powerpoint/2010/main" val="138867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135227"/>
            <a:ext cx="8240286" cy="952500"/>
          </a:xfrm>
        </p:spPr>
        <p:txBody>
          <a:bodyPr>
            <a:noAutofit/>
          </a:bodyPr>
          <a:lstStyle/>
          <a:p>
            <a:r>
              <a:rPr lang="en-US" sz="2000" b="1" dirty="0">
                <a:solidFill>
                  <a:srgbClr val="FFFF00"/>
                </a:solidFill>
              </a:rPr>
              <a:t>Stirred tank bioreactor </a:t>
            </a:r>
            <a:r>
              <a:rPr lang="en-US" sz="2000" b="1" i="1" dirty="0"/>
              <a:t>for obtaining the foreign gene product</a:t>
            </a:r>
          </a:p>
        </p:txBody>
      </p:sp>
      <p:sp>
        <p:nvSpPr>
          <p:cNvPr id="3" name="Content Placeholder 2"/>
          <p:cNvSpPr>
            <a:spLocks noGrp="1"/>
          </p:cNvSpPr>
          <p:nvPr>
            <p:ph idx="1"/>
          </p:nvPr>
        </p:nvSpPr>
        <p:spPr>
          <a:xfrm>
            <a:off x="50903" y="553244"/>
            <a:ext cx="5313185" cy="5161756"/>
          </a:xfrm>
        </p:spPr>
        <p:txBody>
          <a:bodyPr>
            <a:noAutofit/>
          </a:bodyPr>
          <a:lstStyle/>
          <a:p>
            <a:pPr marL="182563" indent="-182563" algn="just"/>
            <a:r>
              <a:rPr lang="en-US" sz="1600" dirty="0"/>
              <a:t>A stirred-tank reactor is usually </a:t>
            </a:r>
            <a:r>
              <a:rPr lang="en-US" sz="1600" b="1" dirty="0">
                <a:solidFill>
                  <a:srgbClr val="FFFF00"/>
                </a:solidFill>
              </a:rPr>
              <a:t>cylindrical or with a curved base to facilitate the mixing of the reactor contents. </a:t>
            </a:r>
          </a:p>
          <a:p>
            <a:pPr marL="182563" indent="-182563" algn="just"/>
            <a:r>
              <a:rPr lang="en-US" sz="1600" dirty="0"/>
              <a:t>The </a:t>
            </a:r>
            <a:r>
              <a:rPr lang="en-US" sz="1600" dirty="0">
                <a:solidFill>
                  <a:srgbClr val="FFFF00"/>
                </a:solidFill>
              </a:rPr>
              <a:t>stirrer facilitates </a:t>
            </a:r>
          </a:p>
          <a:p>
            <a:pPr marL="412750" lvl="2" indent="-184150" algn="just"/>
            <a:r>
              <a:rPr lang="en-US" sz="1600" dirty="0">
                <a:solidFill>
                  <a:srgbClr val="FFFF00"/>
                </a:solidFill>
              </a:rPr>
              <a:t>even mixing and oxygen availability throughout the bioreactor</a:t>
            </a:r>
            <a:r>
              <a:rPr lang="en-US" sz="1600" dirty="0"/>
              <a:t> and </a:t>
            </a:r>
          </a:p>
          <a:p>
            <a:pPr marL="412750" lvl="2" indent="-184150" algn="just"/>
            <a:r>
              <a:rPr lang="en-US" sz="1600" dirty="0">
                <a:solidFill>
                  <a:srgbClr val="FFFF00"/>
                </a:solidFill>
              </a:rPr>
              <a:t>air supply through the bioreactor. </a:t>
            </a:r>
          </a:p>
          <a:p>
            <a:pPr marL="182563" indent="-182563" algn="just"/>
            <a:r>
              <a:rPr lang="en-US" sz="1600" dirty="0"/>
              <a:t>Stirred tank bioreactor has </a:t>
            </a:r>
          </a:p>
          <a:p>
            <a:pPr marL="320675" lvl="1" indent="-168275" algn="just"/>
            <a:r>
              <a:rPr lang="en-US" sz="1600" dirty="0">
                <a:solidFill>
                  <a:srgbClr val="FFFF00"/>
                </a:solidFill>
              </a:rPr>
              <a:t>an agitator system, </a:t>
            </a:r>
          </a:p>
          <a:p>
            <a:pPr marL="320675" lvl="1" indent="-168275" algn="just"/>
            <a:r>
              <a:rPr lang="en-US" sz="1600" dirty="0">
                <a:solidFill>
                  <a:srgbClr val="FFFF00"/>
                </a:solidFill>
              </a:rPr>
              <a:t>an oxygen delivery system </a:t>
            </a:r>
          </a:p>
          <a:p>
            <a:pPr marL="320675" lvl="1" indent="-168275" algn="just"/>
            <a:r>
              <a:rPr lang="en-US" sz="1600" dirty="0">
                <a:solidFill>
                  <a:srgbClr val="FFFF00"/>
                </a:solidFill>
              </a:rPr>
              <a:t>a foam control system, </a:t>
            </a:r>
          </a:p>
          <a:p>
            <a:pPr marL="320675" lvl="1" indent="-168275" algn="just"/>
            <a:r>
              <a:rPr lang="en-US" sz="1600" dirty="0">
                <a:solidFill>
                  <a:srgbClr val="FFFF00"/>
                </a:solidFill>
              </a:rPr>
              <a:t>a temperature control system, </a:t>
            </a:r>
          </a:p>
          <a:p>
            <a:pPr marL="320675" lvl="1" indent="-168275" algn="just"/>
            <a:r>
              <a:rPr lang="en-US" sz="1600" dirty="0">
                <a:solidFill>
                  <a:srgbClr val="FFFF00"/>
                </a:solidFill>
              </a:rPr>
              <a:t>pH control system and </a:t>
            </a:r>
          </a:p>
          <a:p>
            <a:pPr marL="320675" lvl="1" indent="-168275" algn="just"/>
            <a:r>
              <a:rPr lang="en-US" sz="1600" dirty="0">
                <a:solidFill>
                  <a:srgbClr val="FFFF00"/>
                </a:solidFill>
              </a:rPr>
              <a:t>sampling ports </a:t>
            </a:r>
            <a:r>
              <a:rPr lang="en-US" sz="1600" dirty="0"/>
              <a:t>for drawing out small volumes of the culture periodically.</a:t>
            </a:r>
          </a:p>
        </p:txBody>
      </p:sp>
      <p:pic>
        <p:nvPicPr>
          <p:cNvPr id="4" name="Picture 2">
            <a:extLst>
              <a:ext uri="{FF2B5EF4-FFF2-40B4-BE49-F238E27FC236}">
                <a16:creationId xmlns:a16="http://schemas.microsoft.com/office/drawing/2014/main" id="{0701D312-9B07-C348-B31B-9FA6A9A288E9}"/>
              </a:ext>
            </a:extLst>
          </p:cNvPr>
          <p:cNvPicPr>
            <a:picLocks noChangeAspect="1" noChangeArrowheads="1"/>
          </p:cNvPicPr>
          <p:nvPr/>
        </p:nvPicPr>
        <p:blipFill rotWithShape="1">
          <a:blip r:embed="rId2" cstate="print"/>
          <a:srcRect l="3363" t="13051" r="58592" b="28366"/>
          <a:stretch/>
        </p:blipFill>
        <p:spPr bwMode="auto">
          <a:xfrm>
            <a:off x="5436096" y="625252"/>
            <a:ext cx="3643605" cy="316835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23" presetClass="entr" presetSubtype="16"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2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20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2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20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2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20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2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20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p:cTn id="65" dur="2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6" dur="20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7704" y="29055"/>
            <a:ext cx="6304136" cy="604065"/>
          </a:xfrm>
        </p:spPr>
        <p:txBody>
          <a:bodyPr>
            <a:noAutofit/>
          </a:bodyPr>
          <a:lstStyle/>
          <a:p>
            <a:r>
              <a:rPr lang="en-US" sz="3556" dirty="0" err="1"/>
              <a:t>Sparged</a:t>
            </a:r>
            <a:r>
              <a:rPr lang="en-US" sz="3556" dirty="0"/>
              <a:t> stirred tank bioreactor</a:t>
            </a:r>
          </a:p>
        </p:txBody>
      </p:sp>
      <p:pic>
        <p:nvPicPr>
          <p:cNvPr id="7" name="Picture 2"/>
          <p:cNvPicPr>
            <a:picLocks noChangeAspect="1" noChangeArrowheads="1"/>
          </p:cNvPicPr>
          <p:nvPr/>
        </p:nvPicPr>
        <p:blipFill rotWithShape="1">
          <a:blip r:embed="rId2" cstate="print"/>
          <a:srcRect l="48054" t="14068" r="2531" b="24226"/>
          <a:stretch/>
        </p:blipFill>
        <p:spPr bwMode="auto">
          <a:xfrm>
            <a:off x="467544" y="661255"/>
            <a:ext cx="8424936" cy="4894487"/>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73191"/>
            <a:ext cx="8959411" cy="576064"/>
          </a:xfrm>
        </p:spPr>
        <p:txBody>
          <a:bodyPr>
            <a:noAutofit/>
          </a:bodyPr>
          <a:lstStyle/>
          <a:p>
            <a:r>
              <a:rPr lang="en-US" sz="2000" b="1" dirty="0"/>
              <a:t>Downstream Processing</a:t>
            </a:r>
          </a:p>
        </p:txBody>
      </p:sp>
      <p:sp>
        <p:nvSpPr>
          <p:cNvPr id="3" name="Content Placeholder 2"/>
          <p:cNvSpPr>
            <a:spLocks noGrp="1"/>
          </p:cNvSpPr>
          <p:nvPr>
            <p:ph idx="1"/>
          </p:nvPr>
        </p:nvSpPr>
        <p:spPr>
          <a:xfrm>
            <a:off x="179512" y="553245"/>
            <a:ext cx="8712968" cy="4536504"/>
          </a:xfrm>
        </p:spPr>
        <p:txBody>
          <a:bodyPr>
            <a:noAutofit/>
          </a:bodyPr>
          <a:lstStyle/>
          <a:p>
            <a:pPr algn="just"/>
            <a:r>
              <a:rPr lang="en-US" sz="1800" dirty="0"/>
              <a:t>After completion of the biosynthetic stage, the </a:t>
            </a:r>
            <a:r>
              <a:rPr lang="en-US" sz="1800" dirty="0">
                <a:solidFill>
                  <a:srgbClr val="FFFF00"/>
                </a:solidFill>
              </a:rPr>
              <a:t>product has to be subjected through a series of processes </a:t>
            </a:r>
            <a:r>
              <a:rPr lang="en-US" sz="1800" dirty="0"/>
              <a:t>before it is ready for marketing as a finished product. </a:t>
            </a:r>
          </a:p>
          <a:p>
            <a:pPr algn="just"/>
            <a:r>
              <a:rPr lang="en-US" sz="1800" dirty="0"/>
              <a:t>The downstream processing </a:t>
            </a:r>
            <a:r>
              <a:rPr lang="en-US" sz="1800" b="1" dirty="0">
                <a:solidFill>
                  <a:srgbClr val="FFFF00"/>
                </a:solidFill>
              </a:rPr>
              <a:t>include </a:t>
            </a:r>
          </a:p>
          <a:p>
            <a:pPr marL="804863" indent="-374650" algn="just">
              <a:buFont typeface="Wingdings" pitchFamily="2" charset="2"/>
              <a:buChar char="ü"/>
            </a:pPr>
            <a:r>
              <a:rPr lang="en-US" sz="1800" b="1" dirty="0">
                <a:solidFill>
                  <a:srgbClr val="FFFF00"/>
                </a:solidFill>
              </a:rPr>
              <a:t>separation of the recombinant protein</a:t>
            </a:r>
          </a:p>
          <a:p>
            <a:pPr marL="804863" indent="-374650" algn="just">
              <a:buFont typeface="Wingdings" pitchFamily="2" charset="2"/>
              <a:buChar char="ü"/>
            </a:pPr>
            <a:r>
              <a:rPr lang="en-US" sz="1800" b="1" dirty="0">
                <a:solidFill>
                  <a:srgbClr val="FFFF00"/>
                </a:solidFill>
              </a:rPr>
              <a:t>purification of the recombinant protein.</a:t>
            </a:r>
          </a:p>
          <a:p>
            <a:pPr marL="804863" indent="-374650" algn="just">
              <a:buFont typeface="Wingdings" pitchFamily="2" charset="2"/>
              <a:buChar char="ü"/>
            </a:pPr>
            <a:r>
              <a:rPr lang="en-US" sz="1800" dirty="0">
                <a:solidFill>
                  <a:srgbClr val="FFFF00"/>
                </a:solidFill>
              </a:rPr>
              <a:t>Formulation of the product(s) with suitable </a:t>
            </a:r>
            <a:r>
              <a:rPr lang="en-US" sz="1800" b="1" dirty="0">
                <a:solidFill>
                  <a:srgbClr val="FFFF00"/>
                </a:solidFill>
              </a:rPr>
              <a:t>preservatives</a:t>
            </a:r>
            <a:r>
              <a:rPr lang="en-US" sz="1800" dirty="0"/>
              <a:t>.</a:t>
            </a:r>
          </a:p>
          <a:p>
            <a:pPr marL="804863" indent="-374650" algn="just">
              <a:buFont typeface="Wingdings" pitchFamily="2" charset="2"/>
              <a:buChar char="ü"/>
            </a:pPr>
            <a:r>
              <a:rPr lang="en-US" sz="1800" b="1" dirty="0">
                <a:solidFill>
                  <a:srgbClr val="FFFF00"/>
                </a:solidFill>
              </a:rPr>
              <a:t>Clinical trials </a:t>
            </a:r>
            <a:r>
              <a:rPr lang="en-US" sz="1800" dirty="0">
                <a:solidFill>
                  <a:srgbClr val="FFFF00"/>
                </a:solidFill>
              </a:rPr>
              <a:t>in case of drugs</a:t>
            </a:r>
            <a:r>
              <a:rPr lang="en-US" sz="1800" dirty="0"/>
              <a:t>. </a:t>
            </a:r>
          </a:p>
          <a:p>
            <a:pPr marL="804863" indent="-374650" algn="just">
              <a:buFont typeface="Wingdings" pitchFamily="2" charset="2"/>
              <a:buChar char="ü"/>
            </a:pPr>
            <a:r>
              <a:rPr lang="en-US" sz="1800" dirty="0">
                <a:solidFill>
                  <a:srgbClr val="FFFF00"/>
                </a:solidFill>
              </a:rPr>
              <a:t>Quality control testing</a:t>
            </a:r>
            <a:endParaRPr lang="en-US" sz="1800" dirty="0"/>
          </a:p>
          <a:p>
            <a:pPr algn="just"/>
            <a:r>
              <a:rPr lang="en-US" sz="1800" dirty="0"/>
              <a:t>The </a:t>
            </a:r>
            <a:r>
              <a:rPr lang="en-US" sz="1800" dirty="0">
                <a:solidFill>
                  <a:srgbClr val="FFFF00"/>
                </a:solidFill>
              </a:rPr>
              <a:t>downstream processing </a:t>
            </a:r>
            <a:r>
              <a:rPr lang="en-US" sz="1800" dirty="0"/>
              <a:t>and </a:t>
            </a:r>
            <a:r>
              <a:rPr lang="en-US" sz="1800" dirty="0">
                <a:solidFill>
                  <a:srgbClr val="FFFF00"/>
                </a:solidFill>
              </a:rPr>
              <a:t>quality control testing</a:t>
            </a:r>
            <a:r>
              <a:rPr lang="en-US" sz="1800" dirty="0"/>
              <a:t> vary from product to product.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23" presetClass="entr" presetSubtype="16" fill="hold" nodeType="afterEffect">
                                  <p:stCondLst>
                                    <p:cond delay="200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25" fill="hold">
                            <p:stCondLst>
                              <p:cond delay="3500"/>
                            </p:stCondLst>
                            <p:childTnLst>
                              <p:par>
                                <p:cTn id="26" presetID="23" presetClass="entr" presetSubtype="16" fill="hold" nodeType="afterEffect">
                                  <p:stCondLst>
                                    <p:cond delay="200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30" fill="hold">
                            <p:stCondLst>
                              <p:cond delay="6000"/>
                            </p:stCondLst>
                            <p:childTnLst>
                              <p:par>
                                <p:cTn id="31" presetID="23" presetClass="entr" presetSubtype="16" fill="hold" nodeType="afterEffect">
                                  <p:stCondLst>
                                    <p:cond delay="200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par>
                          <p:cTn id="35" fill="hold">
                            <p:stCondLst>
                              <p:cond delay="8500"/>
                            </p:stCondLst>
                            <p:childTnLst>
                              <p:par>
                                <p:cTn id="36" presetID="23" presetClass="entr" presetSubtype="16" fill="hold" nodeType="afterEffect">
                                  <p:stCondLst>
                                    <p:cond delay="200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Chapter ends here.....</a:t>
            </a:r>
          </a:p>
        </p:txBody>
      </p:sp>
      <p:sp>
        <p:nvSpPr>
          <p:cNvPr id="4" name="Cross 3"/>
          <p:cNvSpPr/>
          <p:nvPr/>
        </p:nvSpPr>
        <p:spPr>
          <a:xfrm rot="18908849">
            <a:off x="2548896" y="1590741"/>
            <a:ext cx="3655663" cy="3317161"/>
          </a:xfrm>
          <a:prstGeom prst="plus">
            <a:avLst>
              <a:gd name="adj" fmla="val 29079"/>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Smiley Face 4"/>
          <p:cNvSpPr/>
          <p:nvPr/>
        </p:nvSpPr>
        <p:spPr>
          <a:xfrm>
            <a:off x="3771911" y="2537465"/>
            <a:ext cx="1120124" cy="1100122"/>
          </a:xfrm>
          <a:prstGeom prst="smileyFace">
            <a:avLst>
              <a:gd name="adj" fmla="val 4653"/>
            </a:avLst>
          </a:prstGeom>
          <a:solidFill>
            <a:srgbClr val="FFFF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289215"/>
            <a:ext cx="9033456" cy="504056"/>
          </a:xfrm>
        </p:spPr>
        <p:txBody>
          <a:bodyPr>
            <a:noAutofit/>
          </a:bodyPr>
          <a:lstStyle/>
          <a:p>
            <a:r>
              <a:rPr lang="en-US" sz="2000" b="1" dirty="0"/>
              <a:t>Insertion of Recombinant DNA into the Host Cell/Organism</a:t>
            </a:r>
          </a:p>
        </p:txBody>
      </p:sp>
      <p:sp>
        <p:nvSpPr>
          <p:cNvPr id="3" name="Content Placeholder 2"/>
          <p:cNvSpPr>
            <a:spLocks noGrp="1"/>
          </p:cNvSpPr>
          <p:nvPr>
            <p:ph idx="1"/>
          </p:nvPr>
        </p:nvSpPr>
        <p:spPr>
          <a:xfrm>
            <a:off x="179512" y="913284"/>
            <a:ext cx="8784976" cy="4320480"/>
          </a:xfrm>
        </p:spPr>
        <p:txBody>
          <a:bodyPr>
            <a:noAutofit/>
          </a:bodyPr>
          <a:lstStyle/>
          <a:p>
            <a:pPr algn="just"/>
            <a:r>
              <a:rPr lang="en-US" sz="2000" dirty="0"/>
              <a:t>There are several methods of introducing the </a:t>
            </a:r>
            <a:r>
              <a:rPr lang="en-US" sz="2000" dirty="0" err="1"/>
              <a:t>ligated</a:t>
            </a:r>
            <a:r>
              <a:rPr lang="en-US" sz="2000" dirty="0"/>
              <a:t> DNA into recipient cells. </a:t>
            </a:r>
          </a:p>
          <a:p>
            <a:pPr algn="just"/>
            <a:r>
              <a:rPr lang="en-US" sz="2000" dirty="0"/>
              <a:t>Recipient cells after making them ‘competent’ to receive, take up DNA present in its surrounding. </a:t>
            </a:r>
          </a:p>
          <a:p>
            <a:pPr algn="just"/>
            <a:r>
              <a:rPr lang="en-US" sz="2000" dirty="0"/>
              <a:t>If a recombinant DNA bearing gene for resistance to an antibiotic (e.g., </a:t>
            </a:r>
            <a:r>
              <a:rPr lang="en-US" sz="2000" dirty="0" err="1"/>
              <a:t>ampicillin</a:t>
            </a:r>
            <a:r>
              <a:rPr lang="en-US" sz="2000" dirty="0"/>
              <a:t>) is transferred into </a:t>
            </a:r>
            <a:r>
              <a:rPr lang="en-US" sz="2000" i="1" dirty="0"/>
              <a:t>E. coli </a:t>
            </a:r>
            <a:r>
              <a:rPr lang="en-US" sz="2000" dirty="0"/>
              <a:t>cells, the host cells become transformed into </a:t>
            </a:r>
            <a:r>
              <a:rPr lang="en-US" sz="2000" dirty="0" err="1"/>
              <a:t>ampicillin</a:t>
            </a:r>
            <a:r>
              <a:rPr lang="en-US" sz="2000" dirty="0"/>
              <a:t>-resistant cells. </a:t>
            </a:r>
          </a:p>
          <a:p>
            <a:pPr algn="just"/>
            <a:r>
              <a:rPr lang="en-US" sz="2000" dirty="0"/>
              <a:t>If we spread the transformed cells on agar plates containing </a:t>
            </a:r>
            <a:r>
              <a:rPr lang="en-US" sz="2000" dirty="0" err="1"/>
              <a:t>ampicillin</a:t>
            </a:r>
            <a:r>
              <a:rPr lang="en-US" sz="2000" dirty="0"/>
              <a:t>, only </a:t>
            </a:r>
            <a:r>
              <a:rPr lang="en-US" sz="2000" dirty="0" err="1"/>
              <a:t>transformants</a:t>
            </a:r>
            <a:r>
              <a:rPr lang="en-US" sz="2000" dirty="0"/>
              <a:t> will grow, untransformed recipient cells will die. </a:t>
            </a:r>
          </a:p>
          <a:p>
            <a:pPr algn="just"/>
            <a:r>
              <a:rPr lang="en-US" sz="2000" dirty="0"/>
              <a:t>Due to </a:t>
            </a:r>
            <a:r>
              <a:rPr lang="en-US" sz="2000" dirty="0" err="1"/>
              <a:t>ampicillin</a:t>
            </a:r>
            <a:r>
              <a:rPr lang="en-US" sz="2000" dirty="0"/>
              <a:t> resistance gene, one is able to select a transformed cell in the presence of </a:t>
            </a:r>
            <a:r>
              <a:rPr lang="en-US" sz="2000" dirty="0" err="1"/>
              <a:t>ampicillin</a:t>
            </a:r>
            <a:r>
              <a:rPr lang="en-US" sz="2000" dirty="0"/>
              <a:t>. </a:t>
            </a:r>
          </a:p>
          <a:p>
            <a:pPr algn="just"/>
            <a:r>
              <a:rPr lang="en-US" sz="2000" dirty="0"/>
              <a:t>The </a:t>
            </a:r>
            <a:r>
              <a:rPr lang="en-US" sz="2000" dirty="0" err="1"/>
              <a:t>ampicillin</a:t>
            </a:r>
            <a:r>
              <a:rPr lang="en-US" sz="2000" dirty="0"/>
              <a:t> resistance gene in this case is called a </a:t>
            </a:r>
            <a:r>
              <a:rPr lang="en-US" sz="2000" b="1" dirty="0"/>
              <a:t>selectable marker.</a:t>
            </a:r>
            <a:endParaRPr lang="en-US" sz="2000" dirty="0"/>
          </a:p>
        </p:txBody>
      </p:sp>
    </p:spTree>
    <p:extLst>
      <p:ext uri="{BB962C8B-B14F-4D97-AF65-F5344CB8AC3E}">
        <p14:creationId xmlns:p14="http://schemas.microsoft.com/office/powerpoint/2010/main" val="410061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38"/>
            <a:ext cx="9144000" cy="952500"/>
          </a:xfrm>
        </p:spPr>
        <p:txBody>
          <a:bodyPr>
            <a:noAutofit/>
          </a:bodyPr>
          <a:lstStyle/>
          <a:p>
            <a:r>
              <a:rPr lang="en-US" sz="2000" b="1" dirty="0"/>
              <a:t>Diagrammatic representation of recombinant DNA technology</a:t>
            </a:r>
          </a:p>
        </p:txBody>
      </p:sp>
      <p:pic>
        <p:nvPicPr>
          <p:cNvPr id="2050" name="Picture 2"/>
          <p:cNvPicPr>
            <a:picLocks noChangeAspect="1" noChangeArrowheads="1"/>
          </p:cNvPicPr>
          <p:nvPr/>
        </p:nvPicPr>
        <p:blipFill>
          <a:blip r:embed="rId2" cstate="print"/>
          <a:srcRect l="18315" t="4227" r="36659" b="79613"/>
          <a:stretch>
            <a:fillRect/>
          </a:stretch>
        </p:blipFill>
        <p:spPr bwMode="auto">
          <a:xfrm>
            <a:off x="1411649" y="520309"/>
            <a:ext cx="6320702" cy="97704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18315" t="20233" r="36659" b="49331"/>
          <a:stretch>
            <a:fillRect/>
          </a:stretch>
        </p:blipFill>
        <p:spPr bwMode="auto">
          <a:xfrm>
            <a:off x="1411649" y="1480416"/>
            <a:ext cx="6320702" cy="1840204"/>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l="18315" t="64945" r="36659" b="9527"/>
          <a:stretch>
            <a:fillRect/>
          </a:stretch>
        </p:blipFill>
        <p:spPr bwMode="auto">
          <a:xfrm>
            <a:off x="1411649" y="4171509"/>
            <a:ext cx="6320702" cy="1543491"/>
          </a:xfrm>
          <a:prstGeom prst="rect">
            <a:avLst/>
          </a:prstGeom>
          <a:noFill/>
          <a:ln w="9525">
            <a:noFill/>
            <a:miter lim="800000"/>
            <a:headEnd/>
            <a:tailEnd/>
          </a:ln>
        </p:spPr>
      </p:pic>
      <p:grpSp>
        <p:nvGrpSpPr>
          <p:cNvPr id="3" name="Group 8"/>
          <p:cNvGrpSpPr/>
          <p:nvPr/>
        </p:nvGrpSpPr>
        <p:grpSpPr>
          <a:xfrm>
            <a:off x="1411649" y="3303687"/>
            <a:ext cx="6320702" cy="880098"/>
            <a:chOff x="1727684" y="2973318"/>
            <a:chExt cx="5688632" cy="792088"/>
          </a:xfrm>
        </p:grpSpPr>
        <p:pic>
          <p:nvPicPr>
            <p:cNvPr id="6" name="Picture 2"/>
            <p:cNvPicPr>
              <a:picLocks noChangeAspect="1" noChangeArrowheads="1"/>
            </p:cNvPicPr>
            <p:nvPr/>
          </p:nvPicPr>
          <p:blipFill>
            <a:blip r:embed="rId2" cstate="print"/>
            <a:srcRect l="18315" t="50389" r="36659" b="35055"/>
            <a:stretch>
              <a:fillRect/>
            </a:stretch>
          </p:blipFill>
          <p:spPr bwMode="auto">
            <a:xfrm>
              <a:off x="1727684" y="2973318"/>
              <a:ext cx="5688632" cy="792088"/>
            </a:xfrm>
            <a:prstGeom prst="rect">
              <a:avLst/>
            </a:prstGeom>
            <a:noFill/>
            <a:ln w="9525">
              <a:noFill/>
              <a:miter lim="800000"/>
              <a:headEnd/>
              <a:tailEnd/>
            </a:ln>
          </p:spPr>
        </p:pic>
        <p:sp>
          <p:nvSpPr>
            <p:cNvPr id="8" name="Rectangle 7"/>
            <p:cNvSpPr/>
            <p:nvPr/>
          </p:nvSpPr>
          <p:spPr>
            <a:xfrm>
              <a:off x="5399238" y="3147814"/>
              <a:ext cx="737510" cy="360099"/>
            </a:xfrm>
            <a:prstGeom prst="rect">
              <a:avLst/>
            </a:prstGeom>
          </p:spPr>
          <p:txBody>
            <a:bodyPr wrap="none">
              <a:spAutoFit/>
            </a:bodyPr>
            <a:lstStyle/>
            <a:p>
              <a:r>
                <a:rPr lang="en-US" sz="2000" b="1" dirty="0" err="1">
                  <a:solidFill>
                    <a:schemeClr val="bg1"/>
                  </a:solidFill>
                </a:rPr>
                <a:t>rDNA</a:t>
              </a:r>
              <a:r>
                <a:rPr lang="en-US" sz="2000" b="1" dirty="0">
                  <a:solidFill>
                    <a:schemeClr val="bg1"/>
                  </a:solidFill>
                </a:rPr>
                <a:t> </a:t>
              </a:r>
              <a:endParaRPr lang="en-US" sz="2000" dirty="0">
                <a:solidFill>
                  <a:schemeClr val="bg1"/>
                </a:solidFill>
              </a:endParaRPr>
            </a:p>
          </p:txBody>
        </p:sp>
      </p:grpSp>
    </p:spTree>
    <p:extLst>
      <p:ext uri="{BB962C8B-B14F-4D97-AF65-F5344CB8AC3E}">
        <p14:creationId xmlns:p14="http://schemas.microsoft.com/office/powerpoint/2010/main" val="24850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 y="-152411"/>
            <a:ext cx="8959411" cy="952500"/>
          </a:xfrm>
        </p:spPr>
        <p:txBody>
          <a:bodyPr>
            <a:noAutofit/>
          </a:bodyPr>
          <a:lstStyle/>
          <a:p>
            <a:r>
              <a:rPr lang="en-US" sz="2000" b="1" dirty="0"/>
              <a:t>Obtaining the Foreign Gene Product</a:t>
            </a:r>
          </a:p>
        </p:txBody>
      </p:sp>
      <p:sp>
        <p:nvSpPr>
          <p:cNvPr id="3" name="Content Placeholder 2"/>
          <p:cNvSpPr>
            <a:spLocks noGrp="1"/>
          </p:cNvSpPr>
          <p:nvPr>
            <p:ph idx="1"/>
          </p:nvPr>
        </p:nvSpPr>
        <p:spPr>
          <a:xfrm>
            <a:off x="107504" y="600067"/>
            <a:ext cx="8712968" cy="4777713"/>
          </a:xfrm>
        </p:spPr>
        <p:txBody>
          <a:bodyPr>
            <a:noAutofit/>
          </a:bodyPr>
          <a:lstStyle/>
          <a:p>
            <a:pPr algn="just"/>
            <a:r>
              <a:rPr lang="en-US" sz="1800" dirty="0"/>
              <a:t>When </a:t>
            </a:r>
            <a:r>
              <a:rPr lang="en-US" sz="1800" dirty="0" err="1"/>
              <a:t>rDNA</a:t>
            </a:r>
            <a:r>
              <a:rPr lang="en-US" sz="1800" dirty="0"/>
              <a:t> is transferred into a bacterial, plant or animal cell, the gene of interest gets multiplied. </a:t>
            </a:r>
          </a:p>
          <a:p>
            <a:pPr algn="just"/>
            <a:r>
              <a:rPr lang="en-US" sz="1800" dirty="0"/>
              <a:t>In almost all </a:t>
            </a:r>
            <a:r>
              <a:rPr lang="en-US" sz="1800" dirty="0" err="1"/>
              <a:t>recominant</a:t>
            </a:r>
            <a:r>
              <a:rPr lang="en-US" sz="1800" dirty="0"/>
              <a:t> technologies, the </a:t>
            </a:r>
            <a:r>
              <a:rPr lang="en-US" sz="1800" b="1" dirty="0">
                <a:solidFill>
                  <a:srgbClr val="FFFF00"/>
                </a:solidFill>
              </a:rPr>
              <a:t>ultimate aim is to produce a desirable protein</a:t>
            </a:r>
            <a:r>
              <a:rPr lang="en-US" sz="1800" dirty="0"/>
              <a:t>. Hence, there is a need for the recombinant DNA to be expressed. </a:t>
            </a:r>
          </a:p>
          <a:p>
            <a:pPr algn="just"/>
            <a:r>
              <a:rPr lang="en-US" sz="1800" dirty="0"/>
              <a:t>The foreign gene gets expressed under appropriate conditions. The expression of foreign genes in host cells involve understanding many technical details.</a:t>
            </a:r>
          </a:p>
          <a:p>
            <a:pPr algn="just"/>
            <a:r>
              <a:rPr lang="en-US" sz="1800" dirty="0"/>
              <a:t>After having cloned the gene of interest and having </a:t>
            </a:r>
            <a:r>
              <a:rPr lang="en-US" sz="1800" dirty="0" err="1"/>
              <a:t>optimised</a:t>
            </a:r>
            <a:r>
              <a:rPr lang="en-US" sz="1800" dirty="0"/>
              <a:t> the conditions to induce the expression of the target protein, one has to consider producing it on a large scale. </a:t>
            </a:r>
          </a:p>
          <a:p>
            <a:pPr algn="just"/>
            <a:r>
              <a:rPr lang="en-US" sz="1800" dirty="0"/>
              <a:t>If any protein encoding gene is expressed in a </a:t>
            </a:r>
            <a:r>
              <a:rPr lang="en-US" sz="1800" dirty="0" err="1"/>
              <a:t>heterologous</a:t>
            </a:r>
            <a:r>
              <a:rPr lang="en-US" sz="1800" dirty="0"/>
              <a:t> host, is called a </a:t>
            </a:r>
            <a:r>
              <a:rPr lang="en-US" sz="1800" b="1" dirty="0">
                <a:solidFill>
                  <a:srgbClr val="FFFF00"/>
                </a:solidFill>
              </a:rPr>
              <a:t>recombinant protein. </a:t>
            </a:r>
          </a:p>
          <a:p>
            <a:pPr algn="just"/>
            <a:r>
              <a:rPr lang="en-US" sz="1800" dirty="0"/>
              <a:t>The cells </a:t>
            </a:r>
            <a:r>
              <a:rPr lang="en-US" sz="1800" dirty="0" err="1"/>
              <a:t>harbouring</a:t>
            </a:r>
            <a:r>
              <a:rPr lang="en-US" sz="1800" dirty="0"/>
              <a:t> cloned genes of interest may be grown on a small scale in the laboratory. </a:t>
            </a:r>
          </a:p>
          <a:p>
            <a:pPr algn="just"/>
            <a:r>
              <a:rPr lang="en-US" sz="1800" dirty="0"/>
              <a:t>The cultures may be used for extracting the desired protein and then purifying it by using different separation techniques.</a:t>
            </a:r>
          </a:p>
        </p:txBody>
      </p:sp>
    </p:spTree>
    <p:extLst>
      <p:ext uri="{BB962C8B-B14F-4D97-AF65-F5344CB8AC3E}">
        <p14:creationId xmlns:p14="http://schemas.microsoft.com/office/powerpoint/2010/main" val="122088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0" y="-102829"/>
            <a:ext cx="9218045" cy="952500"/>
          </a:xfrm>
        </p:spPr>
        <p:txBody>
          <a:bodyPr>
            <a:noAutofit/>
          </a:bodyPr>
          <a:lstStyle/>
          <a:p>
            <a:r>
              <a:rPr lang="en-US" sz="2000" b="1" dirty="0"/>
              <a:t>Obtaining the Foreign Gene Product</a:t>
            </a:r>
          </a:p>
        </p:txBody>
      </p:sp>
      <p:sp>
        <p:nvSpPr>
          <p:cNvPr id="3" name="Content Placeholder 2"/>
          <p:cNvSpPr>
            <a:spLocks noGrp="1"/>
          </p:cNvSpPr>
          <p:nvPr>
            <p:ph idx="1"/>
          </p:nvPr>
        </p:nvSpPr>
        <p:spPr>
          <a:xfrm>
            <a:off x="72008" y="617251"/>
            <a:ext cx="8964488" cy="4777713"/>
          </a:xfrm>
        </p:spPr>
        <p:txBody>
          <a:bodyPr>
            <a:noAutofit/>
          </a:bodyPr>
          <a:lstStyle/>
          <a:p>
            <a:pPr marL="212725" indent="-212725" algn="just"/>
            <a:r>
              <a:rPr lang="en-US" sz="1800" dirty="0"/>
              <a:t>The cells can also be multiplied in a </a:t>
            </a:r>
            <a:r>
              <a:rPr lang="en-US" sz="1800" b="1" dirty="0">
                <a:solidFill>
                  <a:srgbClr val="FFFF00"/>
                </a:solidFill>
              </a:rPr>
              <a:t>continuous culture system </a:t>
            </a:r>
            <a:r>
              <a:rPr lang="en-US" sz="1800" dirty="0"/>
              <a:t>wherein the used </a:t>
            </a:r>
            <a:r>
              <a:rPr lang="en-US" sz="1800" dirty="0">
                <a:solidFill>
                  <a:srgbClr val="FFFF00"/>
                </a:solidFill>
              </a:rPr>
              <a:t>medium is drained out from one side while fresh medium is added from the other </a:t>
            </a:r>
            <a:r>
              <a:rPr lang="en-US" sz="1800" dirty="0"/>
              <a:t>to maintain the cells in their physiologically most active log/exponential phase. </a:t>
            </a:r>
          </a:p>
          <a:p>
            <a:pPr marL="212725" indent="-212725" algn="just"/>
            <a:r>
              <a:rPr lang="en-US" sz="1800" b="1" dirty="0">
                <a:solidFill>
                  <a:srgbClr val="FFFF00"/>
                </a:solidFill>
              </a:rPr>
              <a:t>Continuous culture system</a:t>
            </a:r>
            <a:r>
              <a:rPr lang="en-US" sz="1800" dirty="0"/>
              <a:t> type of culturing method </a:t>
            </a:r>
            <a:r>
              <a:rPr lang="en-US" sz="1800" dirty="0">
                <a:solidFill>
                  <a:srgbClr val="FFFF00"/>
                </a:solidFill>
              </a:rPr>
              <a:t>produces a larger biomass leading to higher yields of desired protein.</a:t>
            </a:r>
          </a:p>
          <a:p>
            <a:pPr marL="212725" indent="-212725" algn="just"/>
            <a:r>
              <a:rPr lang="en-US" sz="1800" dirty="0"/>
              <a:t>Small volume cultures cannot yield appreciable quantities of products. </a:t>
            </a:r>
          </a:p>
          <a:p>
            <a:pPr marL="212725" indent="-212725" algn="just"/>
            <a:r>
              <a:rPr lang="en-US" sz="1800" b="1" dirty="0">
                <a:solidFill>
                  <a:srgbClr val="FFFF00"/>
                </a:solidFill>
              </a:rPr>
              <a:t>Bioreactors </a:t>
            </a:r>
            <a:r>
              <a:rPr lang="en-US" sz="1800" dirty="0"/>
              <a:t>with </a:t>
            </a:r>
            <a:r>
              <a:rPr lang="en-US" sz="1800" dirty="0">
                <a:solidFill>
                  <a:srgbClr val="FFFF00"/>
                </a:solidFill>
              </a:rPr>
              <a:t>volumes of 100-1000 </a:t>
            </a:r>
            <a:r>
              <a:rPr lang="en-US" sz="1800" dirty="0" err="1">
                <a:solidFill>
                  <a:srgbClr val="FFFF00"/>
                </a:solidFill>
              </a:rPr>
              <a:t>litres</a:t>
            </a:r>
            <a:r>
              <a:rPr lang="en-US" sz="1800" dirty="0">
                <a:solidFill>
                  <a:srgbClr val="FFFF00"/>
                </a:solidFill>
              </a:rPr>
              <a:t> </a:t>
            </a:r>
            <a:r>
              <a:rPr lang="en-US" sz="1800" dirty="0"/>
              <a:t>are required to produce products in large quantities.</a:t>
            </a:r>
          </a:p>
          <a:p>
            <a:pPr marL="212725" indent="-212725" algn="just"/>
            <a:r>
              <a:rPr lang="en-US" sz="1800" dirty="0"/>
              <a:t>Bioreactors are </a:t>
            </a:r>
            <a:r>
              <a:rPr lang="en-US" sz="1800" dirty="0">
                <a:solidFill>
                  <a:srgbClr val="FFFF00"/>
                </a:solidFill>
              </a:rPr>
              <a:t>vessels in which raw materials are biologically converted into specific products like </a:t>
            </a:r>
            <a:r>
              <a:rPr lang="en-US" sz="1800" b="1" dirty="0">
                <a:solidFill>
                  <a:srgbClr val="FFFF00"/>
                </a:solidFill>
              </a:rPr>
              <a:t>enzymes, proteins, </a:t>
            </a:r>
            <a:r>
              <a:rPr lang="en-US" sz="1800" b="1" dirty="0" err="1">
                <a:solidFill>
                  <a:srgbClr val="FFFF00"/>
                </a:solidFill>
              </a:rPr>
              <a:t>biochemicals</a:t>
            </a:r>
            <a:r>
              <a:rPr lang="en-US" sz="1800" b="1" dirty="0">
                <a:solidFill>
                  <a:srgbClr val="FFFF00"/>
                </a:solidFill>
              </a:rPr>
              <a:t>, </a:t>
            </a:r>
            <a:r>
              <a:rPr lang="en-US" sz="1800" dirty="0">
                <a:solidFill>
                  <a:srgbClr val="FFFF00"/>
                </a:solidFill>
              </a:rPr>
              <a:t>etc., using microbial plant, animal or human cells. </a:t>
            </a:r>
          </a:p>
          <a:p>
            <a:pPr marL="212725" indent="-212725" algn="just"/>
            <a:r>
              <a:rPr lang="en-US" sz="1800" dirty="0"/>
              <a:t>A </a:t>
            </a:r>
            <a:r>
              <a:rPr lang="en-US" sz="1800" dirty="0">
                <a:solidFill>
                  <a:srgbClr val="FFFF00"/>
                </a:solidFill>
              </a:rPr>
              <a:t>bioreactor provides the optimal growth conditions </a:t>
            </a:r>
            <a:r>
              <a:rPr lang="en-US" sz="1800" dirty="0"/>
              <a:t>(</a:t>
            </a:r>
            <a:r>
              <a:rPr lang="en-US" sz="1800" b="1" i="1" dirty="0">
                <a:solidFill>
                  <a:srgbClr val="FFFF00"/>
                </a:solidFill>
              </a:rPr>
              <a:t>temperature, pH, substrate, salts, vitamins, oxygen</a:t>
            </a:r>
            <a:r>
              <a:rPr lang="en-US" sz="1800" dirty="0"/>
              <a:t>)</a:t>
            </a:r>
            <a:r>
              <a:rPr lang="en-US" sz="1800" dirty="0">
                <a:solidFill>
                  <a:srgbClr val="FFFF00"/>
                </a:solidFill>
              </a:rPr>
              <a:t> </a:t>
            </a:r>
            <a:r>
              <a:rPr lang="en-US" sz="1800" dirty="0"/>
              <a:t>for achieving the desired product. </a:t>
            </a:r>
          </a:p>
          <a:p>
            <a:pPr marL="212725" indent="-212725" algn="just"/>
            <a:r>
              <a:rPr lang="en-US" sz="1800" dirty="0"/>
              <a:t>The </a:t>
            </a:r>
            <a:r>
              <a:rPr lang="en-US" sz="1800" dirty="0">
                <a:solidFill>
                  <a:srgbClr val="FFFF00"/>
                </a:solidFill>
              </a:rPr>
              <a:t>most commonly used </a:t>
            </a:r>
            <a:r>
              <a:rPr lang="en-US" sz="1800" dirty="0" err="1">
                <a:solidFill>
                  <a:srgbClr val="FFFF00"/>
                </a:solidFill>
              </a:rPr>
              <a:t>bioreacters</a:t>
            </a:r>
            <a:r>
              <a:rPr lang="en-US" sz="1800" dirty="0">
                <a:solidFill>
                  <a:srgbClr val="FFFF00"/>
                </a:solidFill>
              </a:rPr>
              <a:t> </a:t>
            </a:r>
            <a:r>
              <a:rPr lang="en-US" sz="1800" dirty="0"/>
              <a:t>are of </a:t>
            </a:r>
            <a:r>
              <a:rPr lang="en-US" sz="1800" b="1" dirty="0">
                <a:solidFill>
                  <a:srgbClr val="FFFF00"/>
                </a:solidFill>
              </a:rPr>
              <a:t>stirring type</a:t>
            </a:r>
            <a:r>
              <a:rPr lang="en-US" sz="1800" dirty="0"/>
              <a:t>.</a:t>
            </a:r>
          </a:p>
        </p:txBody>
      </p:sp>
    </p:spTree>
    <p:extLst>
      <p:ext uri="{BB962C8B-B14F-4D97-AF65-F5344CB8AC3E}">
        <p14:creationId xmlns:p14="http://schemas.microsoft.com/office/powerpoint/2010/main" val="365483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135227"/>
            <a:ext cx="8240286" cy="952500"/>
          </a:xfrm>
        </p:spPr>
        <p:txBody>
          <a:bodyPr>
            <a:noAutofit/>
          </a:bodyPr>
          <a:lstStyle/>
          <a:p>
            <a:r>
              <a:rPr lang="en-US" sz="2000" b="1" dirty="0">
                <a:solidFill>
                  <a:srgbClr val="FFFF00"/>
                </a:solidFill>
              </a:rPr>
              <a:t>Stirred tank bioreactor </a:t>
            </a:r>
            <a:r>
              <a:rPr lang="en-US" sz="2000" b="1" i="1" dirty="0"/>
              <a:t>for obtaining the foreign gene product</a:t>
            </a:r>
          </a:p>
        </p:txBody>
      </p:sp>
      <p:sp>
        <p:nvSpPr>
          <p:cNvPr id="3" name="Content Placeholder 2"/>
          <p:cNvSpPr>
            <a:spLocks noGrp="1"/>
          </p:cNvSpPr>
          <p:nvPr>
            <p:ph idx="1"/>
          </p:nvPr>
        </p:nvSpPr>
        <p:spPr>
          <a:xfrm>
            <a:off x="179512" y="697260"/>
            <a:ext cx="5313185" cy="5017740"/>
          </a:xfrm>
        </p:spPr>
        <p:txBody>
          <a:bodyPr>
            <a:noAutofit/>
          </a:bodyPr>
          <a:lstStyle/>
          <a:p>
            <a:pPr marL="182563" indent="-182563" algn="just"/>
            <a:r>
              <a:rPr lang="en-US" sz="1600" dirty="0"/>
              <a:t>A stirred-tank reactor is usually </a:t>
            </a:r>
            <a:r>
              <a:rPr lang="en-US" sz="1600" b="1" dirty="0">
                <a:solidFill>
                  <a:srgbClr val="FFFF00"/>
                </a:solidFill>
              </a:rPr>
              <a:t>cylindrical or with a curved base to facilitate the mixing of the reactor contents. </a:t>
            </a:r>
          </a:p>
          <a:p>
            <a:pPr marL="182563" indent="-182563" algn="just"/>
            <a:r>
              <a:rPr lang="en-US" sz="1600" dirty="0"/>
              <a:t>The </a:t>
            </a:r>
            <a:r>
              <a:rPr lang="en-US" sz="1600" dirty="0">
                <a:solidFill>
                  <a:srgbClr val="FFFF00"/>
                </a:solidFill>
              </a:rPr>
              <a:t>stirrer facilitates </a:t>
            </a:r>
          </a:p>
          <a:p>
            <a:pPr marL="412750" lvl="2" indent="-184150" algn="just"/>
            <a:r>
              <a:rPr lang="en-US" sz="1600" dirty="0">
                <a:solidFill>
                  <a:srgbClr val="FFFF00"/>
                </a:solidFill>
              </a:rPr>
              <a:t>even mixing and oxygen availability throughout the bioreactor</a:t>
            </a:r>
            <a:r>
              <a:rPr lang="en-US" sz="1600" dirty="0"/>
              <a:t> and </a:t>
            </a:r>
          </a:p>
          <a:p>
            <a:pPr marL="412750" lvl="2" indent="-184150" algn="just"/>
            <a:r>
              <a:rPr lang="en-US" sz="1600" dirty="0">
                <a:solidFill>
                  <a:srgbClr val="FFFF00"/>
                </a:solidFill>
              </a:rPr>
              <a:t>air supply through the reactor. </a:t>
            </a:r>
          </a:p>
          <a:p>
            <a:pPr marL="182563" indent="-182563" algn="just"/>
            <a:r>
              <a:rPr lang="en-US" sz="1600" dirty="0"/>
              <a:t>Stirred tank bioreactor has </a:t>
            </a:r>
          </a:p>
          <a:p>
            <a:pPr marL="320675" lvl="1" indent="-168275" algn="just"/>
            <a:r>
              <a:rPr lang="en-US" sz="1600" dirty="0">
                <a:solidFill>
                  <a:srgbClr val="FFFF00"/>
                </a:solidFill>
              </a:rPr>
              <a:t>an agitator system, </a:t>
            </a:r>
          </a:p>
          <a:p>
            <a:pPr marL="320675" lvl="1" indent="-168275" algn="just"/>
            <a:r>
              <a:rPr lang="en-US" sz="1600" dirty="0">
                <a:solidFill>
                  <a:srgbClr val="FFFF00"/>
                </a:solidFill>
              </a:rPr>
              <a:t>an oxygen delivery system </a:t>
            </a:r>
          </a:p>
          <a:p>
            <a:pPr marL="320675" lvl="1" indent="-168275" algn="just"/>
            <a:r>
              <a:rPr lang="en-US" sz="1600" dirty="0">
                <a:solidFill>
                  <a:srgbClr val="FFFF00"/>
                </a:solidFill>
              </a:rPr>
              <a:t>a foam control system, </a:t>
            </a:r>
          </a:p>
          <a:p>
            <a:pPr marL="320675" lvl="1" indent="-168275" algn="just"/>
            <a:r>
              <a:rPr lang="en-US" sz="1600" dirty="0">
                <a:solidFill>
                  <a:srgbClr val="FFFF00"/>
                </a:solidFill>
              </a:rPr>
              <a:t>a temperature control system, </a:t>
            </a:r>
          </a:p>
          <a:p>
            <a:pPr marL="320675" lvl="1" indent="-168275" algn="just"/>
            <a:r>
              <a:rPr lang="en-US" sz="1600" dirty="0">
                <a:solidFill>
                  <a:srgbClr val="FFFF00"/>
                </a:solidFill>
              </a:rPr>
              <a:t>pH control system and </a:t>
            </a:r>
          </a:p>
          <a:p>
            <a:pPr marL="320675" lvl="1" indent="-168275" algn="just"/>
            <a:r>
              <a:rPr lang="en-US" sz="1600" dirty="0">
                <a:solidFill>
                  <a:srgbClr val="FFFF00"/>
                </a:solidFill>
              </a:rPr>
              <a:t>sampling ports </a:t>
            </a:r>
            <a:r>
              <a:rPr lang="en-US" sz="1600" dirty="0"/>
              <a:t>for drawing out small volumes of the culture periodically.</a:t>
            </a:r>
          </a:p>
        </p:txBody>
      </p:sp>
      <p:pic>
        <p:nvPicPr>
          <p:cNvPr id="4" name="Picture 2">
            <a:extLst>
              <a:ext uri="{FF2B5EF4-FFF2-40B4-BE49-F238E27FC236}">
                <a16:creationId xmlns:a16="http://schemas.microsoft.com/office/drawing/2014/main" id="{0701D312-9B07-C348-B31B-9FA6A9A288E9}"/>
              </a:ext>
            </a:extLst>
          </p:cNvPr>
          <p:cNvPicPr>
            <a:picLocks noChangeAspect="1" noChangeArrowheads="1"/>
          </p:cNvPicPr>
          <p:nvPr/>
        </p:nvPicPr>
        <p:blipFill>
          <a:blip r:embed="rId2" cstate="print"/>
          <a:srcRect l="2473" t="8657" r="57449" b="22752"/>
          <a:stretch>
            <a:fillRect/>
          </a:stretch>
        </p:blipFill>
        <p:spPr bwMode="auto">
          <a:xfrm>
            <a:off x="5574637" y="697260"/>
            <a:ext cx="3489424" cy="3372358"/>
          </a:xfrm>
          <a:prstGeom prst="rect">
            <a:avLst/>
          </a:prstGeom>
          <a:noFill/>
          <a:ln w="9525">
            <a:noFill/>
            <a:miter lim="800000"/>
            <a:headEnd/>
            <a:tailEnd/>
          </a:ln>
        </p:spPr>
      </p:pic>
    </p:spTree>
    <p:extLst>
      <p:ext uri="{BB962C8B-B14F-4D97-AF65-F5344CB8AC3E}">
        <p14:creationId xmlns:p14="http://schemas.microsoft.com/office/powerpoint/2010/main" val="178029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23" presetClass="entr" presetSubtype="16"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2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20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2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20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p:cTn id="53" dur="2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4" dur="20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2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20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p:cTn id="65" dur="2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6" dur="20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838"/>
            <a:ext cx="9144000" cy="952500"/>
          </a:xfrm>
        </p:spPr>
        <p:txBody>
          <a:bodyPr>
            <a:noAutofit/>
          </a:bodyPr>
          <a:lstStyle/>
          <a:p>
            <a:r>
              <a:rPr lang="en-US" sz="2000" b="1" dirty="0"/>
              <a:t>Diagrammatic representation of recombinant DNA technology</a:t>
            </a:r>
          </a:p>
        </p:txBody>
      </p:sp>
      <p:pic>
        <p:nvPicPr>
          <p:cNvPr id="2050" name="Picture 2"/>
          <p:cNvPicPr>
            <a:picLocks noChangeAspect="1" noChangeArrowheads="1"/>
          </p:cNvPicPr>
          <p:nvPr/>
        </p:nvPicPr>
        <p:blipFill>
          <a:blip r:embed="rId2" cstate="print"/>
          <a:srcRect l="18315" t="4227" r="36659" b="79613"/>
          <a:stretch>
            <a:fillRect/>
          </a:stretch>
        </p:blipFill>
        <p:spPr bwMode="auto">
          <a:xfrm>
            <a:off x="1411649" y="520309"/>
            <a:ext cx="6320702" cy="97704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18315" t="20233" r="36659" b="49331"/>
          <a:stretch>
            <a:fillRect/>
          </a:stretch>
        </p:blipFill>
        <p:spPr bwMode="auto">
          <a:xfrm>
            <a:off x="1411649" y="1480416"/>
            <a:ext cx="6320702" cy="1840204"/>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l="18315" t="64945" r="36659" b="9527"/>
          <a:stretch>
            <a:fillRect/>
          </a:stretch>
        </p:blipFill>
        <p:spPr bwMode="auto">
          <a:xfrm>
            <a:off x="1411649" y="4171509"/>
            <a:ext cx="6320702" cy="1543491"/>
          </a:xfrm>
          <a:prstGeom prst="rect">
            <a:avLst/>
          </a:prstGeom>
          <a:noFill/>
          <a:ln w="9525">
            <a:noFill/>
            <a:miter lim="800000"/>
            <a:headEnd/>
            <a:tailEnd/>
          </a:ln>
        </p:spPr>
      </p:pic>
      <p:grpSp>
        <p:nvGrpSpPr>
          <p:cNvPr id="3" name="Group 8"/>
          <p:cNvGrpSpPr/>
          <p:nvPr/>
        </p:nvGrpSpPr>
        <p:grpSpPr>
          <a:xfrm>
            <a:off x="1411649" y="3303687"/>
            <a:ext cx="6320702" cy="880098"/>
            <a:chOff x="1727684" y="2973318"/>
            <a:chExt cx="5688632" cy="792088"/>
          </a:xfrm>
        </p:grpSpPr>
        <p:pic>
          <p:nvPicPr>
            <p:cNvPr id="6" name="Picture 2"/>
            <p:cNvPicPr>
              <a:picLocks noChangeAspect="1" noChangeArrowheads="1"/>
            </p:cNvPicPr>
            <p:nvPr/>
          </p:nvPicPr>
          <p:blipFill>
            <a:blip r:embed="rId2" cstate="print"/>
            <a:srcRect l="18315" t="50389" r="36659" b="35055"/>
            <a:stretch>
              <a:fillRect/>
            </a:stretch>
          </p:blipFill>
          <p:spPr bwMode="auto">
            <a:xfrm>
              <a:off x="1727684" y="2973318"/>
              <a:ext cx="5688632" cy="792088"/>
            </a:xfrm>
            <a:prstGeom prst="rect">
              <a:avLst/>
            </a:prstGeom>
            <a:noFill/>
            <a:ln w="9525">
              <a:noFill/>
              <a:miter lim="800000"/>
              <a:headEnd/>
              <a:tailEnd/>
            </a:ln>
          </p:spPr>
        </p:pic>
        <p:sp>
          <p:nvSpPr>
            <p:cNvPr id="8" name="Rectangle 7"/>
            <p:cNvSpPr/>
            <p:nvPr/>
          </p:nvSpPr>
          <p:spPr>
            <a:xfrm>
              <a:off x="5399238" y="3147814"/>
              <a:ext cx="737510" cy="360099"/>
            </a:xfrm>
            <a:prstGeom prst="rect">
              <a:avLst/>
            </a:prstGeom>
          </p:spPr>
          <p:txBody>
            <a:bodyPr wrap="none">
              <a:spAutoFit/>
            </a:bodyPr>
            <a:lstStyle/>
            <a:p>
              <a:r>
                <a:rPr lang="en-US" sz="2000" b="1" dirty="0" err="1">
                  <a:solidFill>
                    <a:schemeClr val="bg1"/>
                  </a:solidFill>
                </a:rPr>
                <a:t>rDNA</a:t>
              </a:r>
              <a:r>
                <a:rPr lang="en-US" sz="2000" b="1" dirty="0">
                  <a:solidFill>
                    <a:schemeClr val="bg1"/>
                  </a:solidFill>
                </a:rPr>
                <a:t> </a:t>
              </a:r>
              <a:endParaRPr lang="en-US" sz="2000" dirty="0">
                <a:solidFill>
                  <a:schemeClr val="bg1"/>
                </a:solidFill>
              </a:endParaRPr>
            </a:p>
          </p:txBody>
        </p:sp>
      </p:grpSp>
    </p:spTree>
    <p:extLst>
      <p:ext uri="{BB962C8B-B14F-4D97-AF65-F5344CB8AC3E}">
        <p14:creationId xmlns:p14="http://schemas.microsoft.com/office/powerpoint/2010/main" val="35344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8000" y="57190"/>
            <a:ext cx="10520604" cy="708421"/>
          </a:xfrm>
        </p:spPr>
        <p:txBody>
          <a:bodyPr>
            <a:noAutofit/>
          </a:bodyPr>
          <a:lstStyle/>
          <a:p>
            <a:r>
              <a:rPr lang="en-US" sz="3556" dirty="0" err="1"/>
              <a:t>Sparged</a:t>
            </a:r>
            <a:r>
              <a:rPr lang="en-US" sz="3556" dirty="0"/>
              <a:t> stirred tank bioreactor</a:t>
            </a:r>
          </a:p>
        </p:txBody>
      </p:sp>
      <p:pic>
        <p:nvPicPr>
          <p:cNvPr id="7" name="Picture 2"/>
          <p:cNvPicPr>
            <a:picLocks noChangeAspect="1" noChangeArrowheads="1"/>
          </p:cNvPicPr>
          <p:nvPr/>
        </p:nvPicPr>
        <p:blipFill>
          <a:blip r:embed="rId2" cstate="print"/>
          <a:srcRect l="45935" t="10022" r="885" b="21736"/>
          <a:stretch>
            <a:fillRect/>
          </a:stretch>
        </p:blipFill>
        <p:spPr bwMode="auto">
          <a:xfrm>
            <a:off x="503541" y="697260"/>
            <a:ext cx="8136921" cy="4857722"/>
          </a:xfrm>
          <a:prstGeom prst="rect">
            <a:avLst/>
          </a:prstGeom>
          <a:noFill/>
          <a:ln w="9525">
            <a:noFill/>
            <a:miter lim="800000"/>
            <a:headEnd/>
            <a:tailEnd/>
          </a:ln>
        </p:spPr>
      </p:pic>
    </p:spTree>
    <p:extLst>
      <p:ext uri="{BB962C8B-B14F-4D97-AF65-F5344CB8AC3E}">
        <p14:creationId xmlns:p14="http://schemas.microsoft.com/office/powerpoint/2010/main" val="3958226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0" y="73191"/>
            <a:ext cx="8959411" cy="576064"/>
          </a:xfrm>
        </p:spPr>
        <p:txBody>
          <a:bodyPr>
            <a:noAutofit/>
          </a:bodyPr>
          <a:lstStyle/>
          <a:p>
            <a:r>
              <a:rPr lang="en-US" sz="2000" b="1" dirty="0"/>
              <a:t>Downstream Processing</a:t>
            </a:r>
          </a:p>
        </p:txBody>
      </p:sp>
      <p:sp>
        <p:nvSpPr>
          <p:cNvPr id="3" name="Content Placeholder 2"/>
          <p:cNvSpPr>
            <a:spLocks noGrp="1"/>
          </p:cNvSpPr>
          <p:nvPr>
            <p:ph idx="1"/>
          </p:nvPr>
        </p:nvSpPr>
        <p:spPr>
          <a:xfrm>
            <a:off x="179512" y="649255"/>
            <a:ext cx="8712968" cy="4440493"/>
          </a:xfrm>
        </p:spPr>
        <p:txBody>
          <a:bodyPr>
            <a:noAutofit/>
          </a:bodyPr>
          <a:lstStyle/>
          <a:p>
            <a:pPr algn="just"/>
            <a:r>
              <a:rPr lang="en-US" sz="2000" dirty="0"/>
              <a:t>After completion of the biosynthetic stage, the </a:t>
            </a:r>
            <a:r>
              <a:rPr lang="en-US" sz="2000" dirty="0">
                <a:solidFill>
                  <a:srgbClr val="FFFF00"/>
                </a:solidFill>
              </a:rPr>
              <a:t>product has to be subjected through a series of processes </a:t>
            </a:r>
            <a:r>
              <a:rPr lang="en-US" sz="2000" dirty="0"/>
              <a:t>before it is ready for marketing as a finished product. </a:t>
            </a:r>
          </a:p>
          <a:p>
            <a:pPr algn="just"/>
            <a:r>
              <a:rPr lang="en-US" sz="2000" dirty="0"/>
              <a:t>The downstream processing </a:t>
            </a:r>
            <a:r>
              <a:rPr lang="en-US" sz="2000" b="1" dirty="0">
                <a:solidFill>
                  <a:srgbClr val="FFFF00"/>
                </a:solidFill>
              </a:rPr>
              <a:t>include separation and purification.</a:t>
            </a:r>
          </a:p>
          <a:p>
            <a:pPr algn="just"/>
            <a:r>
              <a:rPr lang="en-US" sz="2000" dirty="0"/>
              <a:t>The </a:t>
            </a:r>
            <a:r>
              <a:rPr lang="en-US" sz="2000" dirty="0">
                <a:solidFill>
                  <a:srgbClr val="FFFF00"/>
                </a:solidFill>
              </a:rPr>
              <a:t>product has to be formulated with suitable </a:t>
            </a:r>
            <a:r>
              <a:rPr lang="en-US" sz="2000" b="1" dirty="0">
                <a:solidFill>
                  <a:srgbClr val="FFFF00"/>
                </a:solidFill>
              </a:rPr>
              <a:t>preservatives</a:t>
            </a:r>
            <a:r>
              <a:rPr lang="en-US" sz="2000" dirty="0"/>
              <a:t>. </a:t>
            </a:r>
          </a:p>
          <a:p>
            <a:pPr algn="just"/>
            <a:r>
              <a:rPr lang="en-US" sz="2000" dirty="0">
                <a:solidFill>
                  <a:srgbClr val="FFFF00"/>
                </a:solidFill>
              </a:rPr>
              <a:t>In case of drugs</a:t>
            </a:r>
            <a:r>
              <a:rPr lang="en-US" sz="2000" dirty="0"/>
              <a:t>, formulation with suitable preservative has to pass </a:t>
            </a:r>
            <a:r>
              <a:rPr lang="en-US" sz="2000" b="1" dirty="0">
                <a:solidFill>
                  <a:srgbClr val="FFFF00"/>
                </a:solidFill>
              </a:rPr>
              <a:t>clinical trials</a:t>
            </a:r>
            <a:r>
              <a:rPr lang="en-US" sz="2000" dirty="0"/>
              <a:t>. </a:t>
            </a:r>
          </a:p>
          <a:p>
            <a:pPr algn="just"/>
            <a:r>
              <a:rPr lang="en-US" sz="2000" dirty="0"/>
              <a:t>Strict </a:t>
            </a:r>
            <a:r>
              <a:rPr lang="en-US" sz="2000" dirty="0">
                <a:solidFill>
                  <a:srgbClr val="FFFF00"/>
                </a:solidFill>
              </a:rPr>
              <a:t>quality control testing </a:t>
            </a:r>
            <a:r>
              <a:rPr lang="en-US" sz="2000" dirty="0"/>
              <a:t>for each product is also required. </a:t>
            </a:r>
          </a:p>
          <a:p>
            <a:pPr algn="just"/>
            <a:r>
              <a:rPr lang="en-US" sz="2000" dirty="0"/>
              <a:t>The </a:t>
            </a:r>
            <a:r>
              <a:rPr lang="en-US" sz="2000" dirty="0">
                <a:solidFill>
                  <a:srgbClr val="FFFF00"/>
                </a:solidFill>
              </a:rPr>
              <a:t>downstream processing </a:t>
            </a:r>
            <a:r>
              <a:rPr lang="en-US" sz="2000" dirty="0"/>
              <a:t>and </a:t>
            </a:r>
            <a:r>
              <a:rPr lang="en-US" sz="2000" dirty="0">
                <a:solidFill>
                  <a:srgbClr val="FFFF00"/>
                </a:solidFill>
              </a:rPr>
              <a:t>quality control testing</a:t>
            </a:r>
            <a:r>
              <a:rPr lang="en-US" sz="2000" dirty="0"/>
              <a:t> vary from product to product.</a:t>
            </a:r>
          </a:p>
        </p:txBody>
      </p:sp>
    </p:spTree>
    <p:extLst>
      <p:ext uri="{BB962C8B-B14F-4D97-AF65-F5344CB8AC3E}">
        <p14:creationId xmlns:p14="http://schemas.microsoft.com/office/powerpoint/2010/main" val="101666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473" t="8657" r="57449" b="22752"/>
          <a:stretch>
            <a:fillRect/>
          </a:stretch>
        </p:blipFill>
        <p:spPr bwMode="auto">
          <a:xfrm>
            <a:off x="611560" y="1092784"/>
            <a:ext cx="4240472" cy="4098209"/>
          </a:xfrm>
          <a:prstGeom prst="rect">
            <a:avLst/>
          </a:prstGeom>
          <a:noFill/>
          <a:ln w="9525">
            <a:noFill/>
            <a:miter lim="800000"/>
            <a:headEnd/>
            <a:tailEnd/>
          </a:ln>
        </p:spPr>
      </p:pic>
      <p:sp>
        <p:nvSpPr>
          <p:cNvPr id="6" name="Title 5"/>
          <p:cNvSpPr>
            <a:spLocks noGrp="1"/>
          </p:cNvSpPr>
          <p:nvPr>
            <p:ph type="title"/>
          </p:nvPr>
        </p:nvSpPr>
        <p:spPr>
          <a:xfrm>
            <a:off x="0" y="57190"/>
            <a:ext cx="9144000" cy="708421"/>
          </a:xfrm>
        </p:spPr>
        <p:txBody>
          <a:bodyPr>
            <a:normAutofit fontScale="90000"/>
          </a:bodyPr>
          <a:lstStyle/>
          <a:p>
            <a:r>
              <a:rPr lang="en-US" dirty="0"/>
              <a:t>Simple stirred-tank bioreactor</a:t>
            </a:r>
          </a:p>
        </p:txBody>
      </p:sp>
      <p:sp>
        <p:nvSpPr>
          <p:cNvPr id="5" name="Rectangle 4"/>
          <p:cNvSpPr/>
          <p:nvPr/>
        </p:nvSpPr>
        <p:spPr>
          <a:xfrm>
            <a:off x="5132062" y="1092784"/>
            <a:ext cx="4560507" cy="2554930"/>
          </a:xfrm>
          <a:prstGeom prst="rect">
            <a:avLst/>
          </a:prstGeom>
        </p:spPr>
        <p:txBody>
          <a:bodyPr wrap="square">
            <a:spAutoFit/>
          </a:bodyPr>
          <a:lstStyle/>
          <a:p>
            <a:pPr algn="just">
              <a:buFont typeface="Wingdings" pitchFamily="2" charset="2"/>
              <a:buChar char="ü"/>
            </a:pPr>
            <a:r>
              <a:rPr lang="en-US" sz="2667" dirty="0">
                <a:solidFill>
                  <a:srgbClr val="FFFF00"/>
                </a:solidFill>
              </a:rPr>
              <a:t>Agitator system</a:t>
            </a:r>
          </a:p>
          <a:p>
            <a:pPr algn="just">
              <a:buFont typeface="Wingdings" pitchFamily="2" charset="2"/>
              <a:buChar char="ü"/>
            </a:pPr>
            <a:r>
              <a:rPr lang="en-US" sz="2667" dirty="0">
                <a:solidFill>
                  <a:srgbClr val="FFFF00"/>
                </a:solidFill>
              </a:rPr>
              <a:t>Oxygen delivery system </a:t>
            </a:r>
          </a:p>
          <a:p>
            <a:pPr algn="just">
              <a:buFont typeface="Wingdings" pitchFamily="2" charset="2"/>
              <a:buChar char="ü"/>
            </a:pPr>
            <a:r>
              <a:rPr lang="en-US" sz="2667" dirty="0">
                <a:solidFill>
                  <a:srgbClr val="FFFF00"/>
                </a:solidFill>
              </a:rPr>
              <a:t>Foam control system </a:t>
            </a:r>
          </a:p>
          <a:p>
            <a:pPr algn="just">
              <a:buFont typeface="Wingdings" pitchFamily="2" charset="2"/>
              <a:buChar char="ü"/>
            </a:pPr>
            <a:r>
              <a:rPr lang="en-US" sz="2667" dirty="0">
                <a:solidFill>
                  <a:srgbClr val="FFFF00"/>
                </a:solidFill>
              </a:rPr>
              <a:t>Temperature control system </a:t>
            </a:r>
          </a:p>
          <a:p>
            <a:pPr algn="just">
              <a:buFont typeface="Wingdings" pitchFamily="2" charset="2"/>
              <a:buChar char="ü"/>
            </a:pPr>
            <a:r>
              <a:rPr lang="en-US" sz="2667" dirty="0">
                <a:solidFill>
                  <a:srgbClr val="FFFF00"/>
                </a:solidFill>
              </a:rPr>
              <a:t>pH control system</a:t>
            </a:r>
          </a:p>
          <a:p>
            <a:pPr algn="just">
              <a:buFont typeface="Wingdings" pitchFamily="2" charset="2"/>
              <a:buChar char="ü"/>
            </a:pPr>
            <a:r>
              <a:rPr lang="en-US" sz="2667" dirty="0">
                <a:solidFill>
                  <a:srgbClr val="FFFF00"/>
                </a:solidFill>
              </a:rPr>
              <a:t>Sampling ports</a:t>
            </a:r>
            <a:endParaRPr lang="en-US"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p:cTn id="3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1" y="193204"/>
            <a:ext cx="5997622" cy="432048"/>
          </a:xfrm>
        </p:spPr>
        <p:txBody>
          <a:bodyPr>
            <a:noAutofit/>
          </a:bodyPr>
          <a:lstStyle/>
          <a:p>
            <a:r>
              <a:rPr lang="en-US" sz="2000" b="1" dirty="0"/>
              <a:t>Origin of replication (</a:t>
            </a:r>
            <a:r>
              <a:rPr lang="en-US" sz="2000" b="1" dirty="0" err="1"/>
              <a:t>ori</a:t>
            </a:r>
            <a:r>
              <a:rPr lang="en-US" sz="2000" b="1" dirty="0"/>
              <a:t>)</a:t>
            </a:r>
          </a:p>
        </p:txBody>
      </p:sp>
      <p:sp>
        <p:nvSpPr>
          <p:cNvPr id="3" name="Content Placeholder 2"/>
          <p:cNvSpPr>
            <a:spLocks noGrp="1"/>
          </p:cNvSpPr>
          <p:nvPr>
            <p:ph idx="1"/>
          </p:nvPr>
        </p:nvSpPr>
        <p:spPr>
          <a:xfrm>
            <a:off x="179512" y="625252"/>
            <a:ext cx="5832648" cy="4392488"/>
          </a:xfrm>
        </p:spPr>
        <p:txBody>
          <a:bodyPr>
            <a:noAutofit/>
          </a:bodyPr>
          <a:lstStyle/>
          <a:p>
            <a:pPr algn="just"/>
            <a:r>
              <a:rPr lang="en-US" sz="1800" b="1" dirty="0">
                <a:solidFill>
                  <a:srgbClr val="FFFF00"/>
                </a:solidFill>
              </a:rPr>
              <a:t>Specific  sequence of DNA</a:t>
            </a:r>
            <a:endParaRPr lang="en-US" sz="1800" b="1" dirty="0"/>
          </a:p>
          <a:p>
            <a:pPr algn="just"/>
            <a:r>
              <a:rPr lang="en-US" sz="1800" b="1" dirty="0"/>
              <a:t>Responsible for </a:t>
            </a:r>
            <a:r>
              <a:rPr lang="en-US" sz="1800" b="1" dirty="0">
                <a:solidFill>
                  <a:srgbClr val="FFFF00"/>
                </a:solidFill>
              </a:rPr>
              <a:t>initiating replication</a:t>
            </a:r>
            <a:r>
              <a:rPr lang="en-US" sz="1800" b="1" dirty="0"/>
              <a:t>. </a:t>
            </a:r>
          </a:p>
          <a:p>
            <a:pPr algn="just"/>
            <a:r>
              <a:rPr lang="en-US" sz="1800" b="1" dirty="0">
                <a:solidFill>
                  <a:srgbClr val="FFFF00"/>
                </a:solidFill>
              </a:rPr>
              <a:t>For the multiplication of any alien piece of DNA </a:t>
            </a:r>
            <a:r>
              <a:rPr lang="en-US" sz="1800" b="1" dirty="0"/>
              <a:t>in an organism it needs to be a part of ‘origin of replication’.</a:t>
            </a:r>
          </a:p>
        </p:txBody>
      </p:sp>
      <p:grpSp>
        <p:nvGrpSpPr>
          <p:cNvPr id="4" name="Group 3">
            <a:extLst>
              <a:ext uri="{FF2B5EF4-FFF2-40B4-BE49-F238E27FC236}">
                <a16:creationId xmlns:a16="http://schemas.microsoft.com/office/drawing/2014/main" id="{6821F595-5E36-6142-9A61-9E582EC70366}"/>
              </a:ext>
            </a:extLst>
          </p:cNvPr>
          <p:cNvGrpSpPr/>
          <p:nvPr/>
        </p:nvGrpSpPr>
        <p:grpSpPr>
          <a:xfrm>
            <a:off x="7596336" y="393769"/>
            <a:ext cx="969695" cy="1183047"/>
            <a:chOff x="7236296" y="1035673"/>
            <a:chExt cx="969695" cy="1183047"/>
          </a:xfrm>
        </p:grpSpPr>
        <p:grpSp>
          <p:nvGrpSpPr>
            <p:cNvPr id="5" name="Group 4">
              <a:extLst>
                <a:ext uri="{FF2B5EF4-FFF2-40B4-BE49-F238E27FC236}">
                  <a16:creationId xmlns:a16="http://schemas.microsoft.com/office/drawing/2014/main" id="{05E7B890-31D7-6B4F-9214-6D18A0AB684A}"/>
                </a:ext>
              </a:extLst>
            </p:cNvPr>
            <p:cNvGrpSpPr/>
            <p:nvPr/>
          </p:nvGrpSpPr>
          <p:grpSpPr>
            <a:xfrm>
              <a:off x="7236296" y="1035673"/>
              <a:ext cx="969695" cy="902120"/>
              <a:chOff x="4211960" y="1557115"/>
              <a:chExt cx="1717264" cy="1660425"/>
            </a:xfrm>
          </p:grpSpPr>
          <p:pic>
            <p:nvPicPr>
              <p:cNvPr id="7" name="Picture 3" descr="C:\Users\Lhakpa Wangyal\Desktop\Vector.gif">
                <a:extLst>
                  <a:ext uri="{FF2B5EF4-FFF2-40B4-BE49-F238E27FC236}">
                    <a16:creationId xmlns:a16="http://schemas.microsoft.com/office/drawing/2014/main" id="{312B89DD-7D21-7C45-AB03-623C1DBAF5BB}"/>
                  </a:ext>
                </a:extLst>
              </p:cNvPr>
              <p:cNvPicPr>
                <a:picLocks noChangeAspect="1" noChangeArrowheads="1"/>
              </p:cNvPicPr>
              <p:nvPr/>
            </p:nvPicPr>
            <p:blipFill>
              <a:blip r:embed="rId2" cstate="print"/>
              <a:srcRect/>
              <a:stretch>
                <a:fillRect/>
              </a:stretch>
            </p:blipFill>
            <p:spPr bwMode="auto">
              <a:xfrm>
                <a:off x="4211960" y="1561356"/>
                <a:ext cx="1717264" cy="1656184"/>
              </a:xfrm>
              <a:prstGeom prst="rect">
                <a:avLst/>
              </a:prstGeom>
              <a:noFill/>
            </p:spPr>
          </p:pic>
          <p:pic>
            <p:nvPicPr>
              <p:cNvPr id="8" name="Picture 3" descr="C:\Users\Lhakpa Wangyal\Desktop\Vector.gif">
                <a:extLst>
                  <a:ext uri="{FF2B5EF4-FFF2-40B4-BE49-F238E27FC236}">
                    <a16:creationId xmlns:a16="http://schemas.microsoft.com/office/drawing/2014/main" id="{C158035F-2A73-0E45-A52F-B9A3712E77A8}"/>
                  </a:ext>
                </a:extLst>
              </p:cNvPr>
              <p:cNvPicPr>
                <a:picLocks noChangeAspect="1" noChangeArrowheads="1"/>
              </p:cNvPicPr>
              <p:nvPr/>
            </p:nvPicPr>
            <p:blipFill>
              <a:blip r:embed="rId2" cstate="print">
                <a:duotone>
                  <a:prstClr val="black"/>
                  <a:schemeClr val="bg2">
                    <a:lumMod val="60000"/>
                    <a:lumOff val="40000"/>
                    <a:tint val="45000"/>
                    <a:satMod val="400000"/>
                  </a:schemeClr>
                </a:duotone>
              </a:blip>
              <a:srcRect l="28864" r="33272" b="78767"/>
              <a:stretch>
                <a:fillRect/>
              </a:stretch>
            </p:blipFill>
            <p:spPr bwMode="auto">
              <a:xfrm>
                <a:off x="4719924" y="1557115"/>
                <a:ext cx="650236" cy="351656"/>
              </a:xfrm>
              <a:prstGeom prst="rect">
                <a:avLst/>
              </a:prstGeom>
              <a:noFill/>
            </p:spPr>
          </p:pic>
        </p:grpSp>
        <p:sp>
          <p:nvSpPr>
            <p:cNvPr id="6" name="Rectangle 5">
              <a:extLst>
                <a:ext uri="{FF2B5EF4-FFF2-40B4-BE49-F238E27FC236}">
                  <a16:creationId xmlns:a16="http://schemas.microsoft.com/office/drawing/2014/main" id="{C8A0C14D-07AE-B540-810C-98F7F99AB323}"/>
                </a:ext>
              </a:extLst>
            </p:cNvPr>
            <p:cNvSpPr/>
            <p:nvPr/>
          </p:nvSpPr>
          <p:spPr>
            <a:xfrm>
              <a:off x="7380312" y="1849388"/>
              <a:ext cx="704039" cy="369332"/>
            </a:xfrm>
            <a:prstGeom prst="rect">
              <a:avLst/>
            </a:prstGeom>
          </p:spPr>
          <p:txBody>
            <a:bodyPr wrap="none">
              <a:spAutoFit/>
            </a:bodyPr>
            <a:lstStyle/>
            <a:p>
              <a:r>
                <a:rPr lang="en-US" b="1" dirty="0">
                  <a:solidFill>
                    <a:srgbClr val="FFFF00"/>
                  </a:solidFill>
                </a:rPr>
                <a:t>rDNA</a:t>
              </a:r>
              <a:endParaRPr lang="en-US" dirty="0"/>
            </a:p>
          </p:txBody>
        </p:sp>
      </p:grpSp>
    </p:spTree>
    <p:extLst>
      <p:ext uri="{BB962C8B-B14F-4D97-AF65-F5344CB8AC3E}">
        <p14:creationId xmlns:p14="http://schemas.microsoft.com/office/powerpoint/2010/main" val="29445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04800"/>
            <a:ext cx="10160000" cy="952500"/>
          </a:xfrm>
        </p:spPr>
        <p:txBody>
          <a:bodyPr>
            <a:noAutofit/>
          </a:bodyPr>
          <a:lstStyle/>
          <a:p>
            <a:r>
              <a:rPr lang="en-US" sz="4000" b="1" dirty="0"/>
              <a:t>Vectors for cloning genes in plants and animals</a:t>
            </a:r>
          </a:p>
        </p:txBody>
      </p:sp>
      <p:sp>
        <p:nvSpPr>
          <p:cNvPr id="3" name="Content Placeholder 2"/>
          <p:cNvSpPr>
            <a:spLocks noGrp="1"/>
          </p:cNvSpPr>
          <p:nvPr>
            <p:ph idx="1"/>
          </p:nvPr>
        </p:nvSpPr>
        <p:spPr>
          <a:xfrm>
            <a:off x="-388551" y="1177314"/>
            <a:ext cx="9880533" cy="3712412"/>
          </a:xfrm>
        </p:spPr>
        <p:txBody>
          <a:bodyPr>
            <a:noAutofit/>
          </a:bodyPr>
          <a:lstStyle/>
          <a:p>
            <a:pPr algn="just"/>
            <a:r>
              <a:rPr lang="en-US" sz="2222" b="1" dirty="0"/>
              <a:t>A </a:t>
            </a:r>
            <a:r>
              <a:rPr lang="en-US" sz="2222" dirty="0"/>
              <a:t>better understanding of the art of delivering genes by pathogens in their eukaryotic hosts has generated knowledge to transform these tools of pathogens into useful vectors for delivering genes of interest to humans. </a:t>
            </a:r>
          </a:p>
          <a:p>
            <a:pPr algn="just"/>
            <a:r>
              <a:rPr lang="en-US" sz="2222" dirty="0"/>
              <a:t>The tumor inducing (Ti) plasmid of </a:t>
            </a:r>
            <a:r>
              <a:rPr lang="en-US" sz="2222" i="1" dirty="0" err="1"/>
              <a:t>Agrobacterium</a:t>
            </a:r>
            <a:r>
              <a:rPr lang="en-US" sz="2222" i="1" dirty="0"/>
              <a:t> </a:t>
            </a:r>
            <a:r>
              <a:rPr lang="en-US" sz="2222" i="1" dirty="0" err="1"/>
              <a:t>tumifaciens</a:t>
            </a:r>
            <a:r>
              <a:rPr lang="en-US" sz="2222" i="1" dirty="0"/>
              <a:t> has now been modified into a cloning vector which is no </a:t>
            </a:r>
            <a:r>
              <a:rPr lang="en-US" sz="2222" dirty="0"/>
              <a:t>more pathogenic to the plants but is still able to use the mechanisms to deliver genes of our interest into a variety of plants. </a:t>
            </a:r>
          </a:p>
          <a:p>
            <a:pPr algn="just"/>
            <a:r>
              <a:rPr lang="en-US" sz="2222" dirty="0"/>
              <a:t>Similarly, retroviruses have also been disarmed and are now used to deliver desirable genes into animal cells. So, once a gene or a DNA fragment has been </a:t>
            </a:r>
            <a:r>
              <a:rPr lang="en-US" sz="2222" dirty="0" err="1"/>
              <a:t>ligated</a:t>
            </a:r>
            <a:r>
              <a:rPr lang="en-US" sz="2222" dirty="0"/>
              <a:t> into a suitable vector it is transferred into a bacterial, plant or animal host (where it multiplies).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Untitled-1.gif"/>
          <p:cNvPicPr>
            <a:picLocks noChangeAspect="1"/>
          </p:cNvPicPr>
          <p:nvPr/>
        </p:nvPicPr>
        <p:blipFill>
          <a:blip r:embed="rId2" cstate="print"/>
          <a:stretch>
            <a:fillRect/>
          </a:stretch>
        </p:blipFill>
        <p:spPr>
          <a:xfrm>
            <a:off x="4812027" y="2697483"/>
            <a:ext cx="2379199" cy="2377741"/>
          </a:xfrm>
          <a:prstGeom prst="rect">
            <a:avLst/>
          </a:prstGeom>
        </p:spPr>
      </p:pic>
      <p:pic>
        <p:nvPicPr>
          <p:cNvPr id="5" name="Picture 2" descr="Plasmids 101: Transformation, Transduction, Bacterial Conjugation, and  Transfection">
            <a:extLst>
              <a:ext uri="{FF2B5EF4-FFF2-40B4-BE49-F238E27FC236}">
                <a16:creationId xmlns:a16="http://schemas.microsoft.com/office/drawing/2014/main" id="{AB932001-A191-1B43-A447-55A2D290CA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40" t="-57902" r="-48017" b="-21722"/>
          <a:stretch/>
        </p:blipFill>
        <p:spPr bwMode="auto">
          <a:xfrm>
            <a:off x="-2076738" y="-1186776"/>
            <a:ext cx="12817424" cy="4165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074" name="AutoShape 2" descr="http://68.media.tumblr.com/179cc0f67de8337aa878687c0dcc5986/tumblr_inline_ohr1ou1Mbb1r1y71f_500.png"/>
          <p:cNvSpPr>
            <a:spLocks noChangeAspect="1" noChangeArrowheads="1"/>
          </p:cNvSpPr>
          <p:nvPr/>
        </p:nvSpPr>
        <p:spPr bwMode="auto">
          <a:xfrm>
            <a:off x="-335139" y="-160514"/>
            <a:ext cx="338667" cy="338668"/>
          </a:xfrm>
          <a:prstGeom prst="rect">
            <a:avLst/>
          </a:prstGeom>
          <a:noFill/>
        </p:spPr>
        <p:txBody>
          <a:bodyPr vert="horz" wrap="square" lIns="101600" tIns="50800" rIns="101600" bIns="50800" numCol="1" anchor="t" anchorCtr="0" compatLnSpc="1">
            <a:prstTxWarp prst="textNoShape">
              <a:avLst/>
            </a:prstTxWarp>
          </a:bodyPr>
          <a:lstStyle/>
          <a:p>
            <a:endParaRPr lang="en-US" sz="2000"/>
          </a:p>
        </p:txBody>
      </p:sp>
      <p:pic>
        <p:nvPicPr>
          <p:cNvPr id="3075" name="Picture 3"/>
          <p:cNvPicPr>
            <a:picLocks noChangeAspect="1" noChangeArrowheads="1"/>
          </p:cNvPicPr>
          <p:nvPr/>
        </p:nvPicPr>
        <p:blipFill>
          <a:blip r:embed="rId2" cstate="print"/>
          <a:srcRect t="2751" b="2751"/>
          <a:stretch>
            <a:fillRect/>
          </a:stretch>
        </p:blipFill>
        <p:spPr bwMode="auto">
          <a:xfrm>
            <a:off x="-228534" y="297216"/>
            <a:ext cx="9595556" cy="512056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E57A7C-BD3B-5E41-8979-A2C43C50C0B2}"/>
              </a:ext>
            </a:extLst>
          </p:cNvPr>
          <p:cNvSpPr/>
          <p:nvPr/>
        </p:nvSpPr>
        <p:spPr>
          <a:xfrm>
            <a:off x="2483768" y="0"/>
            <a:ext cx="4176464" cy="571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at is genetic engineering? | Facts | yourgenome.org">
            <a:extLst>
              <a:ext uri="{FF2B5EF4-FFF2-40B4-BE49-F238E27FC236}">
                <a16:creationId xmlns:a16="http://schemas.microsoft.com/office/drawing/2014/main" id="{D359CB5C-3F59-9145-A6A7-1EB207AA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0"/>
            <a:ext cx="40386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09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0" y="-166836"/>
            <a:ext cx="9218045" cy="952500"/>
          </a:xfrm>
        </p:spPr>
        <p:txBody>
          <a:bodyPr>
            <a:noAutofit/>
          </a:bodyPr>
          <a:lstStyle/>
          <a:p>
            <a:r>
              <a:rPr lang="en-US" sz="2000" b="1" dirty="0"/>
              <a:t>Processes Of Recombinant DNA Technology</a:t>
            </a:r>
          </a:p>
        </p:txBody>
      </p:sp>
      <p:sp>
        <p:nvSpPr>
          <p:cNvPr id="3" name="Content Placeholder 2"/>
          <p:cNvSpPr>
            <a:spLocks noGrp="1"/>
          </p:cNvSpPr>
          <p:nvPr>
            <p:ph idx="1"/>
          </p:nvPr>
        </p:nvSpPr>
        <p:spPr>
          <a:xfrm>
            <a:off x="72008" y="497632"/>
            <a:ext cx="8964488" cy="4857722"/>
          </a:xfrm>
        </p:spPr>
        <p:txBody>
          <a:bodyPr>
            <a:noAutofit/>
          </a:bodyPr>
          <a:lstStyle/>
          <a:p>
            <a:pPr marL="0" indent="0" algn="just">
              <a:buNone/>
            </a:pPr>
            <a:r>
              <a:rPr lang="en-US" sz="1800" dirty="0"/>
              <a:t>Recombinant DNA technology involves several steps in specific sequence such as </a:t>
            </a:r>
          </a:p>
          <a:p>
            <a:pPr marL="368300" lvl="1" indent="-368300" algn="just">
              <a:buFont typeface="+mj-lt"/>
              <a:buAutoNum type="arabicPeriod"/>
            </a:pPr>
            <a:r>
              <a:rPr lang="en-US" sz="1800" b="1" dirty="0">
                <a:solidFill>
                  <a:srgbClr val="FFFF00"/>
                </a:solidFill>
              </a:rPr>
              <a:t>Isolation of DNA, </a:t>
            </a:r>
          </a:p>
          <a:p>
            <a:pPr marL="368300" lvl="1" indent="-368300" algn="just">
              <a:buFont typeface="+mj-lt"/>
              <a:buAutoNum type="arabicPeriod"/>
            </a:pPr>
            <a:r>
              <a:rPr lang="en-US" sz="1800" b="1" dirty="0">
                <a:solidFill>
                  <a:srgbClr val="FFFF00"/>
                </a:solidFill>
              </a:rPr>
              <a:t>Fragmentation/cutting of DNA </a:t>
            </a:r>
            <a:r>
              <a:rPr lang="en-US" sz="1800" b="1" dirty="0"/>
              <a:t>by restriction </a:t>
            </a:r>
            <a:r>
              <a:rPr lang="en-US" sz="1800" b="1" dirty="0" err="1"/>
              <a:t>endonucleases</a:t>
            </a:r>
            <a:r>
              <a:rPr lang="en-US" sz="1800" b="1" dirty="0"/>
              <a:t> at specific locations, </a:t>
            </a:r>
          </a:p>
          <a:p>
            <a:pPr marL="368300" lvl="1" indent="-368300" algn="just">
              <a:buFont typeface="+mj-lt"/>
              <a:buAutoNum type="arabicPeriod"/>
            </a:pPr>
            <a:r>
              <a:rPr lang="en-US" sz="1800" b="1" dirty="0">
                <a:solidFill>
                  <a:srgbClr val="FFFF00"/>
                </a:solidFill>
              </a:rPr>
              <a:t>Isolation of a desired DNA fragment and amplification of gene of interest using PCR</a:t>
            </a:r>
            <a:r>
              <a:rPr lang="en-US" sz="1800" b="1" dirty="0"/>
              <a:t>, </a:t>
            </a:r>
          </a:p>
          <a:p>
            <a:pPr marL="368300" lvl="1" indent="-368300" algn="just">
              <a:buFont typeface="+mj-lt"/>
              <a:buAutoNum type="arabicPeriod"/>
            </a:pPr>
            <a:r>
              <a:rPr lang="en-US" sz="1800" b="1" dirty="0">
                <a:solidFill>
                  <a:srgbClr val="FFFF00"/>
                </a:solidFill>
              </a:rPr>
              <a:t>Ligation of the DNA fragment into a vector</a:t>
            </a:r>
            <a:r>
              <a:rPr lang="en-US" sz="1800" b="1" dirty="0"/>
              <a:t>, </a:t>
            </a:r>
          </a:p>
          <a:p>
            <a:pPr marL="368300" lvl="1" indent="-368300" algn="just">
              <a:buFont typeface="+mj-lt"/>
              <a:buAutoNum type="arabicPeriod"/>
            </a:pPr>
            <a:r>
              <a:rPr lang="en-US" sz="1800" b="1" dirty="0">
                <a:solidFill>
                  <a:srgbClr val="FFFF00"/>
                </a:solidFill>
              </a:rPr>
              <a:t>Transferring/insertion the recombinant DNA into the host cell/organism,</a:t>
            </a:r>
            <a:r>
              <a:rPr lang="en-US" sz="1800" b="1" dirty="0"/>
              <a:t> </a:t>
            </a:r>
          </a:p>
          <a:p>
            <a:pPr marL="368300" lvl="1" indent="-368300" algn="just">
              <a:buFont typeface="+mj-lt"/>
              <a:buAutoNum type="arabicPeriod"/>
            </a:pPr>
            <a:r>
              <a:rPr lang="en-US" sz="1800" b="1" dirty="0">
                <a:solidFill>
                  <a:srgbClr val="FFFF00"/>
                </a:solidFill>
              </a:rPr>
              <a:t>Culturing the host cells in a medium at large scale </a:t>
            </a:r>
            <a:r>
              <a:rPr lang="en-US" sz="1800" b="1" dirty="0"/>
              <a:t>to obtain the foreign gene product and </a:t>
            </a:r>
          </a:p>
          <a:p>
            <a:pPr marL="368300" lvl="1" indent="-368300" algn="just">
              <a:buFont typeface="+mj-lt"/>
              <a:buAutoNum type="arabicPeriod"/>
            </a:pPr>
            <a:r>
              <a:rPr lang="en-US" sz="1800" b="1" dirty="0">
                <a:solidFill>
                  <a:srgbClr val="FFFF00"/>
                </a:solidFill>
              </a:rPr>
              <a:t>Downstream processing</a:t>
            </a:r>
            <a:r>
              <a:rPr lang="en-US" sz="1800" b="1" dirty="0"/>
              <a:t> i.e. extraction of the desired product</a:t>
            </a:r>
          </a:p>
        </p:txBody>
      </p:sp>
    </p:spTree>
    <p:extLst>
      <p:ext uri="{BB962C8B-B14F-4D97-AF65-F5344CB8AC3E}">
        <p14:creationId xmlns:p14="http://schemas.microsoft.com/office/powerpoint/2010/main" val="134990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98888</TotalTime>
  <Words>5711</Words>
  <Application>Microsoft Macintosh PowerPoint</Application>
  <PresentationFormat>On-screen Show (16:10)</PresentationFormat>
  <Paragraphs>649</Paragraphs>
  <Slides>76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Bookman Old Style</vt:lpstr>
      <vt:lpstr>Calibri</vt:lpstr>
      <vt:lpstr>Times New Roman</vt:lpstr>
      <vt:lpstr>Wingdings</vt:lpstr>
      <vt:lpstr>Office Theme</vt:lpstr>
      <vt:lpstr>Chapter 11 Biotechnology  Principles1 and Processes2</vt:lpstr>
      <vt:lpstr>PowerPoint Presentation</vt:lpstr>
      <vt:lpstr>Biotechnology</vt:lpstr>
      <vt:lpstr>Definition of Biotechnology</vt:lpstr>
      <vt:lpstr>Two core techniques of biotechnology</vt:lpstr>
      <vt:lpstr>Principles and process of rDNA technology</vt:lpstr>
      <vt:lpstr>Diagrammatic representation of recombinant DNA technology</vt:lpstr>
      <vt:lpstr>PowerPoint Presentation</vt:lpstr>
      <vt:lpstr>Processes Of Recombinant DNA Technology</vt:lpstr>
      <vt:lpstr>Techniques of genetic engineering</vt:lpstr>
      <vt:lpstr>First Recombinant DNA (rDNA) was constructed by Stanley Cohen and Herbert Boyer in 1972  </vt:lpstr>
      <vt:lpstr>The three basic steps in genetically modifying an organism</vt:lpstr>
      <vt:lpstr>What is the fate of a piece of foreign DNA which is transferred into an alien organism? </vt:lpstr>
      <vt:lpstr>Tools of rDNA Technology</vt:lpstr>
      <vt:lpstr>Restriction Enzyme (Molecular scissors)</vt:lpstr>
      <vt:lpstr>Activity of Restriction Enzyme</vt:lpstr>
      <vt:lpstr>PowerPoint Presentation</vt:lpstr>
      <vt:lpstr>PowerPoint Presentation</vt:lpstr>
      <vt:lpstr>Action of restriction endonuclease (EcoRI) and formation of recombinant DNA</vt:lpstr>
      <vt:lpstr>Naming Restriction Enzyme</vt:lpstr>
      <vt:lpstr>Separation and isolation (purification) of DNA fragments </vt:lpstr>
      <vt:lpstr>Figure: A typical agarose gel electrophoresis equipment </vt:lpstr>
      <vt:lpstr>Figure: A typical agarose gel electrophoresis showing migration of undigested (lane 1) and digested set of DNA fragments (lane 2 to 4)</vt:lpstr>
      <vt:lpstr>Separation and isolation of DNA fragments by agarose gel electrophoresis </vt:lpstr>
      <vt:lpstr>Figure: A typical agarose gel electrophoresis equipment for Separation and isolation (purification) of DNA fragments  </vt:lpstr>
      <vt:lpstr>Visualisation of isolated fragments of DNA </vt:lpstr>
      <vt:lpstr>What is transformation with reference to genetic engineering?</vt:lpstr>
      <vt:lpstr>Explain transduction</vt:lpstr>
      <vt:lpstr>Cloning Vectors</vt:lpstr>
      <vt:lpstr>pBR322 is the widely used E. coli cloning vectors in rDNA Technology</vt:lpstr>
      <vt:lpstr>Features that are required by a good cloning vector</vt:lpstr>
      <vt:lpstr>Origin of replication (ori)</vt:lpstr>
      <vt:lpstr>Cloning sites/recognition sites/restriction site </vt:lpstr>
      <vt:lpstr>Selectable marker</vt:lpstr>
      <vt:lpstr>Methods of selection of recombinants</vt:lpstr>
      <vt:lpstr>Inactivation of gene encoding antibiotics by insertion of alien DNA</vt:lpstr>
      <vt:lpstr>What is transformation with reference to genetic engineering?</vt:lpstr>
      <vt:lpstr>How does selection of recombinants is achieved?</vt:lpstr>
      <vt:lpstr>How does selection and elimination of non-recombinants is achieved?</vt:lpstr>
      <vt:lpstr>How does selection of recombinants is achieved?</vt:lpstr>
      <vt:lpstr>Insertional inactivation</vt:lpstr>
      <vt:lpstr>Insertional inactivation</vt:lpstr>
      <vt:lpstr>Vectors for cloning genes in plants and animals</vt:lpstr>
      <vt:lpstr>Agrobacterioum tumifaciens as vectors for cloning genes in plants  (is able to deliver its ‘T-DNA’ with a piece of desired DNA to transform normal plant cells/tissues)   </vt:lpstr>
      <vt:lpstr>Processes Of/Facilitating Recombinant DNA Technology</vt:lpstr>
      <vt:lpstr>Isolation of the Genetic Material (DNA)</vt:lpstr>
      <vt:lpstr>Cutting of DNA at Specific Locations</vt:lpstr>
      <vt:lpstr>Try to answer the following questions after reading the section on PCR from NCERT Textbook</vt:lpstr>
      <vt:lpstr>Amplification of Gene of Interest using Polymerase Chain Reaction (PCR) </vt:lpstr>
      <vt:lpstr>Amplification of Gene of Interest using Polymerase Chain Reaction (PCR) </vt:lpstr>
      <vt:lpstr>Amplification of Gene of Interest using PCR</vt:lpstr>
      <vt:lpstr>Application of PCR</vt:lpstr>
      <vt:lpstr>Competent Host (for Transformation with rDNA)</vt:lpstr>
      <vt:lpstr>How do bacterial cells are made competent to take up DNA?</vt:lpstr>
      <vt:lpstr>Micro-injection method for transformation with recombinant DNA</vt:lpstr>
      <vt:lpstr>Biolistics or gene gun method for transformation with recombinant DNA</vt:lpstr>
      <vt:lpstr>Disarmed pathogen’ vectors for transformation with recombinant DNA</vt:lpstr>
      <vt:lpstr>Obtaining the Foreign Gene Product</vt:lpstr>
      <vt:lpstr>Continuous culture system for obtaining the Foreign Gene Product</vt:lpstr>
      <vt:lpstr>Bioreactors</vt:lpstr>
      <vt:lpstr>Stirred tank bioreactor for obtaining the foreign gene product</vt:lpstr>
      <vt:lpstr>Sparged stirred tank bioreactor</vt:lpstr>
      <vt:lpstr>Downstream Processing</vt:lpstr>
      <vt:lpstr>Chapter ends here.....</vt:lpstr>
      <vt:lpstr>Insertion of Recombinant DNA into the Host Cell/Organism</vt:lpstr>
      <vt:lpstr>Diagrammatic representation of recombinant DNA technology</vt:lpstr>
      <vt:lpstr>Obtaining the Foreign Gene Product</vt:lpstr>
      <vt:lpstr>Obtaining the Foreign Gene Product</vt:lpstr>
      <vt:lpstr>Stirred tank bioreactor for obtaining the foreign gene product</vt:lpstr>
      <vt:lpstr>Sparged stirred tank bioreactor</vt:lpstr>
      <vt:lpstr>Downstream Processing</vt:lpstr>
      <vt:lpstr>Simple stirred-tank bioreactor</vt:lpstr>
      <vt:lpstr>Origin of replication (ori)</vt:lpstr>
      <vt:lpstr>Vectors for cloning genes in plants and animals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3254</cp:revision>
  <dcterms:created xsi:type="dcterms:W3CDTF">2016-05-03T03:26:26Z</dcterms:created>
  <dcterms:modified xsi:type="dcterms:W3CDTF">2022-01-29T05:33:51Z</dcterms:modified>
</cp:coreProperties>
</file>